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4638" r:id="rId2"/>
  </p:sldMasterIdLst>
  <p:notesMasterIdLst>
    <p:notesMasterId r:id="rId53"/>
  </p:notesMasterIdLst>
  <p:sldIdLst>
    <p:sldId id="1200" r:id="rId3"/>
    <p:sldId id="770" r:id="rId4"/>
    <p:sldId id="1176" r:id="rId5"/>
    <p:sldId id="1177" r:id="rId6"/>
    <p:sldId id="1178" r:id="rId7"/>
    <p:sldId id="1179" r:id="rId8"/>
    <p:sldId id="1180" r:id="rId9"/>
    <p:sldId id="1181" r:id="rId10"/>
    <p:sldId id="1182" r:id="rId11"/>
    <p:sldId id="1183" r:id="rId12"/>
    <p:sldId id="1201" r:id="rId13"/>
    <p:sldId id="1184" r:id="rId14"/>
    <p:sldId id="1185" r:id="rId15"/>
    <p:sldId id="1186" r:id="rId16"/>
    <p:sldId id="1187" r:id="rId17"/>
    <p:sldId id="1188" r:id="rId18"/>
    <p:sldId id="1189" r:id="rId19"/>
    <p:sldId id="1190" r:id="rId20"/>
    <p:sldId id="1191" r:id="rId21"/>
    <p:sldId id="1192" r:id="rId22"/>
    <p:sldId id="1193" r:id="rId23"/>
    <p:sldId id="1194" r:id="rId24"/>
    <p:sldId id="1195" r:id="rId25"/>
    <p:sldId id="1196" r:id="rId26"/>
    <p:sldId id="1197" r:id="rId27"/>
    <p:sldId id="1198" r:id="rId28"/>
    <p:sldId id="1199" r:id="rId29"/>
    <p:sldId id="1202" r:id="rId30"/>
    <p:sldId id="1204" r:id="rId31"/>
    <p:sldId id="1205" r:id="rId32"/>
    <p:sldId id="1206" r:id="rId33"/>
    <p:sldId id="1207" r:id="rId34"/>
    <p:sldId id="1208" r:id="rId35"/>
    <p:sldId id="1209" r:id="rId36"/>
    <p:sldId id="1210" r:id="rId37"/>
    <p:sldId id="1211" r:id="rId38"/>
    <p:sldId id="1212" r:id="rId39"/>
    <p:sldId id="1213" r:id="rId40"/>
    <p:sldId id="1215" r:id="rId41"/>
    <p:sldId id="1214" r:id="rId42"/>
    <p:sldId id="1216" r:id="rId43"/>
    <p:sldId id="1217" r:id="rId44"/>
    <p:sldId id="1218" r:id="rId45"/>
    <p:sldId id="1219" r:id="rId46"/>
    <p:sldId id="1220" r:id="rId47"/>
    <p:sldId id="1221" r:id="rId48"/>
    <p:sldId id="1222" r:id="rId49"/>
    <p:sldId id="1223" r:id="rId50"/>
    <p:sldId id="1224" r:id="rId51"/>
    <p:sldId id="1225" r:id="rId52"/>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1920">
          <p15:clr>
            <a:srgbClr val="A4A3A4"/>
          </p15:clr>
        </p15:guide>
        <p15:guide id="2" pos="144">
          <p15:clr>
            <a:srgbClr val="A4A3A4"/>
          </p15:clr>
        </p15:guide>
        <p15:guide id="3" orient="horz" pos="3552">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pipa"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37"/>
    <a:srgbClr val="CC3399"/>
    <a:srgbClr val="FF6600"/>
    <a:srgbClr val="FFC000"/>
    <a:srgbClr val="66FF66"/>
    <a:srgbClr val="D60093"/>
    <a:srgbClr val="993366"/>
    <a:srgbClr val="6600FF"/>
    <a:srgbClr val="7B3D53"/>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5" autoAdjust="0"/>
    <p:restoredTop sz="93716" autoAdjust="0"/>
  </p:normalViewPr>
  <p:slideViewPr>
    <p:cSldViewPr>
      <p:cViewPr varScale="1">
        <p:scale>
          <a:sx n="76" d="100"/>
          <a:sy n="76" d="100"/>
        </p:scale>
        <p:origin x="82" y="53"/>
      </p:cViewPr>
      <p:guideLst>
        <p:guide orient="horz" pos="1920"/>
        <p:guide pos="144"/>
        <p:guide orient="horz" pos="3552"/>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_rels/viewProps.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3.emf"/><Relationship Id="rId5" Type="http://schemas.openxmlformats.org/officeDocument/2006/relationships/image" Target="../media/image48.emf"/><Relationship Id="rId4"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18" charset="0"/>
              </a:defRPr>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itchFamily="18"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Times New Roman" pitchFamily="18" charset="0"/>
              </a:defRPr>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Times New Roman" panose="02020603050405020304" pitchFamily="18" charset="0"/>
              </a:defRPr>
            </a:lvl1pPr>
          </a:lstStyle>
          <a:p>
            <a:pPr>
              <a:defRPr/>
            </a:pPr>
            <a:fld id="{BD8C1BB0-983A-44BE-A67F-26DF81BD28F4}" type="slidenum">
              <a:rPr lang="en-US" altLang="de-DE"/>
              <a:pPr>
                <a:defRPr/>
              </a:pPr>
              <a:t>‹Nr.›</a:t>
            </a:fld>
            <a:endParaRPr lang="en-US" altLang="de-DE"/>
          </a:p>
        </p:txBody>
      </p:sp>
    </p:spTree>
    <p:extLst>
      <p:ext uri="{BB962C8B-B14F-4D97-AF65-F5344CB8AC3E}">
        <p14:creationId xmlns:p14="http://schemas.microsoft.com/office/powerpoint/2010/main" val="1988043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15BA0F6-82EA-4CEB-9E0D-A0798912A091}" type="slidenum">
              <a:rPr lang="en-GB" altLang="de-DE" smtClean="0">
                <a:solidFill>
                  <a:srgbClr val="000000"/>
                </a:solidFill>
              </a:rPr>
              <a:pPr>
                <a:spcBef>
                  <a:spcPct val="0"/>
                </a:spcBef>
              </a:pPr>
              <a:t>2</a:t>
            </a:fld>
            <a:endParaRPr lang="en-GB" altLang="de-DE" smtClean="0">
              <a:solidFill>
                <a:srgbClr val="000000"/>
              </a:solidFill>
            </a:endParaRPr>
          </a:p>
        </p:txBody>
      </p:sp>
      <p:sp>
        <p:nvSpPr>
          <p:cNvPr id="56323" name="Rectangle 2"/>
          <p:cNvSpPr>
            <a:spLocks noGrp="1" noRot="1" noChangeAspect="1" noChangeArrowheads="1" noTextEdit="1"/>
          </p:cNvSpPr>
          <p:nvPr>
            <p:ph type="sldImg"/>
          </p:nvPr>
        </p:nvSpPr>
        <p:spPr>
          <a:xfrm>
            <a:off x="615950" y="536575"/>
            <a:ext cx="2243138" cy="1681163"/>
          </a:xfrm>
          <a:ln/>
        </p:spPr>
      </p:sp>
      <p:sp>
        <p:nvSpPr>
          <p:cNvPr id="56324" name="Rectangle 3"/>
          <p:cNvSpPr>
            <a:spLocks noGrp="1" noChangeArrowheads="1"/>
          </p:cNvSpPr>
          <p:nvPr>
            <p:ph type="body" idx="1"/>
          </p:nvPr>
        </p:nvSpPr>
        <p:spPr>
          <a:xfrm>
            <a:off x="579438" y="2536825"/>
            <a:ext cx="5959475" cy="606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61" tIns="45481" rIns="90961" bIns="45481"/>
          <a:lstStyle/>
          <a:p>
            <a:pPr eaLnBrk="1" hangingPunct="1"/>
            <a:r>
              <a:rPr lang="en-GB" altLang="de-DE" smtClean="0"/>
              <a:t>Hallo and thank you for the introduction.</a:t>
            </a:r>
          </a:p>
          <a:p>
            <a:pPr eaLnBrk="1" hangingPunct="1"/>
            <a:r>
              <a:rPr lang="en-GB" altLang="de-DE" smtClean="0"/>
              <a:t>I will present a non-parametric significance test for estimating the statistical significance of Joint-Spike events.</a:t>
            </a:r>
          </a:p>
        </p:txBody>
      </p:sp>
    </p:spTree>
    <p:extLst>
      <p:ext uri="{BB962C8B-B14F-4D97-AF65-F5344CB8AC3E}">
        <p14:creationId xmlns:p14="http://schemas.microsoft.com/office/powerpoint/2010/main" val="97357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20</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261357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21</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284897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22</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367049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B15BA0F6-82EA-4CEB-9E0D-A0798912A091}" type="slidenum">
              <a:rPr lang="en-GB" altLang="de-DE" smtClean="0">
                <a:solidFill>
                  <a:srgbClr val="000000"/>
                </a:solidFill>
              </a:rPr>
              <a:pPr>
                <a:spcBef>
                  <a:spcPct val="0"/>
                </a:spcBef>
              </a:pPr>
              <a:t>28</a:t>
            </a:fld>
            <a:endParaRPr lang="en-GB" altLang="de-DE" smtClean="0">
              <a:solidFill>
                <a:srgbClr val="000000"/>
              </a:solidFill>
            </a:endParaRPr>
          </a:p>
        </p:txBody>
      </p:sp>
      <p:sp>
        <p:nvSpPr>
          <p:cNvPr id="56323" name="Rectangle 2"/>
          <p:cNvSpPr>
            <a:spLocks noGrp="1" noRot="1" noChangeAspect="1" noChangeArrowheads="1" noTextEdit="1"/>
          </p:cNvSpPr>
          <p:nvPr>
            <p:ph type="sldImg"/>
          </p:nvPr>
        </p:nvSpPr>
        <p:spPr>
          <a:xfrm>
            <a:off x="615950" y="536575"/>
            <a:ext cx="2243138" cy="1681163"/>
          </a:xfrm>
          <a:ln/>
        </p:spPr>
      </p:sp>
      <p:sp>
        <p:nvSpPr>
          <p:cNvPr id="56324" name="Rectangle 3"/>
          <p:cNvSpPr>
            <a:spLocks noGrp="1" noChangeArrowheads="1"/>
          </p:cNvSpPr>
          <p:nvPr>
            <p:ph type="body" idx="1"/>
          </p:nvPr>
        </p:nvSpPr>
        <p:spPr>
          <a:xfrm>
            <a:off x="579438" y="2536825"/>
            <a:ext cx="5959475" cy="606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61" tIns="45481" rIns="90961" bIns="45481"/>
          <a:lstStyle/>
          <a:p>
            <a:pPr eaLnBrk="1" hangingPunct="1"/>
            <a:r>
              <a:rPr lang="en-GB" altLang="de-DE" smtClean="0"/>
              <a:t>Hallo and thank you for the introduction.</a:t>
            </a:r>
          </a:p>
          <a:p>
            <a:pPr eaLnBrk="1" hangingPunct="1"/>
            <a:r>
              <a:rPr lang="en-GB" altLang="de-DE" smtClean="0"/>
              <a:t>I will present a non-parametric significance test for estimating the statistical significance of Joint-Spike events.</a:t>
            </a:r>
          </a:p>
        </p:txBody>
      </p:sp>
    </p:spTree>
    <p:extLst>
      <p:ext uri="{BB962C8B-B14F-4D97-AF65-F5344CB8AC3E}">
        <p14:creationId xmlns:p14="http://schemas.microsoft.com/office/powerpoint/2010/main" val="304813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478BD-C3B0-4801-BEF2-F9CE17FF91D3}" type="slidenum">
              <a:rPr lang="en-US" altLang="en-US">
                <a:solidFill>
                  <a:srgbClr val="000000"/>
                </a:solidFill>
              </a:rPr>
              <a:pPr/>
              <a:t>29</a:t>
            </a:fld>
            <a:endParaRPr lang="en-US" altLang="en-US">
              <a:solidFill>
                <a:srgbClr val="000000"/>
              </a:solidFill>
            </a:endParaRPr>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a:xfrm>
            <a:off x="914400" y="4341813"/>
            <a:ext cx="5030788" cy="4116387"/>
          </a:xfrm>
        </p:spPr>
        <p:txBody>
          <a:bodyPr lIns="87448" tIns="43724" rIns="87448" bIns="43724"/>
          <a:lstStyle/>
          <a:p>
            <a:endParaRPr lang="en-GB" altLang="en-US"/>
          </a:p>
        </p:txBody>
      </p:sp>
    </p:spTree>
    <p:extLst>
      <p:ext uri="{BB962C8B-B14F-4D97-AF65-F5344CB8AC3E}">
        <p14:creationId xmlns:p14="http://schemas.microsoft.com/office/powerpoint/2010/main" val="15757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EFE87-D79E-4456-8A3F-80800E2AE31D}" type="slidenum">
              <a:rPr lang="en-GB" altLang="en-US">
                <a:solidFill>
                  <a:srgbClr val="000000"/>
                </a:solidFill>
              </a:rPr>
              <a:pPr/>
              <a:t>32</a:t>
            </a:fld>
            <a:endParaRPr lang="en-GB" altLang="en-US">
              <a:solidFill>
                <a:srgbClr val="000000"/>
              </a:solidFill>
            </a:endParaRPr>
          </a:p>
        </p:txBody>
      </p:sp>
      <p:sp>
        <p:nvSpPr>
          <p:cNvPr id="2566146" name="Rectangle 2"/>
          <p:cNvSpPr>
            <a:spLocks noGrp="1" noRot="1" noChangeAspect="1" noChangeArrowheads="1" noTextEdit="1"/>
          </p:cNvSpPr>
          <p:nvPr>
            <p:ph type="sldImg"/>
          </p:nvPr>
        </p:nvSpPr>
        <p:spPr>
          <a:ln/>
        </p:spPr>
      </p:sp>
      <p:sp>
        <p:nvSpPr>
          <p:cNvPr id="2566147" name="Rectangle 3"/>
          <p:cNvSpPr>
            <a:spLocks noGrp="1" noChangeArrowheads="1"/>
          </p:cNvSpPr>
          <p:nvPr>
            <p:ph type="body" idx="1"/>
          </p:nvPr>
        </p:nvSpPr>
        <p:spPr/>
        <p:txBody>
          <a:bodyPr/>
          <a:lstStyle/>
          <a:p>
            <a:endParaRPr lang="de-DE" altLang="en-US" dirty="0"/>
          </a:p>
        </p:txBody>
      </p:sp>
    </p:spTree>
    <p:extLst>
      <p:ext uri="{BB962C8B-B14F-4D97-AF65-F5344CB8AC3E}">
        <p14:creationId xmlns:p14="http://schemas.microsoft.com/office/powerpoint/2010/main" val="22311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EFE87-D79E-4456-8A3F-80800E2AE31D}" type="slidenum">
              <a:rPr lang="en-GB" altLang="en-US">
                <a:solidFill>
                  <a:srgbClr val="000000"/>
                </a:solidFill>
              </a:rPr>
              <a:pPr/>
              <a:t>33</a:t>
            </a:fld>
            <a:endParaRPr lang="en-GB" altLang="en-US">
              <a:solidFill>
                <a:srgbClr val="000000"/>
              </a:solidFill>
            </a:endParaRPr>
          </a:p>
        </p:txBody>
      </p:sp>
      <p:sp>
        <p:nvSpPr>
          <p:cNvPr id="2566146" name="Rectangle 2"/>
          <p:cNvSpPr>
            <a:spLocks noGrp="1" noRot="1" noChangeAspect="1" noChangeArrowheads="1" noTextEdit="1"/>
          </p:cNvSpPr>
          <p:nvPr>
            <p:ph type="sldImg"/>
          </p:nvPr>
        </p:nvSpPr>
        <p:spPr>
          <a:ln/>
        </p:spPr>
      </p:sp>
      <p:sp>
        <p:nvSpPr>
          <p:cNvPr id="2566147" name="Rectangle 3"/>
          <p:cNvSpPr>
            <a:spLocks noGrp="1" noChangeArrowheads="1"/>
          </p:cNvSpPr>
          <p:nvPr>
            <p:ph type="body" idx="1"/>
          </p:nvPr>
        </p:nvSpPr>
        <p:spPr/>
        <p:txBody>
          <a:bodyPr/>
          <a:lstStyle/>
          <a:p>
            <a:endParaRPr lang="de-DE" altLang="en-US"/>
          </a:p>
        </p:txBody>
      </p:sp>
    </p:spTree>
    <p:extLst>
      <p:ext uri="{BB962C8B-B14F-4D97-AF65-F5344CB8AC3E}">
        <p14:creationId xmlns:p14="http://schemas.microsoft.com/office/powerpoint/2010/main" val="3629596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9C52EA5E-0C20-465E-8699-D95C43AD60EB}" type="slidenum">
              <a:rPr lang="en-GB" altLang="en-US" smtClean="0">
                <a:solidFill>
                  <a:srgbClr val="000000"/>
                </a:solidFill>
              </a:rPr>
              <a:pPr>
                <a:spcBef>
                  <a:spcPct val="0"/>
                </a:spcBef>
              </a:pPr>
              <a:t>45</a:t>
            </a:fld>
            <a:endParaRPr lang="en-GB" altLang="en-US" smtClean="0">
              <a:solidFill>
                <a:srgbClr val="0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de-DE" altLang="en-US" smtClean="0"/>
          </a:p>
        </p:txBody>
      </p:sp>
    </p:spTree>
    <p:extLst>
      <p:ext uri="{BB962C8B-B14F-4D97-AF65-F5344CB8AC3E}">
        <p14:creationId xmlns:p14="http://schemas.microsoft.com/office/powerpoint/2010/main" val="321458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A2564A8A-FE17-43FF-B3F9-194B686E18C5}" type="slidenum">
              <a:rPr lang="en-US" altLang="de-DE" smtClean="0">
                <a:solidFill>
                  <a:srgbClr val="000000"/>
                </a:solidFill>
              </a:rPr>
              <a:pPr>
                <a:spcBef>
                  <a:spcPct val="0"/>
                </a:spcBef>
              </a:pPr>
              <a:t>3</a:t>
            </a:fld>
            <a:endParaRPr lang="en-US" altLang="de-DE" smtClean="0">
              <a:solidFill>
                <a:srgbClr val="000000"/>
              </a:solidFill>
            </a:endParaRPr>
          </a:p>
        </p:txBody>
      </p:sp>
      <p:sp>
        <p:nvSpPr>
          <p:cNvPr id="132099" name="Rectangle 2"/>
          <p:cNvSpPr>
            <a:spLocks noGrp="1" noRot="1" noChangeAspect="1" noChangeArrowheads="1" noTextEdit="1"/>
          </p:cNvSpPr>
          <p:nvPr>
            <p:ph type="sldImg"/>
          </p:nvPr>
        </p:nvSpPr>
        <p:spPr>
          <a:xfrm>
            <a:off x="1149350" y="684213"/>
            <a:ext cx="4573588" cy="3430587"/>
          </a:xfrm>
          <a:ln/>
        </p:spPr>
      </p:sp>
      <p:sp>
        <p:nvSpPr>
          <p:cNvPr id="132100"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223098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12</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52114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13</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262485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14</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393660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16</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95171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17</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393235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18</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3001495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spcBef>
                <a:spcPct val="0"/>
              </a:spcBef>
            </a:pPr>
            <a:fld id="{84EF124A-B6DC-4BFE-AF04-9A7AD2D4262C}" type="slidenum">
              <a:rPr lang="en-US" altLang="de-DE" smtClean="0"/>
              <a:pPr>
                <a:spcBef>
                  <a:spcPct val="0"/>
                </a:spcBef>
              </a:pPr>
              <a:t>19</a:t>
            </a:fld>
            <a:endParaRPr lang="en-US" altLang="de-DE" smtClean="0"/>
          </a:p>
        </p:txBody>
      </p:sp>
      <p:sp>
        <p:nvSpPr>
          <p:cNvPr id="61443" name="Rectangle 2"/>
          <p:cNvSpPr>
            <a:spLocks noGrp="1" noRot="1" noChangeAspect="1" noChangeArrowheads="1" noTextEdit="1"/>
          </p:cNvSpPr>
          <p:nvPr>
            <p:ph type="sldImg"/>
          </p:nvPr>
        </p:nvSpPr>
        <p:spPr>
          <a:xfrm>
            <a:off x="1149350" y="684213"/>
            <a:ext cx="4573588" cy="3430587"/>
          </a:xfrm>
          <a:ln/>
        </p:spPr>
      </p:sp>
      <p:sp>
        <p:nvSpPr>
          <p:cNvPr id="61444" name="Rectangle 3"/>
          <p:cNvSpPr>
            <a:spLocks noGrp="1" noChangeArrowheads="1"/>
          </p:cNvSpPr>
          <p:nvPr>
            <p:ph type="body" idx="1"/>
          </p:nvPr>
        </p:nvSpPr>
        <p:spPr>
          <a:xfrm>
            <a:off x="915988" y="4341813"/>
            <a:ext cx="5105400"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en-US" altLang="de-DE" smtClean="0"/>
              <a:t>I will use the image first to highlight  the enormous performance of our visual system and second to illustrate the major mechanism which has to been explain concerning the question </a:t>
            </a:r>
          </a:p>
          <a:p>
            <a:pPr eaLnBrk="1" hangingPunct="1">
              <a:lnSpc>
                <a:spcPct val="120000"/>
              </a:lnSpc>
            </a:pPr>
            <a:endParaRPr lang="en-US" altLang="de-DE" smtClean="0"/>
          </a:p>
          <a:p>
            <a:pPr eaLnBrk="1" hangingPunct="1">
              <a:lnSpc>
                <a:spcPct val="120000"/>
              </a:lnSpc>
            </a:pPr>
            <a:r>
              <a:rPr lang="en-US" altLang="de-DE" smtClean="0"/>
              <a:t>‘ who do the visual system compute the information and to infer 5 horses.’</a:t>
            </a:r>
          </a:p>
          <a:p>
            <a:pPr eaLnBrk="1" hangingPunct="1">
              <a:lnSpc>
                <a:spcPct val="120000"/>
              </a:lnSpc>
            </a:pPr>
            <a:endParaRPr lang="en-US" altLang="de-DE" smtClean="0"/>
          </a:p>
          <a:p>
            <a:pPr eaLnBrk="1" hangingPunct="1">
              <a:lnSpc>
                <a:spcPct val="120000"/>
              </a:lnSpc>
            </a:pPr>
            <a:r>
              <a:rPr lang="en-US" altLang="de-DE" smtClean="0"/>
              <a:t>The First time if have see this picture it toke my a couple of seconds two identify more than 3 horses. </a:t>
            </a:r>
          </a:p>
          <a:p>
            <a:pPr eaLnBrk="1" hangingPunct="1">
              <a:lnSpc>
                <a:spcPct val="120000"/>
              </a:lnSpc>
            </a:pPr>
            <a:endParaRPr lang="en-US" altLang="de-DE" smtClean="0"/>
          </a:p>
          <a:p>
            <a:pPr eaLnBrk="1" hangingPunct="1">
              <a:lnSpc>
                <a:spcPct val="120000"/>
              </a:lnSpc>
            </a:pPr>
            <a:r>
              <a:rPr lang="en-US" altLang="de-DE" smtClean="0"/>
              <a:t>Out of this mechanistic point of view the individual contours and segments described by various contrast relations has to been binned and labeled to identify the relationships that groups of the are belonging to different objects.</a:t>
            </a:r>
          </a:p>
        </p:txBody>
      </p:sp>
    </p:spTree>
    <p:extLst>
      <p:ext uri="{BB962C8B-B14F-4D97-AF65-F5344CB8AC3E}">
        <p14:creationId xmlns:p14="http://schemas.microsoft.com/office/powerpoint/2010/main" val="294733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 name="Arc 3"/>
          <p:cNvSpPr>
            <a:spLocks/>
          </p:cNvSpPr>
          <p:nvPr/>
        </p:nvSpPr>
        <p:spPr bwMode="auto">
          <a:xfrm>
            <a:off x="0" y="842963"/>
            <a:ext cx="28956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de-DE"/>
          </a:p>
        </p:txBody>
      </p:sp>
      <p:sp>
        <p:nvSpPr>
          <p:cNvPr id="994308" name="Rectangle 4"/>
          <p:cNvSpPr>
            <a:spLocks noGrp="1" noChangeArrowheads="1"/>
          </p:cNvSpPr>
          <p:nvPr>
            <p:ph type="ctrTitle" sz="quarter"/>
          </p:nvPr>
        </p:nvSpPr>
        <p:spPr>
          <a:xfrm>
            <a:off x="1524000" y="152400"/>
            <a:ext cx="7466013" cy="1524000"/>
          </a:xfrm>
        </p:spPr>
        <p:txBody>
          <a:bodyPr lIns="92075" tIns="46038" rIns="92075" bIns="46038" anchor="b"/>
          <a:lstStyle>
            <a:lvl1pPr>
              <a:lnSpc>
                <a:spcPct val="80000"/>
              </a:lnSpc>
              <a:defRPr sz="2800"/>
            </a:lvl1pPr>
          </a:lstStyle>
          <a:p>
            <a:r>
              <a:rPr lang="de-DE"/>
              <a:t>Hier klicken, um Master-</a:t>
            </a:r>
            <a:br>
              <a:rPr lang="de-DE"/>
            </a:br>
            <a:r>
              <a:rPr lang="de-DE"/>
              <a:t>Titelformat zu bearbeiten</a:t>
            </a:r>
          </a:p>
        </p:txBody>
      </p:sp>
      <p:sp>
        <p:nvSpPr>
          <p:cNvPr id="994309" name="Rectangle 5"/>
          <p:cNvSpPr>
            <a:spLocks noGrp="1" noChangeArrowheads="1"/>
          </p:cNvSpPr>
          <p:nvPr>
            <p:ph type="subTitle" sz="quarter" idx="1"/>
          </p:nvPr>
        </p:nvSpPr>
        <p:spPr bwMode="auto">
          <a:xfrm>
            <a:off x="3352800" y="2057400"/>
            <a:ext cx="5410200" cy="1752600"/>
          </a:xfrm>
          <a:prstGeom prst="rect">
            <a:avLst/>
          </a:prstGeom>
          <a:noFill/>
          <a:ln>
            <a:miter lim="800000"/>
            <a:headEnd/>
            <a:tailEnd/>
          </a:ln>
        </p:spPr>
        <p:txBody>
          <a:bodyPr vert="horz" wrap="square" lIns="92075" tIns="46038" rIns="92075" bIns="46038" numCol="1" anchor="t" anchorCtr="0" compatLnSpc="1">
            <a:prstTxWarp prst="textNoShape">
              <a:avLst/>
            </a:prstTxWarp>
          </a:bodyPr>
          <a:lstStyle>
            <a:lvl1pPr marL="0" indent="0">
              <a:defRPr/>
            </a:lvl1pPr>
          </a:lstStyle>
          <a:p>
            <a:r>
              <a:rPr lang="de-DE"/>
              <a:t>Hier klicken, um Master-</a:t>
            </a:r>
          </a:p>
          <a:p>
            <a:r>
              <a:rPr lang="de-DE"/>
              <a:t>Untertitelformat zu bearbeiten</a:t>
            </a:r>
          </a:p>
        </p:txBody>
      </p:sp>
      <p:sp>
        <p:nvSpPr>
          <p:cNvPr id="6" name="Rectangle 6"/>
          <p:cNvSpPr>
            <a:spLocks noGrp="1" noChangeArrowheads="1"/>
          </p:cNvSpPr>
          <p:nvPr>
            <p:ph type="dt" sz="quarter" idx="10"/>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b="0">
                <a:latin typeface="Arial" pitchFamily="34" charset="0"/>
              </a:defRPr>
            </a:lvl1pPr>
          </a:lstStyle>
          <a:p>
            <a:pPr>
              <a:defRPr/>
            </a:pPr>
            <a:endParaRPr lang="en-GB"/>
          </a:p>
        </p:txBody>
      </p:sp>
      <p:sp>
        <p:nvSpPr>
          <p:cNvPr id="7" name="Rectangle 7"/>
          <p:cNvSpPr>
            <a:spLocks noGrp="1" noChangeArrowheads="1"/>
          </p:cNvSpPr>
          <p:nvPr>
            <p:ph type="ftr" sz="quarter" idx="11"/>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b="0">
                <a:latin typeface="Arial" pitchFamily="34" charset="0"/>
              </a:defRPr>
            </a:lvl1pPr>
          </a:lstStyle>
          <a:p>
            <a:pPr>
              <a:defRPr/>
            </a:pPr>
            <a:endParaRPr lang="en-GB"/>
          </a:p>
        </p:txBody>
      </p:sp>
      <p:sp>
        <p:nvSpPr>
          <p:cNvPr id="8" name="Rectangle 8"/>
          <p:cNvSpPr>
            <a:spLocks noGrp="1" noChangeArrowheads="1"/>
          </p:cNvSpPr>
          <p:nvPr>
            <p:ph type="sldNum" sz="quarter" idx="12"/>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b="0"/>
            </a:lvl1pPr>
          </a:lstStyle>
          <a:p>
            <a:pPr>
              <a:defRPr/>
            </a:pPr>
            <a:fld id="{6E0E3BD7-5340-493C-9D14-6DF51525271E}" type="slidenum">
              <a:rPr lang="en-GB" altLang="de-DE"/>
              <a:pPr>
                <a:defRPr/>
              </a:pPr>
              <a:t>‹Nr.›</a:t>
            </a:fld>
            <a:endParaRPr lang="en-GB" altLang="de-DE"/>
          </a:p>
        </p:txBody>
      </p:sp>
    </p:spTree>
    <p:extLst>
      <p:ext uri="{BB962C8B-B14F-4D97-AF65-F5344CB8AC3E}">
        <p14:creationId xmlns:p14="http://schemas.microsoft.com/office/powerpoint/2010/main" val="92765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2888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2088" y="93663"/>
            <a:ext cx="2144712" cy="60325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07950" y="93663"/>
            <a:ext cx="6281738" cy="6032500"/>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264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07950" y="93663"/>
            <a:ext cx="7704138" cy="18891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47859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07950" y="93663"/>
            <a:ext cx="7704138" cy="18891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4157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07950" y="93663"/>
            <a:ext cx="7704138" cy="18891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pPr lvl="0"/>
            <a:endParaRPr lang="de-DE" noProof="0" smtClean="0"/>
          </a:p>
        </p:txBody>
      </p:sp>
    </p:spTree>
    <p:extLst>
      <p:ext uri="{BB962C8B-B14F-4D97-AF65-F5344CB8AC3E}">
        <p14:creationId xmlns:p14="http://schemas.microsoft.com/office/powerpoint/2010/main" val="3671375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07950" y="93663"/>
            <a:ext cx="8578850" cy="60325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0182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888051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281083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24081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82921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05940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4277093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56965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802744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595249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615993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280584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8DC92-68CA-7B43-9F52-1D8358EB2756}" type="datetimeFigureOut">
              <a:rPr lang="en-US" smtClean="0">
                <a:solidFill>
                  <a:prstClr val="black">
                    <a:tint val="75000"/>
                  </a:prstClr>
                </a:solidFill>
              </a:rPr>
              <a:pPr/>
              <a:t>9/9/2015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3A4F1B-BA26-3B44-8DF7-8777892C1923}"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353043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07950" y="93663"/>
            <a:ext cx="8578850" cy="603250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2583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7341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8632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8909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09940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01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0835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03265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lken_PH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7950" y="93663"/>
            <a:ext cx="770413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Titelmasterformat durch Klicken bearbeiten</a:t>
            </a:r>
          </a:p>
        </p:txBody>
      </p:sp>
      <p:sp>
        <p:nvSpPr>
          <p:cNvPr id="1028" name="Line 4"/>
          <p:cNvSpPr>
            <a:spLocks noChangeShapeType="1"/>
          </p:cNvSpPr>
          <p:nvPr/>
        </p:nvSpPr>
        <p:spPr bwMode="auto">
          <a:xfrm>
            <a:off x="0" y="338138"/>
            <a:ext cx="9144000" cy="0"/>
          </a:xfrm>
          <a:prstGeom prst="line">
            <a:avLst/>
          </a:prstGeom>
          <a:noFill/>
          <a:ln w="38100" cmpd="dbl">
            <a:solidFill>
              <a:srgbClr val="FF9900"/>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 bg1="dk2" tx1="lt1" bg2="dk1" tx2="lt2" accent1="accent1" accent2="accent2" accent3="accent3" accent4="accent4" accent5="accent5" accent6="accent6" hlink="hlink" folHlink="folHlink"/>
  <p:sldLayoutIdLst>
    <p:sldLayoutId id="2147484637"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 id="2147484633" r:id="rId12"/>
    <p:sldLayoutId id="2147484634" r:id="rId13"/>
    <p:sldLayoutId id="2147484635" r:id="rId14"/>
    <p:sldLayoutId id="2147484636" r:id="rId15"/>
  </p:sldLayoutIdLst>
  <p:timing>
    <p:tnLst>
      <p:par>
        <p:cTn id="1" dur="indefinite" restart="never" nodeType="tmRoot"/>
      </p:par>
    </p:tnLst>
  </p:timing>
  <p:txStyles>
    <p:titleStyle>
      <a:lvl1pPr algn="l" rtl="0" eaLnBrk="0" fontAlgn="base" hangingPunct="0">
        <a:lnSpc>
          <a:spcPct val="70000"/>
        </a:lnSpc>
        <a:spcBef>
          <a:spcPct val="0"/>
        </a:spcBef>
        <a:spcAft>
          <a:spcPct val="0"/>
        </a:spcAft>
        <a:defRPr b="1">
          <a:solidFill>
            <a:srgbClr val="E3E9E6"/>
          </a:solidFill>
          <a:latin typeface="+mj-lt"/>
          <a:ea typeface="+mj-ea"/>
          <a:cs typeface="+mj-cs"/>
        </a:defRPr>
      </a:lvl1pPr>
      <a:lvl2pPr algn="l" rtl="0" eaLnBrk="0" fontAlgn="base" hangingPunct="0">
        <a:lnSpc>
          <a:spcPct val="70000"/>
        </a:lnSpc>
        <a:spcBef>
          <a:spcPct val="0"/>
        </a:spcBef>
        <a:spcAft>
          <a:spcPct val="0"/>
        </a:spcAft>
        <a:defRPr b="1">
          <a:solidFill>
            <a:srgbClr val="E3E9E6"/>
          </a:solidFill>
          <a:latin typeface="Arial" pitchFamily="34" charset="0"/>
        </a:defRPr>
      </a:lvl2pPr>
      <a:lvl3pPr algn="l" rtl="0" eaLnBrk="0" fontAlgn="base" hangingPunct="0">
        <a:lnSpc>
          <a:spcPct val="70000"/>
        </a:lnSpc>
        <a:spcBef>
          <a:spcPct val="0"/>
        </a:spcBef>
        <a:spcAft>
          <a:spcPct val="0"/>
        </a:spcAft>
        <a:defRPr b="1">
          <a:solidFill>
            <a:srgbClr val="E3E9E6"/>
          </a:solidFill>
          <a:latin typeface="Arial" pitchFamily="34" charset="0"/>
        </a:defRPr>
      </a:lvl3pPr>
      <a:lvl4pPr algn="l" rtl="0" eaLnBrk="0" fontAlgn="base" hangingPunct="0">
        <a:lnSpc>
          <a:spcPct val="70000"/>
        </a:lnSpc>
        <a:spcBef>
          <a:spcPct val="0"/>
        </a:spcBef>
        <a:spcAft>
          <a:spcPct val="0"/>
        </a:spcAft>
        <a:defRPr b="1">
          <a:solidFill>
            <a:srgbClr val="E3E9E6"/>
          </a:solidFill>
          <a:latin typeface="Arial" pitchFamily="34" charset="0"/>
        </a:defRPr>
      </a:lvl4pPr>
      <a:lvl5pPr algn="l" rtl="0" eaLnBrk="0" fontAlgn="base" hangingPunct="0">
        <a:lnSpc>
          <a:spcPct val="70000"/>
        </a:lnSpc>
        <a:spcBef>
          <a:spcPct val="0"/>
        </a:spcBef>
        <a:spcAft>
          <a:spcPct val="0"/>
        </a:spcAft>
        <a:defRPr b="1">
          <a:solidFill>
            <a:srgbClr val="E3E9E6"/>
          </a:solidFill>
          <a:latin typeface="Arial" pitchFamily="34" charset="0"/>
        </a:defRPr>
      </a:lvl5pPr>
      <a:lvl6pPr marL="457200" algn="l" rtl="0" fontAlgn="base">
        <a:lnSpc>
          <a:spcPct val="70000"/>
        </a:lnSpc>
        <a:spcBef>
          <a:spcPct val="0"/>
        </a:spcBef>
        <a:spcAft>
          <a:spcPct val="0"/>
        </a:spcAft>
        <a:defRPr b="1">
          <a:solidFill>
            <a:srgbClr val="E3E9E6"/>
          </a:solidFill>
          <a:latin typeface="Arial" pitchFamily="34" charset="0"/>
        </a:defRPr>
      </a:lvl6pPr>
      <a:lvl7pPr marL="914400" algn="l" rtl="0" fontAlgn="base">
        <a:lnSpc>
          <a:spcPct val="70000"/>
        </a:lnSpc>
        <a:spcBef>
          <a:spcPct val="0"/>
        </a:spcBef>
        <a:spcAft>
          <a:spcPct val="0"/>
        </a:spcAft>
        <a:defRPr b="1">
          <a:solidFill>
            <a:srgbClr val="E3E9E6"/>
          </a:solidFill>
          <a:latin typeface="Arial" pitchFamily="34" charset="0"/>
        </a:defRPr>
      </a:lvl7pPr>
      <a:lvl8pPr marL="1371600" algn="l" rtl="0" fontAlgn="base">
        <a:lnSpc>
          <a:spcPct val="70000"/>
        </a:lnSpc>
        <a:spcBef>
          <a:spcPct val="0"/>
        </a:spcBef>
        <a:spcAft>
          <a:spcPct val="0"/>
        </a:spcAft>
        <a:defRPr b="1">
          <a:solidFill>
            <a:srgbClr val="E3E9E6"/>
          </a:solidFill>
          <a:latin typeface="Arial" pitchFamily="34" charset="0"/>
        </a:defRPr>
      </a:lvl8pPr>
      <a:lvl9pPr marL="1828800" algn="l" rtl="0" fontAlgn="base">
        <a:lnSpc>
          <a:spcPct val="70000"/>
        </a:lnSpc>
        <a:spcBef>
          <a:spcPct val="0"/>
        </a:spcBef>
        <a:spcAft>
          <a:spcPct val="0"/>
        </a:spcAft>
        <a:defRPr b="1">
          <a:solidFill>
            <a:srgbClr val="E3E9E6"/>
          </a:solidFill>
          <a:latin typeface="Arial" pitchFamily="34" charset="0"/>
        </a:defRPr>
      </a:lvl9pPr>
    </p:titleStyle>
    <p:bodyStyle>
      <a:lvl1pPr marL="342900" indent="-342900" algn="l" rtl="0" eaLnBrk="0" fontAlgn="base" hangingPunct="0">
        <a:spcBef>
          <a:spcPct val="20000"/>
        </a:spcBef>
        <a:spcAft>
          <a:spcPct val="0"/>
        </a:spcAft>
        <a:buClr>
          <a:srgbClr val="000066"/>
        </a:buClr>
        <a:buSzPct val="60000"/>
        <a:buFont typeface="Wingdings" panose="05000000000000000000" pitchFamily="2" charset="2"/>
        <a:defRPr sz="1400" b="1">
          <a:solidFill>
            <a:schemeClr val="bg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anose="05000000000000000000" pitchFamily="2" charset="2"/>
        <a:buChar char="§"/>
        <a:defRPr>
          <a:solidFill>
            <a:schemeClr val="bg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defRPr>
          <a:solidFill>
            <a:schemeClr val="bg1"/>
          </a:solidFill>
          <a:latin typeface="+mn-lt"/>
        </a:defRPr>
      </a:lvl3pPr>
      <a:lvl4pPr marL="1600200" indent="-228600" algn="l" rtl="0" eaLnBrk="0" fontAlgn="base" hangingPunct="0">
        <a:spcBef>
          <a:spcPct val="20000"/>
        </a:spcBef>
        <a:spcAft>
          <a:spcPct val="0"/>
        </a:spcAft>
        <a:buClr>
          <a:schemeClr val="tx2"/>
        </a:buClr>
        <a:buSzPct val="100000"/>
        <a:defRPr>
          <a:solidFill>
            <a:schemeClr val="bg1"/>
          </a:solidFill>
          <a:latin typeface="+mn-lt"/>
        </a:defRPr>
      </a:lvl4pPr>
      <a:lvl5pPr marL="2057400" indent="-228600" algn="l" rtl="0" eaLnBrk="0" fontAlgn="base" hangingPunct="0">
        <a:spcBef>
          <a:spcPct val="20000"/>
        </a:spcBef>
        <a:spcAft>
          <a:spcPct val="0"/>
        </a:spcAft>
        <a:buClr>
          <a:schemeClr val="hlink"/>
        </a:buClr>
        <a:buSzPct val="100000"/>
        <a:defRPr>
          <a:solidFill>
            <a:schemeClr val="bg1"/>
          </a:solidFill>
          <a:latin typeface="+mn-lt"/>
        </a:defRPr>
      </a:lvl5pPr>
      <a:lvl6pPr marL="2514600" indent="-228600" algn="l" rtl="0" fontAlgn="base">
        <a:spcBef>
          <a:spcPct val="20000"/>
        </a:spcBef>
        <a:spcAft>
          <a:spcPct val="0"/>
        </a:spcAft>
        <a:buClr>
          <a:schemeClr val="hlink"/>
        </a:buClr>
        <a:buSzPct val="100000"/>
        <a:defRPr>
          <a:solidFill>
            <a:schemeClr val="bg1"/>
          </a:solidFill>
          <a:latin typeface="+mn-lt"/>
        </a:defRPr>
      </a:lvl6pPr>
      <a:lvl7pPr marL="2971800" indent="-228600" algn="l" rtl="0" fontAlgn="base">
        <a:spcBef>
          <a:spcPct val="20000"/>
        </a:spcBef>
        <a:spcAft>
          <a:spcPct val="0"/>
        </a:spcAft>
        <a:buClr>
          <a:schemeClr val="hlink"/>
        </a:buClr>
        <a:buSzPct val="100000"/>
        <a:defRPr>
          <a:solidFill>
            <a:schemeClr val="bg1"/>
          </a:solidFill>
          <a:latin typeface="+mn-lt"/>
        </a:defRPr>
      </a:lvl7pPr>
      <a:lvl8pPr marL="3429000" indent="-228600" algn="l" rtl="0" fontAlgn="base">
        <a:spcBef>
          <a:spcPct val="20000"/>
        </a:spcBef>
        <a:spcAft>
          <a:spcPct val="0"/>
        </a:spcAft>
        <a:buClr>
          <a:schemeClr val="hlink"/>
        </a:buClr>
        <a:buSzPct val="100000"/>
        <a:defRPr>
          <a:solidFill>
            <a:schemeClr val="bg1"/>
          </a:solidFill>
          <a:latin typeface="+mn-lt"/>
        </a:defRPr>
      </a:lvl8pPr>
      <a:lvl9pPr marL="3886200" indent="-228600" algn="l" rtl="0" fontAlgn="base">
        <a:spcBef>
          <a:spcPct val="20000"/>
        </a:spcBef>
        <a:spcAft>
          <a:spcPct val="0"/>
        </a:spcAft>
        <a:buClr>
          <a:schemeClr val="hlink"/>
        </a:buClr>
        <a:buSzPct val="100000"/>
        <a:defRPr>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2C68DC92-68CA-7B43-9F52-1D8358EB2756}" type="datetimeFigureOut">
              <a:rPr lang="en-US" b="0" smtClean="0">
                <a:solidFill>
                  <a:prstClr val="black">
                    <a:tint val="75000"/>
                  </a:prstClr>
                </a:solidFill>
                <a:latin typeface="Calibri"/>
              </a:rPr>
              <a:pPr defTabSz="457200" eaLnBrk="1" fontAlgn="auto" hangingPunct="1">
                <a:spcBef>
                  <a:spcPts val="0"/>
                </a:spcBef>
                <a:spcAft>
                  <a:spcPts val="0"/>
                </a:spcAft>
              </a:pPr>
              <a:t>9/9/2015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4E3A4F1B-BA26-3B44-8DF7-8777892C1923}" type="slidenum">
              <a:rPr lang="en-US" b="0" smtClean="0">
                <a:solidFill>
                  <a:prstClr val="black">
                    <a:tint val="75000"/>
                  </a:prstClr>
                </a:solidFill>
                <a:latin typeface="Calibri"/>
              </a:rPr>
              <a:pPr defTabSz="457200" eaLnBrk="1" fontAlgn="auto" hangingPunct="1">
                <a:spcBef>
                  <a:spcPts val="0"/>
                </a:spcBef>
                <a:spcAft>
                  <a:spcPts val="0"/>
                </a:spcAft>
              </a:pPr>
              <a:t>‹Nr.›</a:t>
            </a:fld>
            <a:endParaRPr lang="en-US" b="0">
              <a:solidFill>
                <a:prstClr val="black">
                  <a:tint val="75000"/>
                </a:prstClr>
              </a:solidFill>
              <a:latin typeface="Calibri"/>
            </a:endParaRPr>
          </a:p>
        </p:txBody>
      </p:sp>
    </p:spTree>
    <p:extLst>
      <p:ext uri="{BB962C8B-B14F-4D97-AF65-F5344CB8AC3E}">
        <p14:creationId xmlns:p14="http://schemas.microsoft.com/office/powerpoint/2010/main" val="4152421761"/>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7.xml"/><Relationship Id="rId6" Type="http://schemas.openxmlformats.org/officeDocument/2006/relationships/image" Target="../media/image41.emf"/><Relationship Id="rId5" Type="http://schemas.openxmlformats.org/officeDocument/2006/relationships/image" Target="../media/image40.jpe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e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2.e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48.e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45.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47.emf"/><Relationship Id="rId4" Type="http://schemas.openxmlformats.org/officeDocument/2006/relationships/image" Target="../media/image43.emf"/><Relationship Id="rId9"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3.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60.emf"/><Relationship Id="rId4" Type="http://schemas.openxmlformats.org/officeDocument/2006/relationships/oleObject" Target="../embeddings/oleObject8.bin"/></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7.xml"/><Relationship Id="rId5" Type="http://schemas.openxmlformats.org/officeDocument/2006/relationships/image" Target="../media/image65.emf"/><Relationship Id="rId4" Type="http://schemas.openxmlformats.org/officeDocument/2006/relationships/image" Target="../media/image6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3340822" y="1295400"/>
            <a:ext cx="4610135" cy="2537770"/>
          </a:xfrm>
          <a:prstGeom prst="rect">
            <a:avLst/>
          </a:prstGeom>
        </p:spPr>
      </p:pic>
      <p:sp>
        <p:nvSpPr>
          <p:cNvPr id="2" name="Titel 1"/>
          <p:cNvSpPr>
            <a:spLocks noGrp="1"/>
          </p:cNvSpPr>
          <p:nvPr>
            <p:ph type="title"/>
          </p:nvPr>
        </p:nvSpPr>
        <p:spPr/>
        <p:txBody>
          <a:bodyPr/>
          <a:lstStyle/>
          <a:p>
            <a:r>
              <a:rPr lang="en-US" dirty="0" smtClean="0"/>
              <a:t>Your Choice </a:t>
            </a:r>
            <a:endParaRPr lang="en-US" dirty="0"/>
          </a:p>
        </p:txBody>
      </p:sp>
      <p:sp>
        <p:nvSpPr>
          <p:cNvPr id="7" name="Rechteck 6"/>
          <p:cNvSpPr/>
          <p:nvPr/>
        </p:nvSpPr>
        <p:spPr>
          <a:xfrm>
            <a:off x="5450645" y="605135"/>
            <a:ext cx="3007555" cy="461665"/>
          </a:xfrm>
          <a:prstGeom prst="rect">
            <a:avLst/>
          </a:prstGeom>
        </p:spPr>
        <p:txBody>
          <a:bodyPr wrap="none">
            <a:spAutoFit/>
          </a:bodyPr>
          <a:lstStyle/>
          <a:p>
            <a:pPr eaLnBrk="1" hangingPunct="1">
              <a:defRPr/>
            </a:pPr>
            <a:r>
              <a:rPr lang="de-DE" altLang="de-DE" b="0" dirty="0" smtClean="0">
                <a:solidFill>
                  <a:schemeClr val="tx1">
                    <a:lumMod val="95000"/>
                  </a:schemeClr>
                </a:solidFill>
                <a:latin typeface="Calibri" panose="020F0502020204030204" pitchFamily="34" charset="0"/>
              </a:rPr>
              <a:t>Johannes Schumacher</a:t>
            </a:r>
            <a:r>
              <a:rPr lang="de-DE" altLang="de-DE" b="0" baseline="30000" dirty="0" smtClean="0">
                <a:solidFill>
                  <a:schemeClr val="tx1">
                    <a:lumMod val="95000"/>
                  </a:schemeClr>
                </a:solidFill>
                <a:latin typeface="Calibri" panose="020F0502020204030204" pitchFamily="34" charset="0"/>
              </a:rPr>
              <a:t> </a:t>
            </a:r>
            <a:endParaRPr lang="de-DE" altLang="de-DE" b="0" dirty="0">
              <a:solidFill>
                <a:schemeClr val="tx1">
                  <a:lumMod val="95000"/>
                </a:schemeClr>
              </a:solidFill>
              <a:latin typeface="Calibri" panose="020F0502020204030204" pitchFamily="34" charset="0"/>
            </a:endParaRPr>
          </a:p>
        </p:txBody>
      </p:sp>
      <p:sp>
        <p:nvSpPr>
          <p:cNvPr id="9" name="Rectangle 13"/>
          <p:cNvSpPr>
            <a:spLocks noChangeArrowheads="1"/>
          </p:cNvSpPr>
          <p:nvPr/>
        </p:nvSpPr>
        <p:spPr bwMode="auto">
          <a:xfrm>
            <a:off x="-214818" y="609600"/>
            <a:ext cx="9646088" cy="736464"/>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dirty="0">
              <a:solidFill>
                <a:srgbClr val="FFFFFF"/>
              </a:solidFill>
            </a:endParaRPr>
          </a:p>
        </p:txBody>
      </p:sp>
      <p:sp>
        <p:nvSpPr>
          <p:cNvPr id="10" name="Rechteck 9"/>
          <p:cNvSpPr/>
          <p:nvPr/>
        </p:nvSpPr>
        <p:spPr>
          <a:xfrm>
            <a:off x="36226" y="644604"/>
            <a:ext cx="9070177" cy="1107996"/>
          </a:xfrm>
          <a:prstGeom prst="rect">
            <a:avLst/>
          </a:prstGeom>
        </p:spPr>
        <p:txBody>
          <a:bodyPr wrap="square">
            <a:spAutoFit/>
          </a:bodyPr>
          <a:lstStyle/>
          <a:p>
            <a:pPr indent="14288"/>
            <a:r>
              <a:rPr lang="de-DE" altLang="de-DE" sz="1800" b="0" dirty="0" err="1" smtClean="0">
                <a:solidFill>
                  <a:schemeClr val="tx1">
                    <a:lumMod val="95000"/>
                  </a:schemeClr>
                </a:solidFill>
                <a:latin typeface="Calibri" panose="020F0502020204030204" pitchFamily="34" charset="0"/>
              </a:rPr>
              <a:t>Schumacher</a:t>
            </a:r>
            <a:r>
              <a:rPr lang="de-DE" altLang="de-DE" sz="1800" b="0" baseline="30000" dirty="0" err="1" smtClean="0">
                <a:solidFill>
                  <a:schemeClr val="tx1">
                    <a:lumMod val="95000"/>
                  </a:schemeClr>
                </a:solidFill>
                <a:latin typeface="Calibri" panose="020F0502020204030204" pitchFamily="34" charset="0"/>
              </a:rPr>
              <a:t>,</a:t>
            </a:r>
            <a:r>
              <a:rPr lang="de-DE" altLang="de-DE" sz="1800" b="0" dirty="0" err="1">
                <a:solidFill>
                  <a:schemeClr val="tx1">
                    <a:lumMod val="95000"/>
                  </a:schemeClr>
                </a:solidFill>
                <a:latin typeface="Calibri" panose="020F0502020204030204" pitchFamily="34" charset="0"/>
              </a:rPr>
              <a:t>,</a:t>
            </a:r>
            <a:r>
              <a:rPr lang="de-DE" altLang="de-DE" sz="1800" b="0" dirty="0" err="1" smtClean="0">
                <a:solidFill>
                  <a:schemeClr val="tx1">
                    <a:lumMod val="95000"/>
                  </a:schemeClr>
                </a:solidFill>
                <a:latin typeface="Calibri" panose="020F0502020204030204" pitchFamily="34" charset="0"/>
              </a:rPr>
              <a:t>Jäckel</a:t>
            </a:r>
            <a:r>
              <a:rPr lang="de-DE" altLang="de-DE" sz="1800" b="0" dirty="0" smtClean="0">
                <a:solidFill>
                  <a:schemeClr val="tx1">
                    <a:lumMod val="95000"/>
                  </a:schemeClr>
                </a:solidFill>
                <a:latin typeface="Calibri" panose="020F0502020204030204" pitchFamily="34" charset="0"/>
              </a:rPr>
              <a:t>, Fries, Wunderle, Pipa, ‘</a:t>
            </a:r>
            <a:r>
              <a:rPr lang="en-US" sz="1800" b="0" dirty="0" smtClean="0">
                <a:latin typeface="Calibri" panose="020F0502020204030204" pitchFamily="34" charset="0"/>
              </a:rPr>
              <a:t>A </a:t>
            </a:r>
            <a:r>
              <a:rPr lang="en-US" sz="1800" b="0" dirty="0">
                <a:latin typeface="Calibri" panose="020F0502020204030204" pitchFamily="34" charset="0"/>
              </a:rPr>
              <a:t>statistical framework to infer delay and direction of information flow from measurements of complex </a:t>
            </a:r>
            <a:r>
              <a:rPr lang="en-US" sz="1800" b="0" dirty="0" smtClean="0">
                <a:latin typeface="Calibri" panose="020F0502020204030204" pitchFamily="34" charset="0"/>
              </a:rPr>
              <a:t>systems’, neural computation,2015</a:t>
            </a:r>
            <a:endParaRPr lang="en-US" altLang="de-DE" sz="1800" dirty="0">
              <a:latin typeface="Calibri" panose="020F0502020204030204" pitchFamily="34" charset="0"/>
            </a:endParaRPr>
          </a:p>
          <a:p>
            <a:endParaRPr lang="en-US" altLang="de-DE" sz="1800" dirty="0">
              <a:latin typeface="Calibri" panose="020F0502020204030204" pitchFamily="34" charset="0"/>
            </a:endParaRPr>
          </a:p>
          <a:p>
            <a:pPr eaLnBrk="1" hangingPunct="1">
              <a:defRPr/>
            </a:pPr>
            <a:endParaRPr lang="de-DE" altLang="de-DE" sz="1800" b="0" baseline="30000" dirty="0">
              <a:solidFill>
                <a:schemeClr val="tx1">
                  <a:lumMod val="95000"/>
                </a:schemeClr>
              </a:solidFill>
              <a:latin typeface="Calibri" panose="020F0502020204030204" pitchFamily="34" charset="0"/>
            </a:endParaRPr>
          </a:p>
        </p:txBody>
      </p:sp>
      <p:pic>
        <p:nvPicPr>
          <p:cNvPr id="3" name="Grafik 2"/>
          <p:cNvPicPr>
            <a:picLocks noChangeAspect="1"/>
          </p:cNvPicPr>
          <p:nvPr/>
        </p:nvPicPr>
        <p:blipFill>
          <a:blip r:embed="rId3"/>
          <a:stretch>
            <a:fillRect/>
          </a:stretch>
        </p:blipFill>
        <p:spPr>
          <a:xfrm>
            <a:off x="3409950" y="4848225"/>
            <a:ext cx="5734050" cy="2009775"/>
          </a:xfrm>
          <a:prstGeom prst="rect">
            <a:avLst/>
          </a:prstGeom>
        </p:spPr>
      </p:pic>
      <p:sp>
        <p:nvSpPr>
          <p:cNvPr id="11" name="Rechteck 10"/>
          <p:cNvSpPr/>
          <p:nvPr/>
        </p:nvSpPr>
        <p:spPr>
          <a:xfrm>
            <a:off x="5589263" y="4034135"/>
            <a:ext cx="3007555" cy="461665"/>
          </a:xfrm>
          <a:prstGeom prst="rect">
            <a:avLst/>
          </a:prstGeom>
        </p:spPr>
        <p:txBody>
          <a:bodyPr wrap="none">
            <a:spAutoFit/>
          </a:bodyPr>
          <a:lstStyle/>
          <a:p>
            <a:pPr eaLnBrk="1" hangingPunct="1">
              <a:defRPr/>
            </a:pPr>
            <a:r>
              <a:rPr lang="de-DE" altLang="de-DE" b="0" dirty="0" smtClean="0">
                <a:solidFill>
                  <a:schemeClr val="tx1">
                    <a:lumMod val="95000"/>
                  </a:schemeClr>
                </a:solidFill>
                <a:latin typeface="Calibri" panose="020F0502020204030204" pitchFamily="34" charset="0"/>
              </a:rPr>
              <a:t>Johannes Schumacher</a:t>
            </a:r>
            <a:r>
              <a:rPr lang="de-DE" altLang="de-DE" b="0" baseline="30000" dirty="0" smtClean="0">
                <a:solidFill>
                  <a:schemeClr val="tx1">
                    <a:lumMod val="95000"/>
                  </a:schemeClr>
                </a:solidFill>
                <a:latin typeface="Calibri" panose="020F0502020204030204" pitchFamily="34" charset="0"/>
              </a:rPr>
              <a:t> </a:t>
            </a:r>
            <a:endParaRPr lang="de-DE" altLang="de-DE" b="0" dirty="0">
              <a:solidFill>
                <a:schemeClr val="tx1">
                  <a:lumMod val="95000"/>
                </a:schemeClr>
              </a:solidFill>
              <a:latin typeface="Calibri" panose="020F0502020204030204" pitchFamily="34" charset="0"/>
            </a:endParaRPr>
          </a:p>
        </p:txBody>
      </p:sp>
      <p:sp>
        <p:nvSpPr>
          <p:cNvPr id="12" name="Rectangle 13"/>
          <p:cNvSpPr>
            <a:spLocks noChangeArrowheads="1"/>
          </p:cNvSpPr>
          <p:nvPr/>
        </p:nvSpPr>
        <p:spPr bwMode="auto">
          <a:xfrm>
            <a:off x="-76200" y="4038600"/>
            <a:ext cx="9677400" cy="1163202"/>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13" name="Rechteck 12"/>
          <p:cNvSpPr/>
          <p:nvPr/>
        </p:nvSpPr>
        <p:spPr>
          <a:xfrm>
            <a:off x="174844" y="4073604"/>
            <a:ext cx="9070177" cy="1241365"/>
          </a:xfrm>
          <a:prstGeom prst="rect">
            <a:avLst/>
          </a:prstGeom>
        </p:spPr>
        <p:txBody>
          <a:bodyPr wrap="square">
            <a:spAutoFit/>
          </a:bodyPr>
          <a:lstStyle/>
          <a:p>
            <a:pPr marL="285750" indent="-285750">
              <a:buFont typeface="Arial" panose="020B0604020202020204" pitchFamily="34" charset="0"/>
              <a:buChar char="•"/>
            </a:pPr>
            <a:r>
              <a:rPr lang="de-DE" sz="1600" b="0" dirty="0">
                <a:solidFill>
                  <a:prstClr val="white"/>
                </a:solidFill>
              </a:rPr>
              <a:t>Haslinger, </a:t>
            </a:r>
            <a:r>
              <a:rPr lang="de-DE" sz="1600" b="0" dirty="0" smtClean="0">
                <a:solidFill>
                  <a:prstClr val="white"/>
                </a:solidFill>
              </a:rPr>
              <a:t>et al . </a:t>
            </a:r>
            <a:r>
              <a:rPr lang="de-DE" sz="1600" b="0" dirty="0">
                <a:solidFill>
                  <a:prstClr val="white"/>
                </a:solidFill>
              </a:rPr>
              <a:t>(2013). Encoding Through Patterns: Regression </a:t>
            </a:r>
            <a:r>
              <a:rPr lang="de-DE" sz="1600" b="0" dirty="0" err="1">
                <a:solidFill>
                  <a:prstClr val="white"/>
                </a:solidFill>
              </a:rPr>
              <a:t>Tree</a:t>
            </a:r>
            <a:r>
              <a:rPr lang="de-DE" sz="1600" b="0" dirty="0">
                <a:solidFill>
                  <a:prstClr val="white"/>
                </a:solidFill>
              </a:rPr>
              <a:t>–</a:t>
            </a:r>
            <a:r>
              <a:rPr lang="de-DE" sz="1600" b="0" dirty="0" err="1">
                <a:solidFill>
                  <a:prstClr val="white"/>
                </a:solidFill>
              </a:rPr>
              <a:t>Based</a:t>
            </a:r>
            <a:r>
              <a:rPr lang="de-DE" sz="1600" b="0" dirty="0">
                <a:solidFill>
                  <a:prstClr val="white"/>
                </a:solidFill>
              </a:rPr>
              <a:t> Neuronal Population Models. </a:t>
            </a:r>
            <a:r>
              <a:rPr lang="de-DE" sz="1600" b="0" i="1" dirty="0" err="1">
                <a:solidFill>
                  <a:prstClr val="white"/>
                </a:solidFill>
              </a:rPr>
              <a:t>Neural</a:t>
            </a:r>
            <a:r>
              <a:rPr lang="de-DE" sz="1600" b="0" i="1" dirty="0">
                <a:solidFill>
                  <a:prstClr val="white"/>
                </a:solidFill>
              </a:rPr>
              <a:t> </a:t>
            </a:r>
            <a:r>
              <a:rPr lang="de-DE" sz="1600" b="0" i="1" dirty="0" err="1">
                <a:solidFill>
                  <a:prstClr val="white"/>
                </a:solidFill>
              </a:rPr>
              <a:t>computation</a:t>
            </a:r>
            <a:r>
              <a:rPr lang="de-DE" sz="1600" b="0" dirty="0">
                <a:solidFill>
                  <a:prstClr val="white"/>
                </a:solidFill>
              </a:rPr>
              <a:t>, </a:t>
            </a:r>
            <a:r>
              <a:rPr lang="de-DE" sz="1600" b="0" i="1" dirty="0">
                <a:solidFill>
                  <a:prstClr val="white"/>
                </a:solidFill>
              </a:rPr>
              <a:t>25</a:t>
            </a:r>
            <a:r>
              <a:rPr lang="de-DE" sz="1600" b="0" dirty="0">
                <a:solidFill>
                  <a:prstClr val="white"/>
                </a:solidFill>
              </a:rPr>
              <a:t>(8), 1953-1993.</a:t>
            </a:r>
          </a:p>
          <a:p>
            <a:pPr marL="285750" indent="-285750">
              <a:buFont typeface="Arial" panose="020B0604020202020204" pitchFamily="34" charset="0"/>
              <a:buChar char="•"/>
            </a:pPr>
            <a:r>
              <a:rPr lang="en-US" sz="1600" b="0" dirty="0" smtClean="0">
                <a:solidFill>
                  <a:prstClr val="white"/>
                </a:solidFill>
              </a:rPr>
              <a:t>Haslinger</a:t>
            </a:r>
            <a:r>
              <a:rPr lang="en-US" sz="1600" b="0" dirty="0">
                <a:solidFill>
                  <a:prstClr val="white"/>
                </a:solidFill>
              </a:rPr>
              <a:t> </a:t>
            </a:r>
            <a:r>
              <a:rPr lang="en-US" sz="1600" b="0" dirty="0" smtClean="0">
                <a:solidFill>
                  <a:prstClr val="white"/>
                </a:solidFill>
              </a:rPr>
              <a:t>et al. </a:t>
            </a:r>
            <a:r>
              <a:rPr lang="en-US" sz="1600" b="0" dirty="0">
                <a:solidFill>
                  <a:prstClr val="white"/>
                </a:solidFill>
              </a:rPr>
              <a:t>(2013). Missing mass approximations for the partition function of stimulus driven </a:t>
            </a:r>
            <a:r>
              <a:rPr lang="en-US" sz="1600" b="0" dirty="0" err="1">
                <a:solidFill>
                  <a:prstClr val="white"/>
                </a:solidFill>
              </a:rPr>
              <a:t>Ising</a:t>
            </a:r>
            <a:r>
              <a:rPr lang="en-US" sz="1600" b="0" dirty="0">
                <a:solidFill>
                  <a:prstClr val="white"/>
                </a:solidFill>
              </a:rPr>
              <a:t> models. </a:t>
            </a:r>
            <a:r>
              <a:rPr lang="en-US" sz="1600" b="0" i="1" dirty="0">
                <a:solidFill>
                  <a:prstClr val="white"/>
                </a:solidFill>
              </a:rPr>
              <a:t>Frontiers in computational neuroscience</a:t>
            </a:r>
            <a:r>
              <a:rPr lang="en-US" sz="1600" b="0" dirty="0">
                <a:solidFill>
                  <a:prstClr val="white"/>
                </a:solidFill>
              </a:rPr>
              <a:t>, </a:t>
            </a:r>
            <a:r>
              <a:rPr lang="en-US" sz="1600" b="0" i="1" dirty="0">
                <a:solidFill>
                  <a:prstClr val="white"/>
                </a:solidFill>
              </a:rPr>
              <a:t>7</a:t>
            </a:r>
            <a:r>
              <a:rPr lang="en-US" sz="1600" b="0" dirty="0">
                <a:solidFill>
                  <a:prstClr val="white"/>
                </a:solidFill>
              </a:rPr>
              <a:t>.</a:t>
            </a:r>
          </a:p>
          <a:p>
            <a:pPr eaLnBrk="1" hangingPunct="1">
              <a:defRPr/>
            </a:pPr>
            <a:endParaRPr lang="de-DE" altLang="de-DE" sz="1600" b="0" baseline="30000" dirty="0">
              <a:solidFill>
                <a:schemeClr val="tx1">
                  <a:lumMod val="95000"/>
                </a:schemeClr>
              </a:solidFill>
              <a:latin typeface="Calibri" panose="020F0502020204030204" pitchFamily="34" charset="0"/>
            </a:endParaRPr>
          </a:p>
        </p:txBody>
      </p:sp>
      <p:sp>
        <p:nvSpPr>
          <p:cNvPr id="21" name="Rechteck 20">
            <a:hlinkClick r:id="rId4" action="ppaction://hlinksldjump"/>
          </p:cNvPr>
          <p:cNvSpPr/>
          <p:nvPr/>
        </p:nvSpPr>
        <p:spPr bwMode="auto">
          <a:xfrm>
            <a:off x="-344774" y="4061770"/>
            <a:ext cx="9906000" cy="32997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Tree>
    <p:extLst>
      <p:ext uri="{BB962C8B-B14F-4D97-AF65-F5344CB8AC3E}">
        <p14:creationId xmlns:p14="http://schemas.microsoft.com/office/powerpoint/2010/main" val="7978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bwMode="auto">
          <a:xfrm>
            <a:off x="0" y="3276600"/>
            <a:ext cx="9220200" cy="3581400"/>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Textfeld 2"/>
          <p:cNvSpPr txBox="1"/>
          <p:nvPr/>
        </p:nvSpPr>
        <p:spPr>
          <a:xfrm>
            <a:off x="4022" y="-44970"/>
            <a:ext cx="4716356" cy="461665"/>
          </a:xfrm>
          <a:prstGeom prst="rect">
            <a:avLst/>
          </a:prstGeom>
          <a:noFill/>
        </p:spPr>
        <p:txBody>
          <a:bodyPr wrap="none" rtlCol="0">
            <a:spAutoFit/>
          </a:bodyPr>
          <a:lstStyle/>
          <a:p>
            <a:r>
              <a:rPr lang="en-US" dirty="0" smtClean="0"/>
              <a:t>Methods to detect causal Drive</a:t>
            </a:r>
            <a:endParaRPr lang="en-US" dirty="0"/>
          </a:p>
        </p:txBody>
      </p:sp>
      <p:sp>
        <p:nvSpPr>
          <p:cNvPr id="2" name="Textfeld 1"/>
          <p:cNvSpPr txBox="1"/>
          <p:nvPr/>
        </p:nvSpPr>
        <p:spPr>
          <a:xfrm>
            <a:off x="176986" y="179249"/>
            <a:ext cx="8967013" cy="4278094"/>
          </a:xfrm>
          <a:prstGeom prst="rect">
            <a:avLst/>
          </a:prstGeom>
          <a:noFill/>
        </p:spPr>
        <p:txBody>
          <a:bodyPr wrap="square" rtlCol="0">
            <a:spAutoFit/>
          </a:bodyPr>
          <a:lstStyle/>
          <a:p>
            <a:pPr marL="285750" indent="-285750">
              <a:buFont typeface="Arial" panose="020B0604020202020204" pitchFamily="34" charset="0"/>
              <a:buChar char="•"/>
            </a:pPr>
            <a:endParaRPr lang="de-DE" sz="1800" dirty="0">
              <a:solidFill>
                <a:schemeClr val="accent2">
                  <a:lumMod val="20000"/>
                  <a:lumOff val="80000"/>
                </a:schemeClr>
              </a:solidFill>
            </a:endParaRPr>
          </a:p>
          <a:p>
            <a:pPr marL="285750" indent="-285750">
              <a:buFont typeface="Arial" panose="020B0604020202020204" pitchFamily="34" charset="0"/>
              <a:buChar char="•"/>
            </a:pPr>
            <a:endParaRPr lang="de-DE" sz="1800" dirty="0" smtClean="0">
              <a:solidFill>
                <a:schemeClr val="accent2">
                  <a:lumMod val="20000"/>
                  <a:lumOff val="80000"/>
                </a:schemeClr>
              </a:solidFill>
            </a:endParaRPr>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en-US" sz="1600" dirty="0"/>
          </a:p>
          <a:p>
            <a:pPr marL="285750" indent="-285750">
              <a:buFont typeface="Arial" panose="020B0604020202020204" pitchFamily="34" charset="0"/>
              <a:buChar char="•"/>
            </a:pPr>
            <a:endParaRPr lang="en-US" sz="2000" dirty="0">
              <a:solidFill>
                <a:schemeClr val="accent2">
                  <a:lumMod val="20000"/>
                  <a:lumOff val="80000"/>
                </a:schemeClr>
              </a:solidFill>
            </a:endParaRPr>
          </a:p>
        </p:txBody>
      </p:sp>
      <p:sp>
        <p:nvSpPr>
          <p:cNvPr id="5" name="Textfeld 4"/>
          <p:cNvSpPr txBox="1"/>
          <p:nvPr/>
        </p:nvSpPr>
        <p:spPr>
          <a:xfrm>
            <a:off x="176986" y="746026"/>
            <a:ext cx="5830442" cy="461665"/>
          </a:xfrm>
          <a:prstGeom prst="rect">
            <a:avLst/>
          </a:prstGeom>
          <a:noFill/>
        </p:spPr>
        <p:txBody>
          <a:bodyPr wrap="none" rtlCol="0">
            <a:spAutoFit/>
          </a:bodyPr>
          <a:lstStyle/>
          <a:p>
            <a:r>
              <a:rPr lang="en-US" dirty="0" smtClean="0">
                <a:solidFill>
                  <a:srgbClr val="FFC000"/>
                </a:solidFill>
              </a:rPr>
              <a:t>Using a dynamical system perspective</a:t>
            </a:r>
            <a:endParaRPr lang="en-US" dirty="0">
              <a:solidFill>
                <a:srgbClr val="FFC000"/>
              </a:solidFill>
            </a:endParaRPr>
          </a:p>
        </p:txBody>
      </p:sp>
      <p:sp>
        <p:nvSpPr>
          <p:cNvPr id="6" name="Rechteck 5"/>
          <p:cNvSpPr/>
          <p:nvPr/>
        </p:nvSpPr>
        <p:spPr bwMode="auto">
          <a:xfrm>
            <a:off x="990600" y="1524000"/>
            <a:ext cx="1371600" cy="1143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7" name="Rechteck 6"/>
          <p:cNvSpPr/>
          <p:nvPr/>
        </p:nvSpPr>
        <p:spPr bwMode="auto">
          <a:xfrm>
            <a:off x="4876800" y="1524000"/>
            <a:ext cx="1066800" cy="1143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Y</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8" name="Pfeil nach rechts 7"/>
          <p:cNvSpPr/>
          <p:nvPr/>
        </p:nvSpPr>
        <p:spPr bwMode="auto">
          <a:xfrm>
            <a:off x="2819400" y="1828800"/>
            <a:ext cx="838200" cy="4572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1" name="Rechteck 10"/>
          <p:cNvSpPr/>
          <p:nvPr/>
        </p:nvSpPr>
        <p:spPr bwMode="auto">
          <a:xfrm>
            <a:off x="3886200" y="1524000"/>
            <a:ext cx="990600" cy="1143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4" name="Textfeld 3"/>
          <p:cNvSpPr txBox="1"/>
          <p:nvPr/>
        </p:nvSpPr>
        <p:spPr>
          <a:xfrm>
            <a:off x="6477001" y="1683603"/>
            <a:ext cx="2743199" cy="830997"/>
          </a:xfrm>
          <a:prstGeom prst="rect">
            <a:avLst/>
          </a:prstGeom>
          <a:noFill/>
        </p:spPr>
        <p:txBody>
          <a:bodyPr wrap="square" rtlCol="0">
            <a:spAutoFit/>
          </a:bodyPr>
          <a:lstStyle/>
          <a:p>
            <a:r>
              <a:rPr lang="de-DE" dirty="0" smtClean="0"/>
              <a:t>Y </a:t>
            </a:r>
            <a:r>
              <a:rPr lang="de-DE" dirty="0" err="1" smtClean="0"/>
              <a:t>becomes</a:t>
            </a:r>
            <a:r>
              <a:rPr lang="de-DE" dirty="0" smtClean="0"/>
              <a:t> a mix </a:t>
            </a:r>
            <a:r>
              <a:rPr lang="de-DE" dirty="0" err="1" smtClean="0"/>
              <a:t>of</a:t>
            </a:r>
            <a:r>
              <a:rPr lang="de-DE" dirty="0" smtClean="0"/>
              <a:t> X </a:t>
            </a:r>
            <a:r>
              <a:rPr lang="de-DE" dirty="0" err="1" smtClean="0"/>
              <a:t>and</a:t>
            </a:r>
            <a:r>
              <a:rPr lang="de-DE" dirty="0" smtClean="0"/>
              <a:t> Y</a:t>
            </a:r>
            <a:endParaRPr lang="en-US" dirty="0"/>
          </a:p>
        </p:txBody>
      </p:sp>
      <p:sp>
        <p:nvSpPr>
          <p:cNvPr id="17" name="Rechteck 16"/>
          <p:cNvSpPr/>
          <p:nvPr/>
        </p:nvSpPr>
        <p:spPr bwMode="auto">
          <a:xfrm>
            <a:off x="1676400" y="4134029"/>
            <a:ext cx="790268" cy="74277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Y</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18" name="Rechteck 17"/>
          <p:cNvSpPr/>
          <p:nvPr/>
        </p:nvSpPr>
        <p:spPr bwMode="auto">
          <a:xfrm>
            <a:off x="942580" y="4134029"/>
            <a:ext cx="733820" cy="74277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12" name="Textfeld 11"/>
          <p:cNvSpPr txBox="1"/>
          <p:nvPr/>
        </p:nvSpPr>
        <p:spPr>
          <a:xfrm>
            <a:off x="3048000" y="3505200"/>
            <a:ext cx="4038600" cy="461665"/>
          </a:xfrm>
          <a:prstGeom prst="rect">
            <a:avLst/>
          </a:prstGeom>
          <a:noFill/>
        </p:spPr>
        <p:txBody>
          <a:bodyPr wrap="square" rtlCol="0">
            <a:spAutoFit/>
          </a:bodyPr>
          <a:lstStyle/>
          <a:p>
            <a:r>
              <a:rPr lang="de-DE" dirty="0" err="1" smtClean="0"/>
              <a:t>Reconstruction</a:t>
            </a:r>
            <a:r>
              <a:rPr lang="de-DE" dirty="0" smtClean="0"/>
              <a:t> </a:t>
            </a:r>
            <a:r>
              <a:rPr lang="de-DE" dirty="0" err="1" smtClean="0"/>
              <a:t>of</a:t>
            </a:r>
            <a:r>
              <a:rPr lang="de-DE" dirty="0" smtClean="0"/>
              <a:t> </a:t>
            </a:r>
            <a:r>
              <a:rPr lang="de-DE" dirty="0" err="1" smtClean="0"/>
              <a:t>past</a:t>
            </a:r>
            <a:r>
              <a:rPr lang="de-DE" dirty="0" smtClean="0"/>
              <a:t> </a:t>
            </a:r>
            <a:endParaRPr lang="en-US" dirty="0"/>
          </a:p>
        </p:txBody>
      </p:sp>
      <p:sp>
        <p:nvSpPr>
          <p:cNvPr id="22" name="Rechteck 21"/>
          <p:cNvSpPr/>
          <p:nvPr/>
        </p:nvSpPr>
        <p:spPr bwMode="auto">
          <a:xfrm>
            <a:off x="7620000" y="4114800"/>
            <a:ext cx="733820" cy="7427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23" name="Rechteck 22"/>
          <p:cNvSpPr/>
          <p:nvPr/>
        </p:nvSpPr>
        <p:spPr bwMode="auto">
          <a:xfrm>
            <a:off x="7896620" y="5574267"/>
            <a:ext cx="790268" cy="74277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Y</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24" name="Rechteck 23"/>
          <p:cNvSpPr/>
          <p:nvPr/>
        </p:nvSpPr>
        <p:spPr bwMode="auto">
          <a:xfrm>
            <a:off x="7162800" y="5574267"/>
            <a:ext cx="733820" cy="742771"/>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26" name="Rechteck 25"/>
          <p:cNvSpPr/>
          <p:nvPr/>
        </p:nvSpPr>
        <p:spPr bwMode="auto">
          <a:xfrm>
            <a:off x="913849" y="5558028"/>
            <a:ext cx="733820" cy="742771"/>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14" name="Pfeil nach rechts 13"/>
          <p:cNvSpPr/>
          <p:nvPr/>
        </p:nvSpPr>
        <p:spPr bwMode="auto">
          <a:xfrm>
            <a:off x="3276600" y="4267200"/>
            <a:ext cx="3505200" cy="457200"/>
          </a:xfrm>
          <a:prstGeom prst="rightArrow">
            <a:avLst>
              <a:gd name="adj1" fmla="val 26230"/>
              <a:gd name="adj2" fmla="val 56557"/>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30" name="Pfeil nach rechts 29"/>
          <p:cNvSpPr/>
          <p:nvPr/>
        </p:nvSpPr>
        <p:spPr bwMode="auto">
          <a:xfrm>
            <a:off x="3276600" y="5715000"/>
            <a:ext cx="3505200" cy="457200"/>
          </a:xfrm>
          <a:prstGeom prst="rightArrow">
            <a:avLst>
              <a:gd name="adj1" fmla="val 26230"/>
              <a:gd name="adj2" fmla="val 56557"/>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cxnSp>
        <p:nvCxnSpPr>
          <p:cNvPr id="28" name="Gerade Verbindung 27"/>
          <p:cNvCxnSpPr/>
          <p:nvPr/>
        </p:nvCxnSpPr>
        <p:spPr bwMode="auto">
          <a:xfrm>
            <a:off x="4876800" y="5334000"/>
            <a:ext cx="914400" cy="1219200"/>
          </a:xfrm>
          <a:prstGeom prst="line">
            <a:avLst/>
          </a:prstGeom>
          <a:ln w="76200">
            <a:solidFill>
              <a:srgbClr val="FF66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3" name="Gerade Verbindung 32"/>
          <p:cNvCxnSpPr/>
          <p:nvPr/>
        </p:nvCxnSpPr>
        <p:spPr bwMode="auto">
          <a:xfrm flipV="1">
            <a:off x="4876800" y="5334000"/>
            <a:ext cx="762000" cy="1219200"/>
          </a:xfrm>
          <a:prstGeom prst="line">
            <a:avLst/>
          </a:prstGeom>
          <a:ln w="76200">
            <a:solidFill>
              <a:srgbClr val="FF66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0323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31" name="Rectangle 13"/>
          <p:cNvSpPr>
            <a:spLocks noChangeArrowheads="1"/>
          </p:cNvSpPr>
          <p:nvPr/>
        </p:nvSpPr>
        <p:spPr bwMode="auto">
          <a:xfrm>
            <a:off x="-76200" y="6121536"/>
            <a:ext cx="9296400" cy="736464"/>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2" name="Foliennummernplatzhalter 3"/>
          <p:cNvSpPr txBox="1">
            <a:spLocks/>
          </p:cNvSpPr>
          <p:nvPr/>
        </p:nvSpPr>
        <p:spPr>
          <a:xfrm>
            <a:off x="6039823" y="6875160"/>
            <a:ext cx="2348280" cy="521280"/>
          </a:xfrm>
          <a:prstGeom prst="rect">
            <a:avLst/>
          </a:prstGeom>
        </p:spPr>
        <p:txBody>
          <a:bodyPr/>
          <a:ls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400" b="1" kern="1200">
                <a:solidFill>
                  <a:schemeClr val="tx1"/>
                </a:solidFill>
                <a:latin typeface="Arial" panose="020B0604020202020204" pitchFamily="34" charset="0"/>
                <a:ea typeface="+mn-ea"/>
                <a:cs typeface="Times New Roman" panose="02020603050405020304" pitchFamily="18" charset="0"/>
              </a:defRPr>
            </a:lvl9pPr>
          </a:lstStyle>
          <a:p>
            <a:fld id="{D0E19B82-9CC1-4EE1-8843-BC51BDF4DA04}" type="slidenum">
              <a:rPr lang="de-DE" smtClean="0"/>
              <a:pPr/>
              <a:t>11</a:t>
            </a:fld>
            <a:endParaRPr lang="de-DE"/>
          </a:p>
        </p:txBody>
      </p:sp>
      <p:sp>
        <p:nvSpPr>
          <p:cNvPr id="3" name="Textplatzhalter 3"/>
          <p:cNvSpPr txBox="1">
            <a:spLocks/>
          </p:cNvSpPr>
          <p:nvPr/>
        </p:nvSpPr>
        <p:spPr>
          <a:xfrm>
            <a:off x="-152401" y="-1816"/>
            <a:ext cx="4837183" cy="720000"/>
          </a:xfrm>
          <a:prstGeom prst="rect">
            <a:avLst/>
          </a:prstGeom>
        </p:spPr>
        <p:txBody>
          <a:bodyPr/>
          <a:lstStyle>
            <a:defPPr marL="432000" marR="0" lvl="0" indent="-324000">
              <a:spcBef>
                <a:spcPts val="0"/>
              </a:spcBef>
              <a:spcAft>
                <a:spcPts val="1414"/>
              </a:spcAft>
              <a:buSzPct val="45000"/>
              <a:buFont typeface="StarSymbol"/>
              <a:buNone/>
              <a:defRPr lang="en-US" sz="2800" b="0" i="0" u="none" strike="noStrike" kern="1200">
                <a:ln>
                  <a:noFill/>
                </a:ln>
                <a:latin typeface="Arial" pitchFamily="18"/>
                <a:ea typeface="Microsoft YaHei" pitchFamily="2"/>
                <a:cs typeface="Mangal" pitchFamily="2"/>
              </a:defRPr>
            </a:defPPr>
            <a:lvl1pPr marL="432000" marR="0" lvl="0" indent="-324000" algn="l" rtl="0" eaLnBrk="0" fontAlgn="base" hangingPunct="0">
              <a:spcBef>
                <a:spcPts val="0"/>
              </a:spcBef>
              <a:spcAft>
                <a:spcPts val="1414"/>
              </a:spcAft>
              <a:buClr>
                <a:srgbClr val="000066"/>
              </a:buClr>
              <a:buSzPct val="45000"/>
              <a:buFont typeface="StarSymbol"/>
              <a:buChar char="●"/>
              <a:defRPr lang="en-US" sz="2800" b="0" i="0" u="none" strike="noStrike" kern="1200">
                <a:ln>
                  <a:noFill/>
                </a:ln>
                <a:solidFill>
                  <a:schemeClr val="bg1"/>
                </a:solidFill>
                <a:latin typeface="Arial" pitchFamily="18"/>
                <a:ea typeface="Microsoft YaHei" pitchFamily="2"/>
                <a:cs typeface="Mangal" pitchFamily="2"/>
              </a:defRPr>
            </a:lvl1pPr>
            <a:lvl2pPr marL="864000" marR="0" lvl="1" indent="-324000" algn="l" rtl="0" eaLnBrk="0" fontAlgn="base" hangingPunct="0">
              <a:spcBef>
                <a:spcPts val="0"/>
              </a:spcBef>
              <a:spcAft>
                <a:spcPts val="1134"/>
              </a:spcAft>
              <a:buClr>
                <a:srgbClr val="800000"/>
              </a:buClr>
              <a:buSzPct val="45000"/>
              <a:buFont typeface="StarSymbol"/>
              <a:buChar char="●"/>
              <a:defRPr lang="en-US" sz="2400" b="0" i="0" u="none" strike="noStrike" kern="1200">
                <a:ln>
                  <a:noFill/>
                </a:ln>
                <a:solidFill>
                  <a:schemeClr val="bg1"/>
                </a:solidFill>
                <a:latin typeface="Arial" pitchFamily="18"/>
                <a:ea typeface="Microsoft YaHei" pitchFamily="2"/>
                <a:cs typeface="Mangal" pitchFamily="2"/>
              </a:defRPr>
            </a:lvl2pPr>
            <a:lvl3pPr marL="1295999" marR="0" lvl="2" indent="-288000" algn="l" rtl="0" eaLnBrk="0" fontAlgn="base" hangingPunct="0">
              <a:spcBef>
                <a:spcPts val="0"/>
              </a:spcBef>
              <a:spcAft>
                <a:spcPts val="850"/>
              </a:spcAft>
              <a:buClr>
                <a:schemeClr val="hlink"/>
              </a:buClr>
              <a:buSzPct val="7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3pPr>
            <a:lvl4pPr marL="1728000" marR="0" lvl="3" indent="-216000" algn="l" rtl="0" eaLnBrk="0" fontAlgn="base" hangingPunct="0">
              <a:spcBef>
                <a:spcPts val="0"/>
              </a:spcBef>
              <a:spcAft>
                <a:spcPts val="567"/>
              </a:spcAft>
              <a:buClr>
                <a:schemeClr val="tx2"/>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4pPr>
            <a:lvl5pPr marL="2160000" marR="0" lvl="4" indent="-216000" algn="l" rtl="0" eaLnBrk="0" fontAlgn="base" hangingPunct="0">
              <a:spcBef>
                <a:spcPts val="0"/>
              </a:spcBef>
              <a:spcAft>
                <a:spcPts val="283"/>
              </a:spcAft>
              <a:buClr>
                <a:schemeClr val="hlink"/>
              </a:buClr>
              <a:buSzPct val="7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5pPr>
            <a:lvl6pPr marL="2592000" marR="0" lvl="5"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6pPr>
            <a:lvl7pPr marL="3024000" marR="0" lvl="6"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7pPr>
            <a:lvl8pPr marL="3456000" marR="0" lvl="7"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8pPr>
            <a:lvl9pPr marL="3887999" marR="0" lvl="8"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9pPr>
          </a:lstStyle>
          <a:p>
            <a:pPr marL="108000" indent="0">
              <a:buNone/>
            </a:pPr>
            <a:r>
              <a:rPr lang="de-DE" sz="2000" dirty="0" smtClean="0">
                <a:solidFill>
                  <a:schemeClr val="tx1">
                    <a:lumMod val="95000"/>
                  </a:schemeClr>
                </a:solidFill>
              </a:rPr>
              <a:t>Network </a:t>
            </a:r>
            <a:r>
              <a:rPr lang="de-DE" sz="2000" dirty="0" err="1" smtClean="0">
                <a:solidFill>
                  <a:schemeClr val="tx1">
                    <a:lumMod val="95000"/>
                  </a:schemeClr>
                </a:solidFill>
              </a:rPr>
              <a:t>topology</a:t>
            </a:r>
            <a:r>
              <a:rPr lang="de-DE" sz="2000" dirty="0" smtClean="0">
                <a:solidFill>
                  <a:schemeClr val="tx1">
                    <a:lumMod val="95000"/>
                  </a:schemeClr>
                </a:solidFill>
              </a:rPr>
              <a:t>: Common </a:t>
            </a:r>
            <a:r>
              <a:rPr lang="de-DE" sz="2000" dirty="0" err="1" smtClean="0">
                <a:solidFill>
                  <a:schemeClr val="tx1">
                    <a:lumMod val="95000"/>
                  </a:schemeClr>
                </a:solidFill>
              </a:rPr>
              <a:t>drive</a:t>
            </a:r>
            <a:r>
              <a:rPr lang="de-DE" sz="2000" dirty="0" smtClean="0">
                <a:solidFill>
                  <a:schemeClr val="tx1">
                    <a:lumMod val="95000"/>
                  </a:schemeClr>
                </a:solidFill>
              </a:rPr>
              <a:t> </a:t>
            </a:r>
            <a:endParaRPr lang="de-DE" sz="2000" dirty="0">
              <a:solidFill>
                <a:schemeClr val="tx1">
                  <a:lumMod val="95000"/>
                </a:schemeClr>
              </a:solidFill>
            </a:endParaRPr>
          </a:p>
        </p:txBody>
      </p:sp>
      <p:grpSp>
        <p:nvGrpSpPr>
          <p:cNvPr id="4" name="Gruppieren 3"/>
          <p:cNvGrpSpPr/>
          <p:nvPr/>
        </p:nvGrpSpPr>
        <p:grpSpPr>
          <a:xfrm>
            <a:off x="4386126" y="803940"/>
            <a:ext cx="2700474" cy="1497716"/>
            <a:chOff x="7883999" y="1800000"/>
            <a:chExt cx="1619281" cy="972360"/>
          </a:xfrm>
        </p:grpSpPr>
        <p:sp>
          <p:nvSpPr>
            <p:cNvPr id="5" name="Freihandform 4"/>
            <p:cNvSpPr/>
            <p:nvPr/>
          </p:nvSpPr>
          <p:spPr>
            <a:xfrm>
              <a:off x="7883999" y="2412360"/>
              <a:ext cx="360000" cy="360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000">
              <a:solidFill>
                <a:schemeClr val="tx1"/>
              </a:solidFill>
              <a:prstDash val="solid"/>
            </a:ln>
          </p:spPr>
          <p:txBody>
            <a:bodyPr vert="horz" wrap="none" lIns="99000" tIns="54000" rIns="99000" bIns="54000" anchor="ctr" anchorCtr="1" compatLnSpc="0"/>
            <a:lstStyle/>
            <a:p>
              <a:pPr marL="0" marR="0" lvl="0" indent="0" algn="ctr" rtl="0" hangingPunct="0">
                <a:lnSpc>
                  <a:spcPct val="100000"/>
                </a:lnSpc>
                <a:spcBef>
                  <a:spcPts val="0"/>
                </a:spcBef>
                <a:spcAft>
                  <a:spcPts val="0"/>
                </a:spcAft>
                <a:buNone/>
                <a:tabLst/>
              </a:pPr>
              <a:r>
                <a:rPr lang="en-US" sz="1800" b="0" i="0" u="none" strike="noStrike" kern="1200">
                  <a:ln>
                    <a:noFill/>
                  </a:ln>
                  <a:latin typeface="Arial" pitchFamily="18"/>
                  <a:ea typeface="Microsoft YaHei" pitchFamily="2"/>
                  <a:cs typeface="Mangal" pitchFamily="2"/>
                </a:rPr>
                <a:t>2</a:t>
              </a:r>
            </a:p>
          </p:txBody>
        </p:sp>
        <p:sp>
          <p:nvSpPr>
            <p:cNvPr id="6" name="Freihandform 5"/>
            <p:cNvSpPr/>
            <p:nvPr/>
          </p:nvSpPr>
          <p:spPr>
            <a:xfrm>
              <a:off x="8495640" y="1800000"/>
              <a:ext cx="360000" cy="360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000">
              <a:solidFill>
                <a:schemeClr val="tx1"/>
              </a:solidFill>
              <a:prstDash val="solid"/>
            </a:ln>
          </p:spPr>
          <p:txBody>
            <a:bodyPr vert="horz" wrap="none" lIns="99000" tIns="54000" rIns="99000" bIns="54000" anchor="ctr" anchorCtr="1" compatLnSpc="0"/>
            <a:lstStyle/>
            <a:p>
              <a:pPr marL="0" marR="0" lvl="0" indent="0" algn="ctr" rtl="0" hangingPunct="0">
                <a:lnSpc>
                  <a:spcPct val="100000"/>
                </a:lnSpc>
                <a:spcBef>
                  <a:spcPts val="0"/>
                </a:spcBef>
                <a:spcAft>
                  <a:spcPts val="0"/>
                </a:spcAft>
                <a:buNone/>
                <a:tabLst/>
              </a:pPr>
              <a:r>
                <a:rPr lang="en-US" sz="1800" b="0" i="0" u="none" strike="noStrike" kern="1200" dirty="0">
                  <a:ln>
                    <a:noFill/>
                  </a:ln>
                  <a:latin typeface="Arial" pitchFamily="18"/>
                  <a:ea typeface="Microsoft YaHei" pitchFamily="2"/>
                  <a:cs typeface="Mangal" pitchFamily="2"/>
                </a:rPr>
                <a:t>1</a:t>
              </a:r>
            </a:p>
          </p:txBody>
        </p:sp>
        <p:sp>
          <p:nvSpPr>
            <p:cNvPr id="7" name="Freihandform 6"/>
            <p:cNvSpPr/>
            <p:nvPr/>
          </p:nvSpPr>
          <p:spPr>
            <a:xfrm>
              <a:off x="9143280" y="2411640"/>
              <a:ext cx="360000" cy="360000"/>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noFill/>
            <a:ln w="18000">
              <a:solidFill>
                <a:schemeClr val="tx1"/>
              </a:solidFill>
              <a:prstDash val="solid"/>
            </a:ln>
          </p:spPr>
          <p:txBody>
            <a:bodyPr vert="horz" wrap="none" lIns="99000" tIns="54000" rIns="99000" bIns="54000" anchor="ctr" anchorCtr="1" compatLnSpc="0"/>
            <a:lstStyle/>
            <a:p>
              <a:pPr marL="0" marR="0" lvl="0" indent="0" algn="ctr" rtl="0" hangingPunct="0">
                <a:lnSpc>
                  <a:spcPct val="100000"/>
                </a:lnSpc>
                <a:spcBef>
                  <a:spcPts val="0"/>
                </a:spcBef>
                <a:spcAft>
                  <a:spcPts val="0"/>
                </a:spcAft>
                <a:buNone/>
                <a:tabLst/>
              </a:pPr>
              <a:r>
                <a:rPr lang="en-US" sz="1800" b="0" i="0" u="none" strike="noStrike" kern="1200">
                  <a:ln>
                    <a:noFill/>
                  </a:ln>
                  <a:latin typeface="Arial" pitchFamily="18"/>
                  <a:ea typeface="Microsoft YaHei" pitchFamily="2"/>
                  <a:cs typeface="Mangal" pitchFamily="2"/>
                </a:rPr>
                <a:t>3</a:t>
              </a:r>
            </a:p>
          </p:txBody>
        </p:sp>
        <p:sp>
          <p:nvSpPr>
            <p:cNvPr id="8" name="Gerade Verbindung 28"/>
            <p:cNvSpPr/>
            <p:nvPr/>
          </p:nvSpPr>
          <p:spPr>
            <a:xfrm flipH="1">
              <a:off x="8180999" y="2097360"/>
              <a:ext cx="360001" cy="360000"/>
            </a:xfrm>
            <a:prstGeom prst="line">
              <a:avLst/>
            </a:prstGeom>
            <a:noFill/>
            <a:ln w="18000">
              <a:solidFill>
                <a:schemeClr val="tx1"/>
              </a:solidFill>
              <a:prstDash val="solid"/>
              <a:tailEnd type="arrow"/>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9" name="Gerade Verbindung 29"/>
            <p:cNvSpPr/>
            <p:nvPr/>
          </p:nvSpPr>
          <p:spPr>
            <a:xfrm>
              <a:off x="8820000" y="2088360"/>
              <a:ext cx="369000" cy="369000"/>
            </a:xfrm>
            <a:prstGeom prst="line">
              <a:avLst/>
            </a:prstGeom>
            <a:noFill/>
            <a:ln w="18000">
              <a:solidFill>
                <a:schemeClr val="tx1"/>
              </a:solidFill>
              <a:prstDash val="solid"/>
              <a:tailEnd type="arrow"/>
            </a:ln>
          </p:spPr>
          <p:txBody>
            <a:bodyPr vert="horz" wrap="none" lIns="99000" tIns="54000" rIns="99000" bIns="54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grpSp>
        <p:nvGrpSpPr>
          <p:cNvPr id="10" name="Gruppieren 9"/>
          <p:cNvGrpSpPr/>
          <p:nvPr/>
        </p:nvGrpSpPr>
        <p:grpSpPr>
          <a:xfrm>
            <a:off x="2821680" y="3679237"/>
            <a:ext cx="1978920" cy="1981800"/>
            <a:chOff x="6670440" y="4124880"/>
            <a:chExt cx="1978920" cy="1981800"/>
          </a:xfrm>
        </p:grpSpPr>
        <p:sp>
          <p:nvSpPr>
            <p:cNvPr id="11" name="Rechteck 10"/>
            <p:cNvSpPr/>
            <p:nvPr/>
          </p:nvSpPr>
          <p:spPr>
            <a:xfrm>
              <a:off x="6670440" y="4125960"/>
              <a:ext cx="540000" cy="540000"/>
            </a:xfrm>
            <a:prstGeom prst="rect">
              <a:avLst/>
            </a:prstGeom>
            <a:solidFill>
              <a:srgbClr val="FFFFFF"/>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a:ln>
                    <a:noFill/>
                  </a:ln>
                  <a:solidFill>
                    <a:srgbClr val="000000"/>
                  </a:solidFill>
                  <a:latin typeface="Arial" pitchFamily="18"/>
                  <a:ea typeface="Microsoft YaHei" pitchFamily="2"/>
                  <a:cs typeface="Mangal" pitchFamily="2"/>
                </a:rPr>
                <a:t>1</a:t>
              </a:r>
              <a:r>
                <a:rPr lang="en-US" sz="1600" b="0" i="0" u="none" strike="noStrike" kern="1200">
                  <a:ln>
                    <a:noFill/>
                  </a:ln>
                  <a:solidFill>
                    <a:srgbClr val="000000"/>
                  </a:solidFill>
                  <a:latin typeface="Arial" pitchFamily="34"/>
                  <a:ea typeface="Arial" pitchFamily="34"/>
                  <a:cs typeface="Arial" pitchFamily="34"/>
                </a:rPr>
                <a:t>→</a:t>
              </a:r>
              <a:r>
                <a:rPr lang="en-US" sz="1600" b="0" i="0" u="none" strike="noStrike" kern="1200">
                  <a:ln>
                    <a:noFill/>
                  </a:ln>
                  <a:solidFill>
                    <a:srgbClr val="000000"/>
                  </a:solidFill>
                  <a:latin typeface="Arial" pitchFamily="18"/>
                  <a:ea typeface="Microsoft YaHei" pitchFamily="2"/>
                  <a:cs typeface="Mangal" pitchFamily="2"/>
                </a:rPr>
                <a:t>1</a:t>
              </a:r>
            </a:p>
          </p:txBody>
        </p:sp>
        <p:sp>
          <p:nvSpPr>
            <p:cNvPr id="12" name="Rechteck 11"/>
            <p:cNvSpPr/>
            <p:nvPr/>
          </p:nvSpPr>
          <p:spPr>
            <a:xfrm>
              <a:off x="7388999" y="4126680"/>
              <a:ext cx="540000" cy="540000"/>
            </a:xfrm>
            <a:prstGeom prst="rect">
              <a:avLst/>
            </a:prstGeom>
            <a:solidFill>
              <a:schemeClr val="accent2">
                <a:lumMod val="40000"/>
                <a:lumOff val="60000"/>
              </a:schemeClr>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dirty="0">
                  <a:ln>
                    <a:noFill/>
                  </a:ln>
                  <a:solidFill>
                    <a:srgbClr val="FFFFFF"/>
                  </a:solidFill>
                  <a:latin typeface="Arial" pitchFamily="18"/>
                  <a:ea typeface="Microsoft YaHei" pitchFamily="2"/>
                  <a:cs typeface="Mangal" pitchFamily="2"/>
                </a:rPr>
                <a:t>2</a:t>
              </a:r>
              <a:r>
                <a:rPr lang="en-US" sz="1600" b="0" i="0" u="none" strike="noStrike" kern="1200" dirty="0">
                  <a:ln>
                    <a:noFill/>
                  </a:ln>
                  <a:solidFill>
                    <a:srgbClr val="FFFFFF"/>
                  </a:solidFill>
                  <a:latin typeface="Arial" pitchFamily="34"/>
                  <a:ea typeface="Arial" pitchFamily="34"/>
                  <a:cs typeface="Arial" pitchFamily="34"/>
                </a:rPr>
                <a:t>→</a:t>
              </a:r>
              <a:r>
                <a:rPr lang="en-US" sz="1600" b="0" i="0" u="none" strike="noStrike" kern="1200" dirty="0">
                  <a:ln>
                    <a:noFill/>
                  </a:ln>
                  <a:solidFill>
                    <a:srgbClr val="FFFFFF"/>
                  </a:solidFill>
                  <a:latin typeface="Arial" pitchFamily="18"/>
                  <a:ea typeface="Microsoft YaHei" pitchFamily="2"/>
                  <a:cs typeface="Mangal" pitchFamily="2"/>
                </a:rPr>
                <a:t>1</a:t>
              </a:r>
            </a:p>
          </p:txBody>
        </p:sp>
        <p:sp>
          <p:nvSpPr>
            <p:cNvPr id="13" name="Rechteck 12"/>
            <p:cNvSpPr/>
            <p:nvPr/>
          </p:nvSpPr>
          <p:spPr>
            <a:xfrm>
              <a:off x="8109360" y="4124880"/>
              <a:ext cx="540000" cy="540000"/>
            </a:xfrm>
            <a:prstGeom prst="rect">
              <a:avLst/>
            </a:prstGeom>
            <a:solidFill>
              <a:schemeClr val="accent2">
                <a:lumMod val="40000"/>
                <a:lumOff val="60000"/>
              </a:schemeClr>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a:ln>
                    <a:noFill/>
                  </a:ln>
                  <a:solidFill>
                    <a:srgbClr val="FFFFFF"/>
                  </a:solidFill>
                  <a:latin typeface="Arial" pitchFamily="18"/>
                  <a:ea typeface="Microsoft YaHei" pitchFamily="2"/>
                  <a:cs typeface="Mangal" pitchFamily="2"/>
                </a:rPr>
                <a:t>3</a:t>
              </a:r>
              <a:r>
                <a:rPr lang="en-US" sz="1600" b="0" i="0" u="none" strike="noStrike" kern="1200">
                  <a:ln>
                    <a:noFill/>
                  </a:ln>
                  <a:solidFill>
                    <a:srgbClr val="FFFFFF"/>
                  </a:solidFill>
                  <a:latin typeface="Arial" pitchFamily="34"/>
                  <a:ea typeface="Arial" pitchFamily="34"/>
                  <a:cs typeface="Arial" pitchFamily="34"/>
                </a:rPr>
                <a:t>→</a:t>
              </a:r>
              <a:r>
                <a:rPr lang="en-US" sz="1600" b="0" i="0" u="none" strike="noStrike" kern="1200">
                  <a:ln>
                    <a:noFill/>
                  </a:ln>
                  <a:solidFill>
                    <a:srgbClr val="FFFFFF"/>
                  </a:solidFill>
                  <a:latin typeface="Arial" pitchFamily="18"/>
                  <a:ea typeface="Microsoft YaHei" pitchFamily="2"/>
                  <a:cs typeface="Mangal" pitchFamily="2"/>
                </a:rPr>
                <a:t>1</a:t>
              </a:r>
            </a:p>
          </p:txBody>
        </p:sp>
        <p:sp>
          <p:nvSpPr>
            <p:cNvPr id="14" name="Rechteck 13"/>
            <p:cNvSpPr/>
            <p:nvPr/>
          </p:nvSpPr>
          <p:spPr>
            <a:xfrm>
              <a:off x="6670440" y="4845960"/>
              <a:ext cx="540000" cy="540000"/>
            </a:xfrm>
            <a:prstGeom prst="rect">
              <a:avLst/>
            </a:prstGeom>
            <a:solidFill>
              <a:srgbClr val="FF0000"/>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a:ln>
                    <a:noFill/>
                  </a:ln>
                  <a:solidFill>
                    <a:srgbClr val="FFFFFF"/>
                  </a:solidFill>
                  <a:latin typeface="Arial" pitchFamily="18"/>
                  <a:ea typeface="Microsoft YaHei" pitchFamily="2"/>
                  <a:cs typeface="Mangal" pitchFamily="2"/>
                </a:rPr>
                <a:t>1</a:t>
              </a:r>
              <a:r>
                <a:rPr lang="en-US" sz="1600" b="0" i="0" u="none" strike="noStrike" kern="1200">
                  <a:ln>
                    <a:noFill/>
                  </a:ln>
                  <a:solidFill>
                    <a:srgbClr val="FFFFFF"/>
                  </a:solidFill>
                  <a:latin typeface="Arial" pitchFamily="34"/>
                  <a:ea typeface="Arial" pitchFamily="34"/>
                  <a:cs typeface="Arial" pitchFamily="34"/>
                </a:rPr>
                <a:t>→</a:t>
              </a:r>
              <a:r>
                <a:rPr lang="en-US" sz="1600" b="0" i="0" u="none" strike="noStrike" kern="1200">
                  <a:ln>
                    <a:noFill/>
                  </a:ln>
                  <a:solidFill>
                    <a:srgbClr val="FFFFFF"/>
                  </a:solidFill>
                  <a:latin typeface="Arial" pitchFamily="18"/>
                  <a:ea typeface="Microsoft YaHei" pitchFamily="2"/>
                  <a:cs typeface="Mangal" pitchFamily="2"/>
                </a:rPr>
                <a:t>2</a:t>
              </a:r>
            </a:p>
          </p:txBody>
        </p:sp>
        <p:sp>
          <p:nvSpPr>
            <p:cNvPr id="15" name="Rechteck 14"/>
            <p:cNvSpPr/>
            <p:nvPr/>
          </p:nvSpPr>
          <p:spPr>
            <a:xfrm>
              <a:off x="7388999" y="4846680"/>
              <a:ext cx="540000" cy="540000"/>
            </a:xfrm>
            <a:prstGeom prst="rect">
              <a:avLst/>
            </a:prstGeom>
            <a:solidFill>
              <a:srgbClr val="FFFFFF"/>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a:ln>
                    <a:noFill/>
                  </a:ln>
                  <a:solidFill>
                    <a:srgbClr val="000000"/>
                  </a:solidFill>
                  <a:latin typeface="Arial" pitchFamily="18"/>
                  <a:ea typeface="Microsoft YaHei" pitchFamily="2"/>
                  <a:cs typeface="Mangal" pitchFamily="2"/>
                </a:rPr>
                <a:t>2</a:t>
              </a:r>
              <a:r>
                <a:rPr lang="en-US" sz="1600" b="0" i="0" u="none" strike="noStrike" kern="1200">
                  <a:ln>
                    <a:noFill/>
                  </a:ln>
                  <a:solidFill>
                    <a:srgbClr val="000000"/>
                  </a:solidFill>
                  <a:latin typeface="Arial" pitchFamily="34"/>
                  <a:ea typeface="Arial" pitchFamily="34"/>
                  <a:cs typeface="Arial" pitchFamily="34"/>
                </a:rPr>
                <a:t>→</a:t>
              </a:r>
              <a:r>
                <a:rPr lang="en-US" sz="1600" b="0" i="0" u="none" strike="noStrike" kern="1200">
                  <a:ln>
                    <a:noFill/>
                  </a:ln>
                  <a:solidFill>
                    <a:srgbClr val="000000"/>
                  </a:solidFill>
                  <a:latin typeface="Arial" pitchFamily="18"/>
                  <a:ea typeface="Microsoft YaHei" pitchFamily="2"/>
                  <a:cs typeface="Mangal" pitchFamily="2"/>
                </a:rPr>
                <a:t>2</a:t>
              </a:r>
            </a:p>
          </p:txBody>
        </p:sp>
        <p:sp>
          <p:nvSpPr>
            <p:cNvPr id="16" name="Rechteck 15"/>
            <p:cNvSpPr/>
            <p:nvPr/>
          </p:nvSpPr>
          <p:spPr>
            <a:xfrm>
              <a:off x="8109360" y="4844880"/>
              <a:ext cx="540000" cy="540000"/>
            </a:xfrm>
            <a:prstGeom prst="rect">
              <a:avLst/>
            </a:prstGeom>
            <a:solidFill>
              <a:srgbClr val="0000FF"/>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dirty="0">
                  <a:ln>
                    <a:noFill/>
                  </a:ln>
                  <a:solidFill>
                    <a:srgbClr val="FFFFFF"/>
                  </a:solidFill>
                  <a:latin typeface="Arial" pitchFamily="18"/>
                  <a:ea typeface="Microsoft YaHei" pitchFamily="2"/>
                  <a:cs typeface="Mangal" pitchFamily="2"/>
                </a:rPr>
                <a:t>3</a:t>
              </a:r>
              <a:r>
                <a:rPr lang="en-US" sz="1600" b="0" i="0" u="none" strike="noStrike" kern="1200" dirty="0">
                  <a:ln>
                    <a:noFill/>
                  </a:ln>
                  <a:solidFill>
                    <a:srgbClr val="FFFFFF"/>
                  </a:solidFill>
                  <a:latin typeface="Arial" pitchFamily="34"/>
                  <a:ea typeface="Arial" pitchFamily="34"/>
                  <a:cs typeface="Arial" pitchFamily="34"/>
                </a:rPr>
                <a:t>→</a:t>
              </a:r>
              <a:r>
                <a:rPr lang="en-US" sz="1600" b="0" i="0" u="none" strike="noStrike" kern="1200" dirty="0">
                  <a:ln>
                    <a:noFill/>
                  </a:ln>
                  <a:solidFill>
                    <a:srgbClr val="FFFFFF"/>
                  </a:solidFill>
                  <a:latin typeface="Arial" pitchFamily="18"/>
                  <a:ea typeface="Microsoft YaHei" pitchFamily="2"/>
                  <a:cs typeface="Mangal" pitchFamily="2"/>
                </a:rPr>
                <a:t>2</a:t>
              </a:r>
            </a:p>
          </p:txBody>
        </p:sp>
        <p:sp>
          <p:nvSpPr>
            <p:cNvPr id="17" name="Rechteck 16"/>
            <p:cNvSpPr/>
            <p:nvPr/>
          </p:nvSpPr>
          <p:spPr>
            <a:xfrm>
              <a:off x="6670440" y="5565960"/>
              <a:ext cx="540000" cy="540000"/>
            </a:xfrm>
            <a:prstGeom prst="rect">
              <a:avLst/>
            </a:prstGeom>
            <a:solidFill>
              <a:srgbClr val="FF0000"/>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a:ln>
                    <a:noFill/>
                  </a:ln>
                  <a:solidFill>
                    <a:srgbClr val="FFFFFF"/>
                  </a:solidFill>
                  <a:latin typeface="Arial" pitchFamily="18"/>
                  <a:ea typeface="Microsoft YaHei" pitchFamily="2"/>
                  <a:cs typeface="Mangal" pitchFamily="2"/>
                </a:rPr>
                <a:t>1</a:t>
              </a:r>
              <a:r>
                <a:rPr lang="en-US" sz="1600" b="0" i="0" u="none" strike="noStrike" kern="1200">
                  <a:ln>
                    <a:noFill/>
                  </a:ln>
                  <a:solidFill>
                    <a:srgbClr val="FFFFFF"/>
                  </a:solidFill>
                  <a:latin typeface="Arial" pitchFamily="34"/>
                  <a:ea typeface="Arial" pitchFamily="34"/>
                  <a:cs typeface="Arial" pitchFamily="34"/>
                </a:rPr>
                <a:t>→</a:t>
              </a:r>
              <a:r>
                <a:rPr lang="en-US" sz="1600" b="0" i="0" u="none" strike="noStrike" kern="1200">
                  <a:ln>
                    <a:noFill/>
                  </a:ln>
                  <a:solidFill>
                    <a:srgbClr val="FFFFFF"/>
                  </a:solidFill>
                  <a:latin typeface="Arial" pitchFamily="18"/>
                  <a:ea typeface="Microsoft YaHei" pitchFamily="2"/>
                  <a:cs typeface="Mangal" pitchFamily="2"/>
                </a:rPr>
                <a:t>3</a:t>
              </a:r>
            </a:p>
          </p:txBody>
        </p:sp>
        <p:sp>
          <p:nvSpPr>
            <p:cNvPr id="18" name="Rechteck 17"/>
            <p:cNvSpPr/>
            <p:nvPr/>
          </p:nvSpPr>
          <p:spPr>
            <a:xfrm>
              <a:off x="7388999" y="5566680"/>
              <a:ext cx="540000" cy="540000"/>
            </a:xfrm>
            <a:prstGeom prst="rect">
              <a:avLst/>
            </a:prstGeom>
            <a:solidFill>
              <a:srgbClr val="0000FF"/>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a:ln>
                    <a:noFill/>
                  </a:ln>
                  <a:solidFill>
                    <a:srgbClr val="FFFFFF"/>
                  </a:solidFill>
                  <a:latin typeface="Arial" pitchFamily="18"/>
                  <a:ea typeface="Microsoft YaHei" pitchFamily="2"/>
                  <a:cs typeface="Mangal" pitchFamily="2"/>
                </a:rPr>
                <a:t>2</a:t>
              </a:r>
              <a:r>
                <a:rPr lang="en-US" sz="1600" b="0" i="0" u="none" strike="noStrike" kern="1200">
                  <a:ln>
                    <a:noFill/>
                  </a:ln>
                  <a:solidFill>
                    <a:srgbClr val="FFFFFF"/>
                  </a:solidFill>
                  <a:latin typeface="Arial" pitchFamily="34"/>
                  <a:ea typeface="Arial" pitchFamily="34"/>
                  <a:cs typeface="Arial" pitchFamily="34"/>
                </a:rPr>
                <a:t>→</a:t>
              </a:r>
              <a:r>
                <a:rPr lang="en-US" sz="1600" b="0" i="0" u="none" strike="noStrike" kern="1200">
                  <a:ln>
                    <a:noFill/>
                  </a:ln>
                  <a:solidFill>
                    <a:srgbClr val="FFFFFF"/>
                  </a:solidFill>
                  <a:latin typeface="Arial" pitchFamily="18"/>
                  <a:ea typeface="Microsoft YaHei" pitchFamily="2"/>
                  <a:cs typeface="Mangal" pitchFamily="2"/>
                </a:rPr>
                <a:t>3</a:t>
              </a:r>
            </a:p>
          </p:txBody>
        </p:sp>
        <p:sp>
          <p:nvSpPr>
            <p:cNvPr id="19" name="Rechteck 18"/>
            <p:cNvSpPr/>
            <p:nvPr/>
          </p:nvSpPr>
          <p:spPr>
            <a:xfrm>
              <a:off x="8109360" y="5564880"/>
              <a:ext cx="540000" cy="540000"/>
            </a:xfrm>
            <a:prstGeom prst="rect">
              <a:avLst/>
            </a:prstGeom>
            <a:solidFill>
              <a:srgbClr val="FFFFFF"/>
            </a:solidFill>
            <a:ln w="0">
              <a:solidFill>
                <a:srgbClr val="000000"/>
              </a:solidFill>
              <a:prstDash val="solid"/>
            </a:ln>
          </p:spPr>
          <p:txBody>
            <a:bodyPr vert="horz" wrap="none" lIns="90000" tIns="45000" rIns="90000" bIns="45000" anchor="ctr" anchorCtr="1" compatLnSpc="0"/>
            <a:lstStyle/>
            <a:p>
              <a:pPr marL="0" marR="0" lvl="0" indent="0" algn="ctr" rtl="0" hangingPunct="0">
                <a:lnSpc>
                  <a:spcPct val="100000"/>
                </a:lnSpc>
                <a:spcBef>
                  <a:spcPts val="0"/>
                </a:spcBef>
                <a:spcAft>
                  <a:spcPts val="0"/>
                </a:spcAft>
                <a:buNone/>
                <a:tabLst/>
              </a:pPr>
              <a:r>
                <a:rPr lang="en-US" sz="1600" b="0" i="0" u="none" strike="noStrike" kern="1200">
                  <a:ln>
                    <a:noFill/>
                  </a:ln>
                  <a:solidFill>
                    <a:srgbClr val="000000"/>
                  </a:solidFill>
                  <a:latin typeface="Arial" pitchFamily="18"/>
                  <a:ea typeface="Microsoft YaHei" pitchFamily="2"/>
                  <a:cs typeface="Mangal" pitchFamily="2"/>
                </a:rPr>
                <a:t>3</a:t>
              </a:r>
              <a:r>
                <a:rPr lang="en-US" sz="1600" b="0" i="0" u="none" strike="noStrike" kern="1200">
                  <a:ln>
                    <a:noFill/>
                  </a:ln>
                  <a:solidFill>
                    <a:srgbClr val="000000"/>
                  </a:solidFill>
                  <a:latin typeface="Arial" pitchFamily="34"/>
                  <a:ea typeface="Arial" pitchFamily="34"/>
                  <a:cs typeface="Arial" pitchFamily="34"/>
                </a:rPr>
                <a:t>→</a:t>
              </a:r>
              <a:r>
                <a:rPr lang="en-US" sz="1600" b="0" i="0" u="none" strike="noStrike" kern="1200">
                  <a:ln>
                    <a:noFill/>
                  </a:ln>
                  <a:solidFill>
                    <a:srgbClr val="000000"/>
                  </a:solidFill>
                  <a:latin typeface="Arial" pitchFamily="18"/>
                  <a:ea typeface="Microsoft YaHei" pitchFamily="2"/>
                  <a:cs typeface="Mangal" pitchFamily="2"/>
                </a:rPr>
                <a:t>3</a:t>
              </a:r>
            </a:p>
          </p:txBody>
        </p:sp>
      </p:grpSp>
      <p:grpSp>
        <p:nvGrpSpPr>
          <p:cNvPr id="22" name="Gruppieren 21"/>
          <p:cNvGrpSpPr/>
          <p:nvPr/>
        </p:nvGrpSpPr>
        <p:grpSpPr>
          <a:xfrm>
            <a:off x="5406159" y="4341545"/>
            <a:ext cx="6277336" cy="2135455"/>
            <a:chOff x="1570664" y="5028544"/>
            <a:chExt cx="6277336" cy="2135455"/>
          </a:xfrm>
        </p:grpSpPr>
        <p:sp>
          <p:nvSpPr>
            <p:cNvPr id="23" name="Textfeld 22"/>
            <p:cNvSpPr txBox="1"/>
            <p:nvPr/>
          </p:nvSpPr>
          <p:spPr>
            <a:xfrm>
              <a:off x="1873625" y="5470127"/>
              <a:ext cx="990312" cy="35633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solidFill>
                    <a:srgbClr val="FF0000"/>
                  </a:solidFill>
                  <a:latin typeface="Arial" pitchFamily="18"/>
                  <a:ea typeface="Microsoft YaHei" pitchFamily="2"/>
                  <a:cs typeface="Mangal" pitchFamily="2"/>
                </a:rPr>
                <a:t>coupled</a:t>
              </a:r>
            </a:p>
          </p:txBody>
        </p:sp>
        <p:sp>
          <p:nvSpPr>
            <p:cNvPr id="24" name="Textfeld 23"/>
            <p:cNvSpPr txBox="1"/>
            <p:nvPr/>
          </p:nvSpPr>
          <p:spPr>
            <a:xfrm>
              <a:off x="6588000" y="6803999"/>
              <a:ext cx="1260000" cy="360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a:ln>
                    <a:noFill/>
                  </a:ln>
                  <a:solidFill>
                    <a:schemeClr val="tx1">
                      <a:lumMod val="95000"/>
                    </a:schemeClr>
                  </a:solidFill>
                  <a:latin typeface="Arial" pitchFamily="18"/>
                  <a:ea typeface="Microsoft YaHei" pitchFamily="2"/>
                  <a:cs typeface="Mangal" pitchFamily="2"/>
                </a:rPr>
                <a:t>uncoupled</a:t>
              </a:r>
            </a:p>
          </p:txBody>
        </p:sp>
        <p:sp>
          <p:nvSpPr>
            <p:cNvPr id="25" name="Textfeld 24"/>
            <p:cNvSpPr txBox="1"/>
            <p:nvPr/>
          </p:nvSpPr>
          <p:spPr>
            <a:xfrm>
              <a:off x="1570664" y="5028544"/>
              <a:ext cx="1362146" cy="35633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a:ln>
                    <a:noFill/>
                  </a:ln>
                  <a:solidFill>
                    <a:schemeClr val="tx1">
                      <a:lumMod val="95000"/>
                    </a:schemeClr>
                  </a:solidFill>
                  <a:latin typeface="Arial" pitchFamily="18"/>
                  <a:ea typeface="Microsoft YaHei" pitchFamily="2"/>
                  <a:cs typeface="Mangal" pitchFamily="2"/>
                </a:rPr>
                <a:t>Color code:</a:t>
              </a:r>
            </a:p>
          </p:txBody>
        </p:sp>
      </p:grpSp>
      <p:sp>
        <p:nvSpPr>
          <p:cNvPr id="26" name="Textplatzhalter 47"/>
          <p:cNvSpPr txBox="1">
            <a:spLocks/>
          </p:cNvSpPr>
          <p:nvPr/>
        </p:nvSpPr>
        <p:spPr>
          <a:xfrm>
            <a:off x="230038" y="3581400"/>
            <a:ext cx="3847679" cy="720000"/>
          </a:xfrm>
          <a:prstGeom prst="rect">
            <a:avLst/>
          </a:prstGeom>
        </p:spPr>
        <p:txBody>
          <a:bodyPr/>
          <a:lstStyle>
            <a:defPPr marL="432000" marR="0" lvl="0" indent="-324000">
              <a:spcBef>
                <a:spcPts val="0"/>
              </a:spcBef>
              <a:spcAft>
                <a:spcPts val="1414"/>
              </a:spcAft>
              <a:buSzPct val="45000"/>
              <a:buFont typeface="StarSymbol"/>
              <a:buNone/>
              <a:defRPr lang="en-US" sz="2800" b="0" i="0" u="none" strike="noStrike" kern="1200">
                <a:ln>
                  <a:noFill/>
                </a:ln>
                <a:latin typeface="Arial" pitchFamily="18"/>
                <a:ea typeface="Microsoft YaHei" pitchFamily="2"/>
                <a:cs typeface="Mangal" pitchFamily="2"/>
              </a:defRPr>
            </a:defPPr>
            <a:lvl1pPr marL="432000" marR="0" lvl="0" indent="-324000" algn="l" rtl="0" eaLnBrk="0" fontAlgn="base" hangingPunct="0">
              <a:spcBef>
                <a:spcPts val="0"/>
              </a:spcBef>
              <a:spcAft>
                <a:spcPts val="1414"/>
              </a:spcAft>
              <a:buClr>
                <a:srgbClr val="000066"/>
              </a:buClr>
              <a:buSzPct val="45000"/>
              <a:buFont typeface="StarSymbol"/>
              <a:buChar char="●"/>
              <a:defRPr lang="en-US" sz="2800" b="0" i="0" u="none" strike="noStrike" kern="1200">
                <a:ln>
                  <a:noFill/>
                </a:ln>
                <a:solidFill>
                  <a:schemeClr val="bg1"/>
                </a:solidFill>
                <a:latin typeface="Arial" pitchFamily="18"/>
                <a:ea typeface="Microsoft YaHei" pitchFamily="2"/>
                <a:cs typeface="Mangal" pitchFamily="2"/>
              </a:defRPr>
            </a:lvl1pPr>
            <a:lvl2pPr marL="864000" marR="0" lvl="1" indent="-324000" algn="l" rtl="0" eaLnBrk="0" fontAlgn="base" hangingPunct="0">
              <a:spcBef>
                <a:spcPts val="0"/>
              </a:spcBef>
              <a:spcAft>
                <a:spcPts val="1134"/>
              </a:spcAft>
              <a:buClr>
                <a:srgbClr val="800000"/>
              </a:buClr>
              <a:buSzPct val="45000"/>
              <a:buFont typeface="StarSymbol"/>
              <a:buChar char="●"/>
              <a:defRPr lang="en-US" sz="2400" b="0" i="0" u="none" strike="noStrike" kern="1200">
                <a:ln>
                  <a:noFill/>
                </a:ln>
                <a:solidFill>
                  <a:schemeClr val="bg1"/>
                </a:solidFill>
                <a:latin typeface="Arial" pitchFamily="18"/>
                <a:ea typeface="Microsoft YaHei" pitchFamily="2"/>
                <a:cs typeface="Mangal" pitchFamily="2"/>
              </a:defRPr>
            </a:lvl2pPr>
            <a:lvl3pPr marL="1295999" marR="0" lvl="2" indent="-288000" algn="l" rtl="0" eaLnBrk="0" fontAlgn="base" hangingPunct="0">
              <a:spcBef>
                <a:spcPts val="0"/>
              </a:spcBef>
              <a:spcAft>
                <a:spcPts val="850"/>
              </a:spcAft>
              <a:buClr>
                <a:schemeClr val="hlink"/>
              </a:buClr>
              <a:buSzPct val="7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3pPr>
            <a:lvl4pPr marL="1728000" marR="0" lvl="3" indent="-216000" algn="l" rtl="0" eaLnBrk="0" fontAlgn="base" hangingPunct="0">
              <a:spcBef>
                <a:spcPts val="0"/>
              </a:spcBef>
              <a:spcAft>
                <a:spcPts val="567"/>
              </a:spcAft>
              <a:buClr>
                <a:schemeClr val="tx2"/>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4pPr>
            <a:lvl5pPr marL="2160000" marR="0" lvl="4" indent="-216000" algn="l" rtl="0" eaLnBrk="0" fontAlgn="base" hangingPunct="0">
              <a:spcBef>
                <a:spcPts val="0"/>
              </a:spcBef>
              <a:spcAft>
                <a:spcPts val="283"/>
              </a:spcAft>
              <a:buClr>
                <a:schemeClr val="hlink"/>
              </a:buClr>
              <a:buSzPct val="7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5pPr>
            <a:lvl6pPr marL="2592000" marR="0" lvl="5"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6pPr>
            <a:lvl7pPr marL="3024000" marR="0" lvl="6"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7pPr>
            <a:lvl8pPr marL="3456000" marR="0" lvl="7"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8pPr>
            <a:lvl9pPr marL="3887999" marR="0" lvl="8" indent="-216000" algn="l" rtl="0" fontAlgn="base">
              <a:spcBef>
                <a:spcPts val="0"/>
              </a:spcBef>
              <a:spcAft>
                <a:spcPts val="283"/>
              </a:spcAft>
              <a:buClr>
                <a:schemeClr val="hlink"/>
              </a:buClr>
              <a:buSzPct val="45000"/>
              <a:buFont typeface="StarSymbol"/>
              <a:buChar char="●"/>
              <a:defRPr lang="en-US" sz="2000" b="0" i="0" u="none" strike="noStrike" kern="1200">
                <a:ln>
                  <a:noFill/>
                </a:ln>
                <a:solidFill>
                  <a:schemeClr val="bg1"/>
                </a:solidFill>
                <a:latin typeface="Arial" pitchFamily="18"/>
                <a:ea typeface="Microsoft YaHei" pitchFamily="2"/>
                <a:cs typeface="Mangal" pitchFamily="2"/>
              </a:defRPr>
            </a:lvl9pPr>
          </a:lstStyle>
          <a:p>
            <a:pPr marL="108000" indent="0">
              <a:buNone/>
            </a:pPr>
            <a:r>
              <a:rPr lang="de-DE" sz="2000" dirty="0" err="1" smtClean="0">
                <a:solidFill>
                  <a:schemeClr val="tx1">
                    <a:lumMod val="95000"/>
                  </a:schemeClr>
                </a:solidFill>
              </a:rPr>
              <a:t>Coupling</a:t>
            </a:r>
            <a:r>
              <a:rPr lang="de-DE" sz="2000" dirty="0" smtClean="0">
                <a:solidFill>
                  <a:schemeClr val="tx1">
                    <a:lumMod val="95000"/>
                  </a:schemeClr>
                </a:solidFill>
              </a:rPr>
              <a:t> Matrix</a:t>
            </a:r>
            <a:endParaRPr lang="de-DE" sz="2000" dirty="0">
              <a:solidFill>
                <a:schemeClr val="tx1">
                  <a:lumMod val="95000"/>
                </a:schemeClr>
              </a:solidFill>
            </a:endParaRPr>
          </a:p>
        </p:txBody>
      </p:sp>
      <p:sp>
        <p:nvSpPr>
          <p:cNvPr id="27" name="Textfeld 26"/>
          <p:cNvSpPr txBox="1"/>
          <p:nvPr/>
        </p:nvSpPr>
        <p:spPr>
          <a:xfrm>
            <a:off x="304800" y="733950"/>
            <a:ext cx="2837934" cy="62179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smtClean="0">
                <a:ln>
                  <a:noFill/>
                </a:ln>
                <a:solidFill>
                  <a:schemeClr val="tx1">
                    <a:lumMod val="95000"/>
                  </a:schemeClr>
                </a:solidFill>
                <a:latin typeface="Arial" pitchFamily="18"/>
                <a:ea typeface="Microsoft YaHei" pitchFamily="2"/>
                <a:cs typeface="Mangal" pitchFamily="2"/>
              </a:rPr>
              <a:t>Common driving </a:t>
            </a:r>
            <a:r>
              <a:rPr lang="en-US" sz="1800" b="0" i="0" u="none" strike="noStrike" kern="1200" dirty="0">
                <a:ln>
                  <a:noFill/>
                </a:ln>
                <a:solidFill>
                  <a:schemeClr val="tx1">
                    <a:lumMod val="95000"/>
                  </a:schemeClr>
                </a:solidFill>
                <a:latin typeface="Arial" pitchFamily="18"/>
                <a:ea typeface="Microsoft YaHei" pitchFamily="2"/>
                <a:cs typeface="Mangal" pitchFamily="2"/>
              </a:rPr>
              <a:t>with </a:t>
            </a:r>
            <a:endParaRPr lang="en-US" sz="1800" b="0" i="0" u="none" strike="noStrike" kern="1200" dirty="0" smtClean="0">
              <a:ln>
                <a:noFill/>
              </a:ln>
              <a:solidFill>
                <a:schemeClr val="tx1">
                  <a:lumMod val="95000"/>
                </a:schemeClr>
              </a:solidFill>
              <a:latin typeface="Arial" pitchFamily="18"/>
              <a:ea typeface="Microsoft YaHei" pitchFamily="2"/>
              <a:cs typeface="Mangal" pitchFamily="2"/>
            </a:endParaRPr>
          </a:p>
          <a:p>
            <a:pPr marL="0" marR="0" lvl="0" indent="0" rtl="0" hangingPunct="0">
              <a:lnSpc>
                <a:spcPct val="100000"/>
              </a:lnSpc>
              <a:spcBef>
                <a:spcPts val="0"/>
              </a:spcBef>
              <a:spcAft>
                <a:spcPts val="0"/>
              </a:spcAft>
              <a:buNone/>
              <a:tabLst/>
            </a:pPr>
            <a:r>
              <a:rPr lang="en-US" sz="1800" b="0" i="0" u="none" strike="noStrike" kern="1200" dirty="0" smtClean="0">
                <a:ln>
                  <a:noFill/>
                </a:ln>
                <a:solidFill>
                  <a:schemeClr val="tx1">
                    <a:lumMod val="95000"/>
                  </a:schemeClr>
                </a:solidFill>
                <a:latin typeface="Arial" pitchFamily="18"/>
                <a:ea typeface="Microsoft YaHei" pitchFamily="2"/>
                <a:cs typeface="Mangal" pitchFamily="2"/>
              </a:rPr>
              <a:t>unidirectional </a:t>
            </a:r>
            <a:r>
              <a:rPr lang="en-US" sz="1800" b="0" i="0" u="none" strike="noStrike" kern="1200" dirty="0">
                <a:ln>
                  <a:noFill/>
                </a:ln>
                <a:solidFill>
                  <a:schemeClr val="tx1">
                    <a:lumMod val="95000"/>
                  </a:schemeClr>
                </a:solidFill>
                <a:latin typeface="Arial" pitchFamily="18"/>
                <a:ea typeface="Microsoft YaHei" pitchFamily="2"/>
                <a:cs typeface="Mangal" pitchFamily="2"/>
              </a:rPr>
              <a:t>connections</a:t>
            </a:r>
          </a:p>
        </p:txBody>
      </p:sp>
      <p:sp>
        <p:nvSpPr>
          <p:cNvPr id="29" name="Textfeld 28"/>
          <p:cNvSpPr txBox="1"/>
          <p:nvPr/>
        </p:nvSpPr>
        <p:spPr>
          <a:xfrm>
            <a:off x="5708832" y="5100720"/>
            <a:ext cx="1247049" cy="35633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800" b="0" i="0" u="none" strike="noStrike" kern="1200" dirty="0" smtClean="0">
                <a:ln>
                  <a:noFill/>
                </a:ln>
                <a:solidFill>
                  <a:schemeClr val="accent2"/>
                </a:solidFill>
                <a:latin typeface="Arial" pitchFamily="18"/>
                <a:ea typeface="Microsoft YaHei" pitchFamily="2"/>
                <a:cs typeface="Mangal" pitchFamily="2"/>
              </a:rPr>
              <a:t>uncoupled</a:t>
            </a:r>
            <a:endParaRPr lang="en-US" sz="1800" b="0" i="0" u="none" strike="noStrike" kern="1200" dirty="0">
              <a:ln>
                <a:noFill/>
              </a:ln>
              <a:solidFill>
                <a:schemeClr val="accent2"/>
              </a:solidFill>
              <a:latin typeface="Arial" pitchFamily="18"/>
              <a:ea typeface="Microsoft YaHei" pitchFamily="2"/>
              <a:cs typeface="Mangal" pitchFamily="2"/>
            </a:endParaRPr>
          </a:p>
        </p:txBody>
      </p:sp>
      <p:sp>
        <p:nvSpPr>
          <p:cNvPr id="30" name="Rechteck 29"/>
          <p:cNvSpPr/>
          <p:nvPr/>
        </p:nvSpPr>
        <p:spPr>
          <a:xfrm>
            <a:off x="102272" y="6198600"/>
            <a:ext cx="9346528" cy="646331"/>
          </a:xfrm>
          <a:prstGeom prst="rect">
            <a:avLst/>
          </a:prstGeom>
        </p:spPr>
        <p:txBody>
          <a:bodyPr wrap="square">
            <a:spAutoFit/>
          </a:bodyPr>
          <a:lstStyle/>
          <a:p>
            <a:r>
              <a:rPr lang="en-US" sz="1800" b="0" dirty="0"/>
              <a:t>Sugihara, G., May, R., Ye, H., Hsieh, C. H., </a:t>
            </a:r>
            <a:r>
              <a:rPr lang="en-US" sz="1800" b="0" dirty="0" err="1"/>
              <a:t>Deyle</a:t>
            </a:r>
            <a:r>
              <a:rPr lang="en-US" sz="1800" b="0" dirty="0"/>
              <a:t>, E., Fogarty, M., &amp; Munch, S. (2012). Detecting causality in complex ecosystems. </a:t>
            </a:r>
            <a:r>
              <a:rPr lang="en-US" sz="1800" b="0" i="1" dirty="0"/>
              <a:t>science</a:t>
            </a:r>
            <a:r>
              <a:rPr lang="en-US" sz="1800" b="0" dirty="0"/>
              <a:t>, </a:t>
            </a:r>
            <a:r>
              <a:rPr lang="en-US" sz="1800" b="0" i="1" dirty="0"/>
              <a:t>338</a:t>
            </a:r>
            <a:r>
              <a:rPr lang="en-US" sz="1800" b="0" dirty="0"/>
              <a:t>(6106), 496-500.</a:t>
            </a:r>
          </a:p>
        </p:txBody>
      </p:sp>
    </p:spTree>
    <p:extLst>
      <p:ext uri="{BB962C8B-B14F-4D97-AF65-F5344CB8AC3E}">
        <p14:creationId xmlns:p14="http://schemas.microsoft.com/office/powerpoint/2010/main" val="12189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Causality in a Dynamical System </a:t>
            </a:r>
            <a:endParaRPr lang="de-DE" altLang="de-DE" sz="1800" b="0" dirty="0">
              <a:solidFill>
                <a:srgbClr val="D9D9D9"/>
              </a:solidFill>
              <a:latin typeface="Calibri" panose="020F0502020204030204" pitchFamily="34" charset="0"/>
            </a:endParaRPr>
          </a:p>
        </p:txBody>
      </p:sp>
      <p:pic>
        <p:nvPicPr>
          <p:cNvPr id="2" name="Grafik 1"/>
          <p:cNvPicPr>
            <a:picLocks noChangeAspect="1"/>
          </p:cNvPicPr>
          <p:nvPr/>
        </p:nvPicPr>
        <p:blipFill>
          <a:blip r:embed="rId3"/>
          <a:stretch>
            <a:fillRect/>
          </a:stretch>
        </p:blipFill>
        <p:spPr>
          <a:xfrm>
            <a:off x="381000" y="762000"/>
            <a:ext cx="5486400" cy="5367867"/>
          </a:xfrm>
          <a:prstGeom prst="rect">
            <a:avLst/>
          </a:prstGeom>
        </p:spPr>
      </p:pic>
      <p:sp>
        <p:nvSpPr>
          <p:cNvPr id="3" name="Rechteck 2"/>
          <p:cNvSpPr/>
          <p:nvPr/>
        </p:nvSpPr>
        <p:spPr bwMode="auto">
          <a:xfrm>
            <a:off x="381000" y="4009104"/>
            <a:ext cx="1752600" cy="1143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9" name="Rechteck 8"/>
          <p:cNvSpPr/>
          <p:nvPr/>
        </p:nvSpPr>
        <p:spPr bwMode="auto">
          <a:xfrm>
            <a:off x="4038600" y="3714136"/>
            <a:ext cx="1752600" cy="1143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2" name="Rechteck 11"/>
          <p:cNvSpPr/>
          <p:nvPr/>
        </p:nvSpPr>
        <p:spPr bwMode="auto">
          <a:xfrm>
            <a:off x="381000" y="771757"/>
            <a:ext cx="3657600" cy="2950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Rechteck 12"/>
          <p:cNvSpPr/>
          <p:nvPr/>
        </p:nvSpPr>
        <p:spPr bwMode="auto">
          <a:xfrm>
            <a:off x="5857568" y="771756"/>
            <a:ext cx="457200" cy="53581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4" name="Abgerundetes Rechteck 3"/>
          <p:cNvSpPr/>
          <p:nvPr/>
        </p:nvSpPr>
        <p:spPr bwMode="auto">
          <a:xfrm>
            <a:off x="619432" y="1828800"/>
            <a:ext cx="2514600" cy="218030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5" name="Abgerundetes Rechteck 14"/>
          <p:cNvSpPr/>
          <p:nvPr/>
        </p:nvSpPr>
        <p:spPr bwMode="auto">
          <a:xfrm>
            <a:off x="3309784" y="1387577"/>
            <a:ext cx="2547784" cy="232655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7" name="Abgerundetes Rechteck 16"/>
          <p:cNvSpPr/>
          <p:nvPr/>
        </p:nvSpPr>
        <p:spPr bwMode="auto">
          <a:xfrm>
            <a:off x="1790700" y="1135063"/>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8" name="Abgerundetes Rechteck 17"/>
          <p:cNvSpPr/>
          <p:nvPr/>
        </p:nvSpPr>
        <p:spPr bwMode="auto">
          <a:xfrm>
            <a:off x="4164576" y="762000"/>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1" name="Textfeld 20"/>
          <p:cNvSpPr txBox="1"/>
          <p:nvPr/>
        </p:nvSpPr>
        <p:spPr>
          <a:xfrm>
            <a:off x="6626942" y="762000"/>
            <a:ext cx="1961536" cy="923330"/>
          </a:xfrm>
          <a:prstGeom prst="rect">
            <a:avLst/>
          </a:prstGeom>
          <a:noFill/>
        </p:spPr>
        <p:txBody>
          <a:bodyPr wrap="square" rtlCol="0">
            <a:spAutoFit/>
          </a:bodyPr>
          <a:lstStyle/>
          <a:p>
            <a:r>
              <a:rPr lang="en-US" sz="1800" dirty="0" smtClean="0">
                <a:solidFill>
                  <a:schemeClr val="accent6">
                    <a:lumMod val="20000"/>
                    <a:lumOff val="80000"/>
                  </a:schemeClr>
                </a:solidFill>
              </a:rPr>
              <a:t>Driven System:</a:t>
            </a:r>
          </a:p>
          <a:p>
            <a:r>
              <a:rPr lang="en-US" sz="1800" b="0" dirty="0" smtClean="0"/>
              <a:t>System m&gt;n dimensional</a:t>
            </a:r>
            <a:endParaRPr lang="en-US" sz="1800" b="0" dirty="0"/>
          </a:p>
        </p:txBody>
      </p:sp>
      <p:sp>
        <p:nvSpPr>
          <p:cNvPr id="22" name="Textfeld 21"/>
          <p:cNvSpPr txBox="1"/>
          <p:nvPr/>
        </p:nvSpPr>
        <p:spPr>
          <a:xfrm>
            <a:off x="6626942" y="2059858"/>
            <a:ext cx="1961536" cy="1200329"/>
          </a:xfrm>
          <a:prstGeom prst="rect">
            <a:avLst/>
          </a:prstGeom>
          <a:noFill/>
        </p:spPr>
        <p:txBody>
          <a:bodyPr wrap="square" rtlCol="0">
            <a:spAutoFit/>
          </a:bodyPr>
          <a:lstStyle/>
          <a:p>
            <a:r>
              <a:rPr lang="en-US" sz="1800" dirty="0" smtClean="0">
                <a:solidFill>
                  <a:schemeClr val="bg2">
                    <a:lumMod val="40000"/>
                    <a:lumOff val="60000"/>
                  </a:schemeClr>
                </a:solidFill>
              </a:rPr>
              <a:t>Driver System:</a:t>
            </a:r>
          </a:p>
          <a:p>
            <a:r>
              <a:rPr lang="en-US" sz="1800" b="0" dirty="0" smtClean="0"/>
              <a:t>autonomous </a:t>
            </a:r>
            <a:r>
              <a:rPr lang="en-US" sz="1800" b="0" dirty="0"/>
              <a:t>System </a:t>
            </a:r>
            <a:r>
              <a:rPr lang="en-US" sz="1800" b="0" dirty="0" smtClean="0"/>
              <a:t>n </a:t>
            </a:r>
            <a:r>
              <a:rPr lang="en-US" sz="1800" b="0" dirty="0" err="1" smtClean="0"/>
              <a:t>dimen-sional</a:t>
            </a:r>
            <a:endParaRPr lang="en-US" sz="1800" b="0" dirty="0"/>
          </a:p>
        </p:txBody>
      </p:sp>
      <p:sp>
        <p:nvSpPr>
          <p:cNvPr id="5" name="Rechteck 4"/>
          <p:cNvSpPr/>
          <p:nvPr/>
        </p:nvSpPr>
        <p:spPr bwMode="auto">
          <a:xfrm>
            <a:off x="1600200" y="1137357"/>
            <a:ext cx="1066800" cy="65848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9" name="Rechteck 18"/>
          <p:cNvSpPr/>
          <p:nvPr/>
        </p:nvSpPr>
        <p:spPr bwMode="auto">
          <a:xfrm>
            <a:off x="4038600" y="762000"/>
            <a:ext cx="1066800" cy="57083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0" name="Rechteck 9"/>
          <p:cNvSpPr/>
          <p:nvPr/>
        </p:nvSpPr>
        <p:spPr bwMode="auto">
          <a:xfrm>
            <a:off x="0" y="4158363"/>
            <a:ext cx="7162800" cy="2242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5" name="Rectangle 13"/>
          <p:cNvSpPr>
            <a:spLocks noChangeArrowheads="1"/>
          </p:cNvSpPr>
          <p:nvPr/>
        </p:nvSpPr>
        <p:spPr bwMode="auto">
          <a:xfrm>
            <a:off x="-76200" y="6121536"/>
            <a:ext cx="9296400" cy="736464"/>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26" name="Rechteck 25"/>
          <p:cNvSpPr/>
          <p:nvPr/>
        </p:nvSpPr>
        <p:spPr>
          <a:xfrm>
            <a:off x="-2378" y="6131004"/>
            <a:ext cx="9070177" cy="1107996"/>
          </a:xfrm>
          <a:prstGeom prst="rect">
            <a:avLst/>
          </a:prstGeom>
        </p:spPr>
        <p:txBody>
          <a:bodyPr wrap="square">
            <a:spAutoFit/>
          </a:bodyPr>
          <a:lstStyle/>
          <a:p>
            <a:pPr indent="14288"/>
            <a:r>
              <a:rPr lang="de-DE" altLang="de-DE" sz="1800" b="0" dirty="0" err="1" smtClean="0">
                <a:solidFill>
                  <a:schemeClr val="tx1">
                    <a:lumMod val="95000"/>
                  </a:schemeClr>
                </a:solidFill>
                <a:latin typeface="Calibri" panose="020F0502020204030204" pitchFamily="34" charset="0"/>
              </a:rPr>
              <a:t>Schumacher</a:t>
            </a:r>
            <a:r>
              <a:rPr lang="de-DE" altLang="de-DE" sz="1800" b="0" baseline="30000" dirty="0" err="1" smtClean="0">
                <a:solidFill>
                  <a:schemeClr val="tx1">
                    <a:lumMod val="95000"/>
                  </a:schemeClr>
                </a:solidFill>
                <a:latin typeface="Calibri" panose="020F0502020204030204" pitchFamily="34" charset="0"/>
              </a:rPr>
              <a:t>,</a:t>
            </a:r>
            <a:r>
              <a:rPr lang="de-DE" altLang="de-DE" sz="1800" b="0" dirty="0" err="1">
                <a:solidFill>
                  <a:schemeClr val="tx1">
                    <a:lumMod val="95000"/>
                  </a:schemeClr>
                </a:solidFill>
                <a:latin typeface="Calibri" panose="020F0502020204030204" pitchFamily="34" charset="0"/>
              </a:rPr>
              <a:t>,</a:t>
            </a:r>
            <a:r>
              <a:rPr lang="de-DE" altLang="de-DE" sz="1800" b="0" dirty="0" err="1" smtClean="0">
                <a:solidFill>
                  <a:schemeClr val="tx1">
                    <a:lumMod val="95000"/>
                  </a:schemeClr>
                </a:solidFill>
                <a:latin typeface="Calibri" panose="020F0502020204030204" pitchFamily="34" charset="0"/>
              </a:rPr>
              <a:t>Jäckel</a:t>
            </a:r>
            <a:r>
              <a:rPr lang="de-DE" altLang="de-DE" sz="1800" b="0" dirty="0" smtClean="0">
                <a:solidFill>
                  <a:schemeClr val="tx1">
                    <a:lumMod val="95000"/>
                  </a:schemeClr>
                </a:solidFill>
                <a:latin typeface="Calibri" panose="020F0502020204030204" pitchFamily="34" charset="0"/>
              </a:rPr>
              <a:t>, Fries, Wunderle, Pipa, ‘</a:t>
            </a:r>
            <a:r>
              <a:rPr lang="en-US" sz="1800" b="0" dirty="0" smtClean="0">
                <a:latin typeface="Calibri" panose="020F0502020204030204" pitchFamily="34" charset="0"/>
              </a:rPr>
              <a:t>A </a:t>
            </a:r>
            <a:r>
              <a:rPr lang="en-US" sz="1800" b="0" dirty="0">
                <a:latin typeface="Calibri" panose="020F0502020204030204" pitchFamily="34" charset="0"/>
              </a:rPr>
              <a:t>statistical framework to infer delay and direction of information flow from measurements of complex </a:t>
            </a:r>
            <a:r>
              <a:rPr lang="en-US" sz="1800" b="0" dirty="0" smtClean="0">
                <a:latin typeface="Calibri" panose="020F0502020204030204" pitchFamily="34" charset="0"/>
              </a:rPr>
              <a:t>systems’, neural computation,2015</a:t>
            </a:r>
            <a:endParaRPr lang="en-US" altLang="de-DE" sz="1800" dirty="0">
              <a:latin typeface="Calibri" panose="020F0502020204030204" pitchFamily="34" charset="0"/>
            </a:endParaRPr>
          </a:p>
          <a:p>
            <a:endParaRPr lang="en-US" altLang="de-DE" sz="1800" dirty="0">
              <a:latin typeface="Calibri" panose="020F0502020204030204" pitchFamily="34" charset="0"/>
            </a:endParaRPr>
          </a:p>
          <a:p>
            <a:pPr eaLnBrk="1" hangingPunct="1">
              <a:defRPr/>
            </a:pPr>
            <a:endParaRPr lang="de-DE" altLang="de-DE" sz="1800" b="0" baseline="30000" dirty="0">
              <a:solidFill>
                <a:schemeClr val="tx1">
                  <a:lumMod val="95000"/>
                </a:schemeClr>
              </a:solidFill>
              <a:latin typeface="Calibri" panose="020F0502020204030204" pitchFamily="34" charset="0"/>
            </a:endParaRPr>
          </a:p>
        </p:txBody>
      </p:sp>
    </p:spTree>
    <p:extLst>
      <p:ext uri="{BB962C8B-B14F-4D97-AF65-F5344CB8AC3E}">
        <p14:creationId xmlns:p14="http://schemas.microsoft.com/office/powerpoint/2010/main" val="395072393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Formalizing the problem</a:t>
            </a:r>
            <a:endParaRPr lang="de-DE" altLang="de-DE" sz="1800" b="0" dirty="0">
              <a:solidFill>
                <a:srgbClr val="D9D9D9"/>
              </a:solidFill>
              <a:latin typeface="Calibri" panose="020F0502020204030204" pitchFamily="34" charset="0"/>
            </a:endParaRPr>
          </a:p>
        </p:txBody>
      </p:sp>
      <p:pic>
        <p:nvPicPr>
          <p:cNvPr id="2" name="Grafik 1"/>
          <p:cNvPicPr>
            <a:picLocks noChangeAspect="1"/>
          </p:cNvPicPr>
          <p:nvPr/>
        </p:nvPicPr>
        <p:blipFill>
          <a:blip r:embed="rId3"/>
          <a:stretch>
            <a:fillRect/>
          </a:stretch>
        </p:blipFill>
        <p:spPr>
          <a:xfrm>
            <a:off x="381000" y="762000"/>
            <a:ext cx="5486400" cy="5367867"/>
          </a:xfrm>
          <a:prstGeom prst="rect">
            <a:avLst/>
          </a:prstGeom>
        </p:spPr>
      </p:pic>
      <p:sp>
        <p:nvSpPr>
          <p:cNvPr id="3" name="Rechteck 2"/>
          <p:cNvSpPr/>
          <p:nvPr/>
        </p:nvSpPr>
        <p:spPr bwMode="auto">
          <a:xfrm>
            <a:off x="381000" y="4009104"/>
            <a:ext cx="1752600" cy="1143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9" name="Rechteck 8"/>
          <p:cNvSpPr/>
          <p:nvPr/>
        </p:nvSpPr>
        <p:spPr bwMode="auto">
          <a:xfrm>
            <a:off x="4038600" y="3714136"/>
            <a:ext cx="1752600" cy="1143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0" name="Rechteck 9"/>
          <p:cNvSpPr/>
          <p:nvPr/>
        </p:nvSpPr>
        <p:spPr bwMode="auto">
          <a:xfrm>
            <a:off x="457200" y="4297925"/>
            <a:ext cx="5181600" cy="183194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2" name="Rechteck 11"/>
          <p:cNvSpPr/>
          <p:nvPr/>
        </p:nvSpPr>
        <p:spPr bwMode="auto">
          <a:xfrm>
            <a:off x="381000" y="771757"/>
            <a:ext cx="3657600" cy="2950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Rechteck 12"/>
          <p:cNvSpPr/>
          <p:nvPr/>
        </p:nvSpPr>
        <p:spPr bwMode="auto">
          <a:xfrm>
            <a:off x="5857568" y="771756"/>
            <a:ext cx="457200" cy="53581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4" name="Rechteck 13"/>
          <p:cNvSpPr/>
          <p:nvPr/>
        </p:nvSpPr>
        <p:spPr bwMode="auto">
          <a:xfrm>
            <a:off x="381000" y="5990304"/>
            <a:ext cx="5933768" cy="2624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4" name="Abgerundetes Rechteck 3"/>
          <p:cNvSpPr/>
          <p:nvPr/>
        </p:nvSpPr>
        <p:spPr bwMode="auto">
          <a:xfrm>
            <a:off x="619432" y="1828800"/>
            <a:ext cx="2514600" cy="218030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5" name="Abgerundetes Rechteck 14"/>
          <p:cNvSpPr/>
          <p:nvPr/>
        </p:nvSpPr>
        <p:spPr bwMode="auto">
          <a:xfrm>
            <a:off x="3309784" y="1387577"/>
            <a:ext cx="2547784" cy="232655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7" name="Abgerundetes Rechteck 16"/>
          <p:cNvSpPr/>
          <p:nvPr/>
        </p:nvSpPr>
        <p:spPr bwMode="auto">
          <a:xfrm>
            <a:off x="1790700" y="1135063"/>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8" name="Abgerundetes Rechteck 17"/>
          <p:cNvSpPr/>
          <p:nvPr/>
        </p:nvSpPr>
        <p:spPr bwMode="auto">
          <a:xfrm>
            <a:off x="4164576" y="762000"/>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6" name="Textfeld 5"/>
          <p:cNvSpPr txBox="1"/>
          <p:nvPr/>
        </p:nvSpPr>
        <p:spPr>
          <a:xfrm>
            <a:off x="6619568" y="3503474"/>
            <a:ext cx="1961536" cy="1754326"/>
          </a:xfrm>
          <a:prstGeom prst="rect">
            <a:avLst/>
          </a:prstGeom>
          <a:noFill/>
        </p:spPr>
        <p:txBody>
          <a:bodyPr wrap="square" rtlCol="0">
            <a:spAutoFit/>
          </a:bodyPr>
          <a:lstStyle/>
          <a:p>
            <a:r>
              <a:rPr lang="en-US" sz="1800" dirty="0" smtClean="0">
                <a:solidFill>
                  <a:srgbClr val="92D050"/>
                </a:solidFill>
              </a:rPr>
              <a:t>Stochastic or partly observed drive </a:t>
            </a:r>
            <a:r>
              <a:rPr lang="en-US" sz="1800" dirty="0" smtClean="0"/>
              <a:t>(</a:t>
            </a:r>
            <a:r>
              <a:rPr lang="en-US" sz="1800" b="0" dirty="0" smtClean="0"/>
              <a:t>high-dimensional non-</a:t>
            </a:r>
            <a:r>
              <a:rPr lang="en-US" sz="1800" b="0" dirty="0" err="1" smtClean="0"/>
              <a:t>reconstructible</a:t>
            </a:r>
            <a:r>
              <a:rPr lang="en-US" sz="1800" b="0" dirty="0" smtClean="0"/>
              <a:t> input)</a:t>
            </a:r>
            <a:endParaRPr lang="en-US" sz="1800" dirty="0"/>
          </a:p>
        </p:txBody>
      </p:sp>
      <p:sp>
        <p:nvSpPr>
          <p:cNvPr id="21" name="Textfeld 20"/>
          <p:cNvSpPr txBox="1"/>
          <p:nvPr/>
        </p:nvSpPr>
        <p:spPr>
          <a:xfrm>
            <a:off x="6626942" y="762000"/>
            <a:ext cx="1961536" cy="923330"/>
          </a:xfrm>
          <a:prstGeom prst="rect">
            <a:avLst/>
          </a:prstGeom>
          <a:noFill/>
        </p:spPr>
        <p:txBody>
          <a:bodyPr wrap="square" rtlCol="0">
            <a:spAutoFit/>
          </a:bodyPr>
          <a:lstStyle/>
          <a:p>
            <a:r>
              <a:rPr lang="en-US" sz="1800" dirty="0" smtClean="0">
                <a:solidFill>
                  <a:schemeClr val="accent6">
                    <a:lumMod val="20000"/>
                    <a:lumOff val="80000"/>
                  </a:schemeClr>
                </a:solidFill>
              </a:rPr>
              <a:t>Driven System:</a:t>
            </a:r>
          </a:p>
          <a:p>
            <a:r>
              <a:rPr lang="en-US" sz="1800" b="0" dirty="0" smtClean="0"/>
              <a:t>System with m&gt;n dimensional</a:t>
            </a:r>
            <a:endParaRPr lang="en-US" sz="1800" b="0" dirty="0"/>
          </a:p>
        </p:txBody>
      </p:sp>
      <p:sp>
        <p:nvSpPr>
          <p:cNvPr id="22" name="Textfeld 21"/>
          <p:cNvSpPr txBox="1"/>
          <p:nvPr/>
        </p:nvSpPr>
        <p:spPr>
          <a:xfrm>
            <a:off x="6626942" y="2059858"/>
            <a:ext cx="1961536" cy="1200329"/>
          </a:xfrm>
          <a:prstGeom prst="rect">
            <a:avLst/>
          </a:prstGeom>
          <a:noFill/>
        </p:spPr>
        <p:txBody>
          <a:bodyPr wrap="square" rtlCol="0">
            <a:spAutoFit/>
          </a:bodyPr>
          <a:lstStyle/>
          <a:p>
            <a:r>
              <a:rPr lang="en-US" sz="1800" dirty="0" smtClean="0">
                <a:solidFill>
                  <a:schemeClr val="bg2">
                    <a:lumMod val="40000"/>
                    <a:lumOff val="60000"/>
                  </a:schemeClr>
                </a:solidFill>
              </a:rPr>
              <a:t>Driver System:</a:t>
            </a:r>
          </a:p>
          <a:p>
            <a:r>
              <a:rPr lang="en-US" sz="1800" b="0" dirty="0" smtClean="0"/>
              <a:t>autonomous </a:t>
            </a:r>
            <a:r>
              <a:rPr lang="en-US" sz="1800" b="0" dirty="0"/>
              <a:t>System </a:t>
            </a:r>
            <a:r>
              <a:rPr lang="en-US" sz="1800" b="0" dirty="0" smtClean="0"/>
              <a:t>n </a:t>
            </a:r>
            <a:r>
              <a:rPr lang="en-US" sz="1800" b="0" dirty="0" err="1" smtClean="0"/>
              <a:t>dimen-sional</a:t>
            </a:r>
            <a:endParaRPr lang="en-US" sz="1800" b="0" dirty="0"/>
          </a:p>
        </p:txBody>
      </p:sp>
      <p:sp>
        <p:nvSpPr>
          <p:cNvPr id="19" name="Rechteck 18"/>
          <p:cNvSpPr/>
          <p:nvPr/>
        </p:nvSpPr>
        <p:spPr bwMode="auto">
          <a:xfrm>
            <a:off x="0" y="4158363"/>
            <a:ext cx="6477000" cy="2242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0" name="Rectangle 13"/>
          <p:cNvSpPr>
            <a:spLocks noChangeArrowheads="1"/>
          </p:cNvSpPr>
          <p:nvPr/>
        </p:nvSpPr>
        <p:spPr bwMode="auto">
          <a:xfrm>
            <a:off x="-76200" y="6121536"/>
            <a:ext cx="9296400" cy="736464"/>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23" name="Rechteck 22"/>
          <p:cNvSpPr/>
          <p:nvPr/>
        </p:nvSpPr>
        <p:spPr>
          <a:xfrm>
            <a:off x="-2378" y="6131004"/>
            <a:ext cx="9070177" cy="1107996"/>
          </a:xfrm>
          <a:prstGeom prst="rect">
            <a:avLst/>
          </a:prstGeom>
        </p:spPr>
        <p:txBody>
          <a:bodyPr wrap="square">
            <a:spAutoFit/>
          </a:bodyPr>
          <a:lstStyle/>
          <a:p>
            <a:pPr indent="14288"/>
            <a:r>
              <a:rPr lang="de-DE" altLang="de-DE" sz="1800" b="0" dirty="0" err="1" smtClean="0">
                <a:solidFill>
                  <a:schemeClr val="tx1">
                    <a:lumMod val="95000"/>
                  </a:schemeClr>
                </a:solidFill>
                <a:latin typeface="Calibri" panose="020F0502020204030204" pitchFamily="34" charset="0"/>
              </a:rPr>
              <a:t>Schumacher</a:t>
            </a:r>
            <a:r>
              <a:rPr lang="de-DE" altLang="de-DE" sz="1800" b="0" baseline="30000" dirty="0" err="1" smtClean="0">
                <a:solidFill>
                  <a:schemeClr val="tx1">
                    <a:lumMod val="95000"/>
                  </a:schemeClr>
                </a:solidFill>
                <a:latin typeface="Calibri" panose="020F0502020204030204" pitchFamily="34" charset="0"/>
              </a:rPr>
              <a:t>,</a:t>
            </a:r>
            <a:r>
              <a:rPr lang="de-DE" altLang="de-DE" sz="1800" b="0" dirty="0" err="1">
                <a:solidFill>
                  <a:schemeClr val="tx1">
                    <a:lumMod val="95000"/>
                  </a:schemeClr>
                </a:solidFill>
                <a:latin typeface="Calibri" panose="020F0502020204030204" pitchFamily="34" charset="0"/>
              </a:rPr>
              <a:t>,</a:t>
            </a:r>
            <a:r>
              <a:rPr lang="de-DE" altLang="de-DE" sz="1800" b="0" dirty="0" err="1" smtClean="0">
                <a:solidFill>
                  <a:schemeClr val="tx1">
                    <a:lumMod val="95000"/>
                  </a:schemeClr>
                </a:solidFill>
                <a:latin typeface="Calibri" panose="020F0502020204030204" pitchFamily="34" charset="0"/>
              </a:rPr>
              <a:t>Jäckel</a:t>
            </a:r>
            <a:r>
              <a:rPr lang="de-DE" altLang="de-DE" sz="1800" b="0" dirty="0" smtClean="0">
                <a:solidFill>
                  <a:schemeClr val="tx1">
                    <a:lumMod val="95000"/>
                  </a:schemeClr>
                </a:solidFill>
                <a:latin typeface="Calibri" panose="020F0502020204030204" pitchFamily="34" charset="0"/>
              </a:rPr>
              <a:t>, Fries, Wunderle, Pipa, ‘</a:t>
            </a:r>
            <a:r>
              <a:rPr lang="en-US" sz="1800" b="0" dirty="0" smtClean="0">
                <a:latin typeface="Calibri" panose="020F0502020204030204" pitchFamily="34" charset="0"/>
              </a:rPr>
              <a:t>A </a:t>
            </a:r>
            <a:r>
              <a:rPr lang="en-US" sz="1800" b="0" dirty="0">
                <a:latin typeface="Calibri" panose="020F0502020204030204" pitchFamily="34" charset="0"/>
              </a:rPr>
              <a:t>statistical framework to infer delay and direction of information flow from measurements of complex </a:t>
            </a:r>
            <a:r>
              <a:rPr lang="en-US" sz="1800" b="0" dirty="0" smtClean="0">
                <a:latin typeface="Calibri" panose="020F0502020204030204" pitchFamily="34" charset="0"/>
              </a:rPr>
              <a:t>systems’, neural computation,2015</a:t>
            </a:r>
            <a:endParaRPr lang="en-US" altLang="de-DE" sz="1800" dirty="0">
              <a:latin typeface="Calibri" panose="020F0502020204030204" pitchFamily="34" charset="0"/>
            </a:endParaRPr>
          </a:p>
          <a:p>
            <a:endParaRPr lang="en-US" altLang="de-DE" sz="1800" dirty="0">
              <a:latin typeface="Calibri" panose="020F0502020204030204" pitchFamily="34" charset="0"/>
            </a:endParaRPr>
          </a:p>
          <a:p>
            <a:pPr eaLnBrk="1" hangingPunct="1">
              <a:defRPr/>
            </a:pPr>
            <a:endParaRPr lang="de-DE" altLang="de-DE" sz="1800" b="0" baseline="30000" dirty="0">
              <a:solidFill>
                <a:schemeClr val="tx1">
                  <a:lumMod val="95000"/>
                </a:schemeClr>
              </a:solidFill>
              <a:latin typeface="Calibri" panose="020F0502020204030204" pitchFamily="34" charset="0"/>
            </a:endParaRPr>
          </a:p>
        </p:txBody>
      </p:sp>
    </p:spTree>
    <p:extLst>
      <p:ext uri="{BB962C8B-B14F-4D97-AF65-F5344CB8AC3E}">
        <p14:creationId xmlns:p14="http://schemas.microsoft.com/office/powerpoint/2010/main" val="8999132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a:solidFill>
                  <a:srgbClr val="D9D9D9"/>
                </a:solidFill>
                <a:latin typeface="Helvetica Neue Light"/>
                <a:ea typeface="Helvetica Neue Light"/>
                <a:cs typeface="Helvetica Neue Light"/>
              </a:rPr>
              <a:t>Formalizing the problem</a:t>
            </a:r>
            <a:endParaRPr lang="de-DE" altLang="de-DE" sz="1800" b="0" dirty="0">
              <a:solidFill>
                <a:srgbClr val="D9D9D9"/>
              </a:solidFill>
              <a:latin typeface="Calibri" panose="020F0502020204030204" pitchFamily="34" charset="0"/>
            </a:endParaRPr>
          </a:p>
        </p:txBody>
      </p:sp>
      <p:pic>
        <p:nvPicPr>
          <p:cNvPr id="2" name="Grafik 1"/>
          <p:cNvPicPr>
            <a:picLocks noChangeAspect="1"/>
          </p:cNvPicPr>
          <p:nvPr/>
        </p:nvPicPr>
        <p:blipFill>
          <a:blip r:embed="rId3"/>
          <a:stretch>
            <a:fillRect/>
          </a:stretch>
        </p:blipFill>
        <p:spPr>
          <a:xfrm>
            <a:off x="381000" y="762000"/>
            <a:ext cx="5486400" cy="5367867"/>
          </a:xfrm>
          <a:prstGeom prst="rect">
            <a:avLst/>
          </a:prstGeom>
        </p:spPr>
      </p:pic>
      <p:sp>
        <p:nvSpPr>
          <p:cNvPr id="10" name="Rechteck 9"/>
          <p:cNvSpPr/>
          <p:nvPr/>
        </p:nvSpPr>
        <p:spPr bwMode="auto">
          <a:xfrm>
            <a:off x="457200" y="5029200"/>
            <a:ext cx="5181600" cy="11006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2" name="Rechteck 11"/>
          <p:cNvSpPr/>
          <p:nvPr/>
        </p:nvSpPr>
        <p:spPr bwMode="auto">
          <a:xfrm>
            <a:off x="381000" y="771757"/>
            <a:ext cx="3657600" cy="2950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Rechteck 12"/>
          <p:cNvSpPr/>
          <p:nvPr/>
        </p:nvSpPr>
        <p:spPr bwMode="auto">
          <a:xfrm>
            <a:off x="5857568" y="771756"/>
            <a:ext cx="457200" cy="53581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4" name="Abgerundetes Rechteck 3"/>
          <p:cNvSpPr/>
          <p:nvPr/>
        </p:nvSpPr>
        <p:spPr bwMode="auto">
          <a:xfrm>
            <a:off x="619432" y="1828800"/>
            <a:ext cx="2514600" cy="218030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5" name="Abgerundetes Rechteck 14"/>
          <p:cNvSpPr/>
          <p:nvPr/>
        </p:nvSpPr>
        <p:spPr bwMode="auto">
          <a:xfrm>
            <a:off x="3309784" y="1387577"/>
            <a:ext cx="2547784" cy="232655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7" name="Abgerundetes Rechteck 16"/>
          <p:cNvSpPr/>
          <p:nvPr/>
        </p:nvSpPr>
        <p:spPr bwMode="auto">
          <a:xfrm>
            <a:off x="1790700" y="1135063"/>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8" name="Abgerundetes Rechteck 17"/>
          <p:cNvSpPr/>
          <p:nvPr/>
        </p:nvSpPr>
        <p:spPr bwMode="auto">
          <a:xfrm>
            <a:off x="4164576" y="762000"/>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1" name="Textfeld 20"/>
          <p:cNvSpPr txBox="1"/>
          <p:nvPr/>
        </p:nvSpPr>
        <p:spPr>
          <a:xfrm>
            <a:off x="6626941" y="4648200"/>
            <a:ext cx="2593259" cy="1477328"/>
          </a:xfrm>
          <a:prstGeom prst="rect">
            <a:avLst/>
          </a:prstGeom>
          <a:noFill/>
        </p:spPr>
        <p:txBody>
          <a:bodyPr wrap="square" rtlCol="0">
            <a:spAutoFit/>
          </a:bodyPr>
          <a:lstStyle/>
          <a:p>
            <a:r>
              <a:rPr lang="en-US" sz="1800" dirty="0" smtClean="0">
                <a:solidFill>
                  <a:srgbClr val="CC3399"/>
                </a:solidFill>
              </a:rPr>
              <a:t>Observable:</a:t>
            </a:r>
          </a:p>
          <a:p>
            <a:r>
              <a:rPr lang="en-US" sz="1800" b="0" dirty="0" smtClean="0"/>
              <a:t>A set of scalar observables</a:t>
            </a:r>
          </a:p>
          <a:p>
            <a:r>
              <a:rPr lang="en-US" sz="1800" b="0" dirty="0" smtClean="0"/>
              <a:t>(e.g. LFP channels) </a:t>
            </a:r>
          </a:p>
          <a:p>
            <a:endParaRPr lang="en-US" sz="1800" b="0" dirty="0"/>
          </a:p>
        </p:txBody>
      </p:sp>
      <p:sp>
        <p:nvSpPr>
          <p:cNvPr id="19" name="Rechteck 18"/>
          <p:cNvSpPr/>
          <p:nvPr/>
        </p:nvSpPr>
        <p:spPr bwMode="auto">
          <a:xfrm>
            <a:off x="4154744" y="4675513"/>
            <a:ext cx="2014998" cy="11006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0" name="Abgerundetes Rechteck 19"/>
          <p:cNvSpPr/>
          <p:nvPr/>
        </p:nvSpPr>
        <p:spPr bwMode="auto">
          <a:xfrm>
            <a:off x="375162" y="4059596"/>
            <a:ext cx="1926508" cy="969603"/>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3" name="Abgerundetes Rechteck 22"/>
          <p:cNvSpPr/>
          <p:nvPr/>
        </p:nvSpPr>
        <p:spPr bwMode="auto">
          <a:xfrm>
            <a:off x="3981450" y="3732564"/>
            <a:ext cx="1563943" cy="1082512"/>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4" name="Rechteck 23"/>
          <p:cNvSpPr/>
          <p:nvPr/>
        </p:nvSpPr>
        <p:spPr bwMode="auto">
          <a:xfrm>
            <a:off x="228600" y="5079692"/>
            <a:ext cx="6324600" cy="13211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2" name="Textfeld 21"/>
          <p:cNvSpPr txBox="1"/>
          <p:nvPr/>
        </p:nvSpPr>
        <p:spPr>
          <a:xfrm>
            <a:off x="6619567" y="2942272"/>
            <a:ext cx="2448231" cy="1477328"/>
          </a:xfrm>
          <a:prstGeom prst="rect">
            <a:avLst/>
          </a:prstGeom>
          <a:noFill/>
        </p:spPr>
        <p:txBody>
          <a:bodyPr wrap="square" rtlCol="0">
            <a:spAutoFit/>
          </a:bodyPr>
          <a:lstStyle/>
          <a:p>
            <a:r>
              <a:rPr lang="en-US" sz="1800" dirty="0" smtClean="0">
                <a:solidFill>
                  <a:srgbClr val="92D050"/>
                </a:solidFill>
              </a:rPr>
              <a:t>Stochastic or partly observed drive </a:t>
            </a:r>
            <a:r>
              <a:rPr lang="en-US" sz="1800" dirty="0" smtClean="0"/>
              <a:t>(</a:t>
            </a:r>
            <a:r>
              <a:rPr lang="en-US" sz="1800" b="0" dirty="0" smtClean="0"/>
              <a:t>high-dimensional non-</a:t>
            </a:r>
            <a:r>
              <a:rPr lang="en-US" sz="1800" b="0" dirty="0" err="1" smtClean="0"/>
              <a:t>reconstructible</a:t>
            </a:r>
            <a:r>
              <a:rPr lang="en-US" sz="1800" b="0" dirty="0" smtClean="0"/>
              <a:t> input)</a:t>
            </a:r>
            <a:endParaRPr lang="en-US" sz="1800" dirty="0"/>
          </a:p>
        </p:txBody>
      </p:sp>
      <p:sp>
        <p:nvSpPr>
          <p:cNvPr id="25" name="Textfeld 24"/>
          <p:cNvSpPr txBox="1"/>
          <p:nvPr/>
        </p:nvSpPr>
        <p:spPr>
          <a:xfrm>
            <a:off x="6626942" y="762000"/>
            <a:ext cx="1961536" cy="923330"/>
          </a:xfrm>
          <a:prstGeom prst="rect">
            <a:avLst/>
          </a:prstGeom>
          <a:noFill/>
        </p:spPr>
        <p:txBody>
          <a:bodyPr wrap="square" rtlCol="0">
            <a:spAutoFit/>
          </a:bodyPr>
          <a:lstStyle/>
          <a:p>
            <a:r>
              <a:rPr lang="en-US" sz="1800" dirty="0" smtClean="0">
                <a:solidFill>
                  <a:schemeClr val="accent6">
                    <a:lumMod val="20000"/>
                    <a:lumOff val="80000"/>
                  </a:schemeClr>
                </a:solidFill>
              </a:rPr>
              <a:t>Driven System:</a:t>
            </a:r>
          </a:p>
          <a:p>
            <a:r>
              <a:rPr lang="en-US" sz="1800" b="0" dirty="0" smtClean="0"/>
              <a:t>System with m&gt;n dimensional</a:t>
            </a:r>
            <a:endParaRPr lang="en-US" sz="1800" b="0" dirty="0"/>
          </a:p>
        </p:txBody>
      </p:sp>
      <p:sp>
        <p:nvSpPr>
          <p:cNvPr id="26" name="Textfeld 25"/>
          <p:cNvSpPr txBox="1"/>
          <p:nvPr/>
        </p:nvSpPr>
        <p:spPr>
          <a:xfrm>
            <a:off x="6626942" y="1752600"/>
            <a:ext cx="2288458" cy="923330"/>
          </a:xfrm>
          <a:prstGeom prst="rect">
            <a:avLst/>
          </a:prstGeom>
          <a:noFill/>
        </p:spPr>
        <p:txBody>
          <a:bodyPr wrap="square" rtlCol="0">
            <a:spAutoFit/>
          </a:bodyPr>
          <a:lstStyle/>
          <a:p>
            <a:r>
              <a:rPr lang="en-US" sz="1800" dirty="0" smtClean="0">
                <a:solidFill>
                  <a:schemeClr val="bg2">
                    <a:lumMod val="40000"/>
                    <a:lumOff val="60000"/>
                  </a:schemeClr>
                </a:solidFill>
              </a:rPr>
              <a:t>Driver System:</a:t>
            </a:r>
          </a:p>
          <a:p>
            <a:r>
              <a:rPr lang="en-US" sz="1800" b="0" dirty="0" smtClean="0"/>
              <a:t>autonomous </a:t>
            </a:r>
            <a:r>
              <a:rPr lang="en-US" sz="1800" b="0" dirty="0"/>
              <a:t>System </a:t>
            </a:r>
            <a:r>
              <a:rPr lang="en-US" sz="1800" b="0" dirty="0" smtClean="0"/>
              <a:t>n </a:t>
            </a:r>
            <a:r>
              <a:rPr lang="en-US" sz="1800" b="0" dirty="0" err="1" smtClean="0"/>
              <a:t>dimen-sional</a:t>
            </a:r>
            <a:endParaRPr lang="en-US" sz="1800" b="0" dirty="0"/>
          </a:p>
        </p:txBody>
      </p:sp>
      <p:sp>
        <p:nvSpPr>
          <p:cNvPr id="29" name="Rectangle 13"/>
          <p:cNvSpPr>
            <a:spLocks noChangeArrowheads="1"/>
          </p:cNvSpPr>
          <p:nvPr/>
        </p:nvSpPr>
        <p:spPr bwMode="auto">
          <a:xfrm>
            <a:off x="-76200" y="6121536"/>
            <a:ext cx="9296400" cy="736464"/>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30" name="Rechteck 29"/>
          <p:cNvSpPr/>
          <p:nvPr/>
        </p:nvSpPr>
        <p:spPr>
          <a:xfrm>
            <a:off x="-2378" y="6131004"/>
            <a:ext cx="9070177" cy="1107996"/>
          </a:xfrm>
          <a:prstGeom prst="rect">
            <a:avLst/>
          </a:prstGeom>
        </p:spPr>
        <p:txBody>
          <a:bodyPr wrap="square">
            <a:spAutoFit/>
          </a:bodyPr>
          <a:lstStyle/>
          <a:p>
            <a:pPr indent="14288"/>
            <a:r>
              <a:rPr lang="de-DE" altLang="de-DE" sz="1800" b="0" dirty="0" err="1" smtClean="0">
                <a:solidFill>
                  <a:schemeClr val="tx1">
                    <a:lumMod val="95000"/>
                  </a:schemeClr>
                </a:solidFill>
                <a:latin typeface="Calibri" panose="020F0502020204030204" pitchFamily="34" charset="0"/>
              </a:rPr>
              <a:t>Schumacher</a:t>
            </a:r>
            <a:r>
              <a:rPr lang="de-DE" altLang="de-DE" sz="1800" b="0" baseline="30000" dirty="0" err="1" smtClean="0">
                <a:solidFill>
                  <a:schemeClr val="tx1">
                    <a:lumMod val="95000"/>
                  </a:schemeClr>
                </a:solidFill>
                <a:latin typeface="Calibri" panose="020F0502020204030204" pitchFamily="34" charset="0"/>
              </a:rPr>
              <a:t>,</a:t>
            </a:r>
            <a:r>
              <a:rPr lang="de-DE" altLang="de-DE" sz="1800" b="0" dirty="0" err="1">
                <a:solidFill>
                  <a:schemeClr val="tx1">
                    <a:lumMod val="95000"/>
                  </a:schemeClr>
                </a:solidFill>
                <a:latin typeface="Calibri" panose="020F0502020204030204" pitchFamily="34" charset="0"/>
              </a:rPr>
              <a:t>,</a:t>
            </a:r>
            <a:r>
              <a:rPr lang="de-DE" altLang="de-DE" sz="1800" b="0" dirty="0" err="1" smtClean="0">
                <a:solidFill>
                  <a:schemeClr val="tx1">
                    <a:lumMod val="95000"/>
                  </a:schemeClr>
                </a:solidFill>
                <a:latin typeface="Calibri" panose="020F0502020204030204" pitchFamily="34" charset="0"/>
              </a:rPr>
              <a:t>Jäckel</a:t>
            </a:r>
            <a:r>
              <a:rPr lang="de-DE" altLang="de-DE" sz="1800" b="0" dirty="0" smtClean="0">
                <a:solidFill>
                  <a:schemeClr val="tx1">
                    <a:lumMod val="95000"/>
                  </a:schemeClr>
                </a:solidFill>
                <a:latin typeface="Calibri" panose="020F0502020204030204" pitchFamily="34" charset="0"/>
              </a:rPr>
              <a:t>, Fries, Wunderle, Pipa, ‘</a:t>
            </a:r>
            <a:r>
              <a:rPr lang="en-US" sz="1800" b="0" dirty="0" smtClean="0">
                <a:latin typeface="Calibri" panose="020F0502020204030204" pitchFamily="34" charset="0"/>
              </a:rPr>
              <a:t>A </a:t>
            </a:r>
            <a:r>
              <a:rPr lang="en-US" sz="1800" b="0" dirty="0">
                <a:latin typeface="Calibri" panose="020F0502020204030204" pitchFamily="34" charset="0"/>
              </a:rPr>
              <a:t>statistical framework to infer delay and direction of information flow from measurements of complex </a:t>
            </a:r>
            <a:r>
              <a:rPr lang="en-US" sz="1800" b="0" dirty="0" smtClean="0">
                <a:latin typeface="Calibri" panose="020F0502020204030204" pitchFamily="34" charset="0"/>
              </a:rPr>
              <a:t>systems’, neural computation,2015</a:t>
            </a:r>
            <a:endParaRPr lang="en-US" altLang="de-DE" sz="1800" dirty="0">
              <a:latin typeface="Calibri" panose="020F0502020204030204" pitchFamily="34" charset="0"/>
            </a:endParaRPr>
          </a:p>
          <a:p>
            <a:endParaRPr lang="en-US" altLang="de-DE" sz="1800" dirty="0">
              <a:latin typeface="Calibri" panose="020F0502020204030204" pitchFamily="34" charset="0"/>
            </a:endParaRPr>
          </a:p>
          <a:p>
            <a:pPr eaLnBrk="1" hangingPunct="1">
              <a:defRPr/>
            </a:pPr>
            <a:endParaRPr lang="de-DE" altLang="de-DE" sz="1800" b="0" baseline="30000" dirty="0">
              <a:solidFill>
                <a:schemeClr val="tx1">
                  <a:lumMod val="95000"/>
                </a:schemeClr>
              </a:solidFill>
              <a:latin typeface="Calibri" panose="020F0502020204030204" pitchFamily="34" charset="0"/>
            </a:endParaRPr>
          </a:p>
        </p:txBody>
      </p:sp>
    </p:spTree>
    <p:extLst>
      <p:ext uri="{BB962C8B-B14F-4D97-AF65-F5344CB8AC3E}">
        <p14:creationId xmlns:p14="http://schemas.microsoft.com/office/powerpoint/2010/main" val="72414207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228600" y="5410200"/>
            <a:ext cx="9677400" cy="1524000"/>
          </a:xfrm>
          <a:prstGeom prst="rect">
            <a:avLst/>
          </a:prstGeom>
          <a:solidFill>
            <a:schemeClr val="bg1">
              <a:lumMod val="65000"/>
              <a:lumOff val="35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p>
        </p:txBody>
      </p:sp>
      <p:grpSp>
        <p:nvGrpSpPr>
          <p:cNvPr id="9" name="Gruppieren 8"/>
          <p:cNvGrpSpPr/>
          <p:nvPr/>
        </p:nvGrpSpPr>
        <p:grpSpPr>
          <a:xfrm>
            <a:off x="2667000" y="457200"/>
            <a:ext cx="6280410" cy="3663392"/>
            <a:chOff x="304798" y="457200"/>
            <a:chExt cx="8642612" cy="4495800"/>
          </a:xfrm>
        </p:grpSpPr>
        <p:pic>
          <p:nvPicPr>
            <p:cNvPr id="2" name="Grafik 1"/>
            <p:cNvPicPr>
              <a:picLocks noChangeAspect="1"/>
            </p:cNvPicPr>
            <p:nvPr/>
          </p:nvPicPr>
          <p:blipFill>
            <a:blip r:embed="rId2"/>
            <a:stretch>
              <a:fillRect/>
            </a:stretch>
          </p:blipFill>
          <p:spPr>
            <a:xfrm>
              <a:off x="304799" y="457200"/>
              <a:ext cx="8642611" cy="4495800"/>
            </a:xfrm>
            <a:prstGeom prst="rect">
              <a:avLst/>
            </a:prstGeom>
          </p:spPr>
        </p:pic>
        <p:sp>
          <p:nvSpPr>
            <p:cNvPr id="3" name="Rechteck 2"/>
            <p:cNvSpPr/>
            <p:nvPr/>
          </p:nvSpPr>
          <p:spPr bwMode="auto">
            <a:xfrm>
              <a:off x="6858000" y="4648200"/>
              <a:ext cx="208941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5" name="Rechteck 4"/>
            <p:cNvSpPr/>
            <p:nvPr/>
          </p:nvSpPr>
          <p:spPr bwMode="auto">
            <a:xfrm>
              <a:off x="7162800" y="457200"/>
              <a:ext cx="1371600" cy="304800"/>
            </a:xfrm>
            <a:prstGeom prst="rect">
              <a:avLst/>
            </a:prstGeom>
            <a:solidFill>
              <a:srgbClr val="D60093">
                <a:alpha val="3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6" name="Rechteck 5"/>
            <p:cNvSpPr/>
            <p:nvPr/>
          </p:nvSpPr>
          <p:spPr bwMode="auto">
            <a:xfrm>
              <a:off x="304799" y="1066800"/>
              <a:ext cx="1295401" cy="381000"/>
            </a:xfrm>
            <a:prstGeom prst="rect">
              <a:avLst/>
            </a:prstGeom>
            <a:solidFill>
              <a:srgbClr val="D60093">
                <a:alpha val="3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7" name="Rechteck 6"/>
            <p:cNvSpPr/>
            <p:nvPr/>
          </p:nvSpPr>
          <p:spPr bwMode="auto">
            <a:xfrm>
              <a:off x="304798" y="3124200"/>
              <a:ext cx="8642612" cy="1828800"/>
            </a:xfrm>
            <a:prstGeom prst="rect">
              <a:avLst/>
            </a:prstGeom>
            <a:solidFill>
              <a:srgbClr val="D60093">
                <a:alpha val="3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grpSp>
      <p:sp>
        <p:nvSpPr>
          <p:cNvPr id="8" name="Textfeld 7"/>
          <p:cNvSpPr txBox="1"/>
          <p:nvPr/>
        </p:nvSpPr>
        <p:spPr>
          <a:xfrm>
            <a:off x="152400" y="4343400"/>
            <a:ext cx="8773556" cy="707886"/>
          </a:xfrm>
          <a:prstGeom prst="rect">
            <a:avLst/>
          </a:prstGeom>
          <a:solidFill>
            <a:schemeClr val="tx1">
              <a:lumMod val="65000"/>
            </a:schemeClr>
          </a:solidFill>
        </p:spPr>
        <p:txBody>
          <a:bodyPr wrap="none" rtlCol="0">
            <a:spAutoFit/>
          </a:bodyPr>
          <a:lstStyle/>
          <a:p>
            <a:r>
              <a:rPr lang="de-DE" sz="2000" b="0" dirty="0" err="1" smtClean="0"/>
              <a:t>That</a:t>
            </a:r>
            <a:r>
              <a:rPr lang="de-DE" sz="2000" b="0" dirty="0" smtClean="0"/>
              <a:t> </a:t>
            </a:r>
            <a:r>
              <a:rPr lang="de-DE" sz="2000" b="0" dirty="0" err="1" smtClean="0"/>
              <a:t>means</a:t>
            </a:r>
            <a:r>
              <a:rPr lang="de-DE" sz="2000" b="0" dirty="0" smtClean="0"/>
              <a:t> </a:t>
            </a:r>
            <a:r>
              <a:rPr lang="de-DE" sz="2000" b="0" dirty="0" err="1" smtClean="0"/>
              <a:t>we</a:t>
            </a:r>
            <a:r>
              <a:rPr lang="de-DE" sz="2000" b="0" dirty="0" smtClean="0"/>
              <a:t> </a:t>
            </a:r>
            <a:r>
              <a:rPr lang="de-DE" sz="2000" b="0" dirty="0" err="1" smtClean="0"/>
              <a:t>can</a:t>
            </a:r>
            <a:r>
              <a:rPr lang="de-DE" sz="2000" b="0" dirty="0" smtClean="0"/>
              <a:t> </a:t>
            </a:r>
            <a:r>
              <a:rPr lang="de-DE" sz="2000" b="0" dirty="0" err="1" smtClean="0"/>
              <a:t>go</a:t>
            </a:r>
            <a:r>
              <a:rPr lang="de-DE" sz="2000" b="0" dirty="0" smtClean="0"/>
              <a:t> back </a:t>
            </a:r>
            <a:r>
              <a:rPr lang="de-DE" sz="2000" b="0" dirty="0" err="1" smtClean="0"/>
              <a:t>and</a:t>
            </a:r>
            <a:r>
              <a:rPr lang="de-DE" sz="2000" b="0" dirty="0" smtClean="0"/>
              <a:t> </a:t>
            </a:r>
            <a:r>
              <a:rPr lang="de-DE" sz="2000" b="0" dirty="0" err="1" smtClean="0"/>
              <a:t>forth</a:t>
            </a:r>
            <a:r>
              <a:rPr lang="de-DE" sz="2000" b="0" dirty="0" smtClean="0"/>
              <a:t> </a:t>
            </a:r>
            <a:r>
              <a:rPr lang="de-DE" sz="2000" b="0" dirty="0" err="1" smtClean="0"/>
              <a:t>between</a:t>
            </a:r>
            <a:r>
              <a:rPr lang="de-DE" sz="2000" b="0" dirty="0" smtClean="0"/>
              <a:t> </a:t>
            </a:r>
            <a:r>
              <a:rPr lang="de-DE" sz="2000" b="0" dirty="0" err="1" smtClean="0"/>
              <a:t>Rec</a:t>
            </a:r>
            <a:r>
              <a:rPr lang="de-DE" sz="2000" b="0" baseline="-25000" dirty="0" err="1" smtClean="0"/>
              <a:t>d</a:t>
            </a:r>
            <a:r>
              <a:rPr lang="de-DE" sz="2000" b="0" baseline="-25000" dirty="0" smtClean="0"/>
              <a:t> </a:t>
            </a:r>
            <a:r>
              <a:rPr lang="de-DE" sz="2000" b="0" dirty="0" smtClean="0"/>
              <a:t> </a:t>
            </a:r>
            <a:r>
              <a:rPr lang="de-DE" sz="2000" b="0" dirty="0" err="1" smtClean="0"/>
              <a:t>and</a:t>
            </a:r>
            <a:r>
              <a:rPr lang="de-DE" sz="2000" b="0" dirty="0" smtClean="0"/>
              <a:t> initial </a:t>
            </a:r>
            <a:r>
              <a:rPr lang="de-DE" sz="2000" b="0" dirty="0" err="1" smtClean="0"/>
              <a:t>condition</a:t>
            </a:r>
            <a:r>
              <a:rPr lang="de-DE" sz="2000" b="0" dirty="0" smtClean="0"/>
              <a:t> x, </a:t>
            </a:r>
          </a:p>
          <a:p>
            <a:r>
              <a:rPr lang="de-DE" sz="2000" b="0" dirty="0" err="1" smtClean="0"/>
              <a:t>or</a:t>
            </a:r>
            <a:r>
              <a:rPr lang="de-DE" sz="2000" b="0" dirty="0" smtClean="0"/>
              <a:t> </a:t>
            </a:r>
            <a:r>
              <a:rPr lang="de-DE" sz="2000" b="0" dirty="0" err="1" smtClean="0"/>
              <a:t>we</a:t>
            </a:r>
            <a:r>
              <a:rPr lang="de-DE" sz="2000" b="0" dirty="0" smtClean="0"/>
              <a:t> </a:t>
            </a:r>
            <a:r>
              <a:rPr lang="de-DE" sz="2000" b="0" dirty="0" err="1" smtClean="0">
                <a:solidFill>
                  <a:srgbClr val="D60093"/>
                </a:solidFill>
                <a:sym typeface="Wingdings" panose="05000000000000000000" pitchFamily="2" charset="2"/>
              </a:rPr>
              <a:t>can</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reconstruct</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system</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dynamics</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from</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observation</a:t>
            </a:r>
            <a:r>
              <a:rPr lang="de-DE" sz="2000" b="0" dirty="0" smtClean="0">
                <a:solidFill>
                  <a:srgbClr val="D60093"/>
                </a:solidFill>
                <a:sym typeface="Wingdings" panose="05000000000000000000" pitchFamily="2" charset="2"/>
              </a:rPr>
              <a:t> </a:t>
            </a:r>
            <a:endParaRPr lang="de-DE" sz="2000" b="0" dirty="0">
              <a:solidFill>
                <a:srgbClr val="D60093"/>
              </a:solidFill>
            </a:endParaRPr>
          </a:p>
        </p:txBody>
      </p:sp>
      <p:pic>
        <p:nvPicPr>
          <p:cNvPr id="10" name="Grafik 9"/>
          <p:cNvPicPr>
            <a:picLocks noChangeAspect="1"/>
          </p:cNvPicPr>
          <p:nvPr/>
        </p:nvPicPr>
        <p:blipFill>
          <a:blip r:embed="rId3"/>
          <a:stretch>
            <a:fillRect/>
          </a:stretch>
        </p:blipFill>
        <p:spPr>
          <a:xfrm>
            <a:off x="46396" y="362516"/>
            <a:ext cx="2480162" cy="3758076"/>
          </a:xfrm>
          <a:prstGeom prst="rect">
            <a:avLst/>
          </a:prstGeom>
        </p:spPr>
      </p:pic>
      <p:sp>
        <p:nvSpPr>
          <p:cNvPr id="11" name="Rechteck 10"/>
          <p:cNvSpPr/>
          <p:nvPr/>
        </p:nvSpPr>
        <p:spPr bwMode="auto">
          <a:xfrm>
            <a:off x="46396" y="3653725"/>
            <a:ext cx="639404" cy="38487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2" name="Rechteck 11"/>
          <p:cNvSpPr/>
          <p:nvPr/>
        </p:nvSpPr>
        <p:spPr>
          <a:xfrm>
            <a:off x="152400" y="-84401"/>
            <a:ext cx="2271776" cy="461665"/>
          </a:xfrm>
          <a:prstGeom prst="rect">
            <a:avLst/>
          </a:prstGeom>
        </p:spPr>
        <p:txBody>
          <a:bodyPr wrap="none">
            <a:spAutoFit/>
          </a:bodyPr>
          <a:lstStyle/>
          <a:p>
            <a:r>
              <a:rPr lang="en-US" dirty="0"/>
              <a:t>P-Observable:</a:t>
            </a:r>
          </a:p>
        </p:txBody>
      </p:sp>
      <p:sp>
        <p:nvSpPr>
          <p:cNvPr id="14" name="Rechteck 13"/>
          <p:cNvSpPr/>
          <p:nvPr/>
        </p:nvSpPr>
        <p:spPr>
          <a:xfrm>
            <a:off x="7374" y="5334000"/>
            <a:ext cx="9107129" cy="1815882"/>
          </a:xfrm>
          <a:prstGeom prst="rect">
            <a:avLst/>
          </a:prstGeom>
        </p:spPr>
        <p:txBody>
          <a:bodyPr wrap="square">
            <a:spAutoFit/>
          </a:bodyPr>
          <a:lstStyle/>
          <a:p>
            <a:pPr marL="285750" indent="-285750">
              <a:buFont typeface="Arial" panose="020B0604020202020204" pitchFamily="34" charset="0"/>
              <a:buChar char="•"/>
            </a:pPr>
            <a:r>
              <a:rPr lang="en-US" sz="1600" b="0" dirty="0" err="1">
                <a:latin typeface="Calibri" panose="020F0502020204030204" pitchFamily="34" charset="0"/>
              </a:rPr>
              <a:t>Aeyels</a:t>
            </a:r>
            <a:r>
              <a:rPr lang="en-US" sz="1600" b="0" dirty="0">
                <a:latin typeface="Calibri" panose="020F0502020204030204" pitchFamily="34" charset="0"/>
              </a:rPr>
              <a:t> D (1981) Generic observability of differentiable systems. SIAM Journal on Control and</a:t>
            </a:r>
          </a:p>
          <a:p>
            <a:r>
              <a:rPr lang="de-DE" sz="1600" b="0" dirty="0">
                <a:latin typeface="Calibri" panose="020F0502020204030204" pitchFamily="34" charset="0"/>
              </a:rPr>
              <a:t> </a:t>
            </a:r>
            <a:r>
              <a:rPr lang="de-DE" sz="1600" b="0" dirty="0" smtClean="0">
                <a:latin typeface="Calibri" panose="020F0502020204030204" pitchFamily="34" charset="0"/>
              </a:rPr>
              <a:t>     </a:t>
            </a:r>
            <a:r>
              <a:rPr lang="de-DE" sz="1600" b="0" dirty="0" err="1" smtClean="0">
                <a:latin typeface="Calibri" panose="020F0502020204030204" pitchFamily="34" charset="0"/>
              </a:rPr>
              <a:t>Optimization</a:t>
            </a:r>
            <a:r>
              <a:rPr lang="de-DE" sz="1600" b="0" dirty="0" smtClean="0">
                <a:latin typeface="Calibri" panose="020F0502020204030204" pitchFamily="34" charset="0"/>
              </a:rPr>
              <a:t> </a:t>
            </a:r>
            <a:r>
              <a:rPr lang="de-DE" sz="1600" b="0" dirty="0">
                <a:latin typeface="Calibri" panose="020F0502020204030204" pitchFamily="34" charset="0"/>
              </a:rPr>
              <a:t>19: </a:t>
            </a:r>
            <a:r>
              <a:rPr lang="de-DE" sz="1600" b="0" dirty="0" smtClean="0">
                <a:latin typeface="Calibri" panose="020F0502020204030204" pitchFamily="34" charset="0"/>
              </a:rPr>
              <a:t>595{603}.</a:t>
            </a:r>
          </a:p>
          <a:p>
            <a:pPr marL="285750" indent="-285750">
              <a:buFont typeface="Arial" panose="020B0604020202020204" pitchFamily="34" charset="0"/>
              <a:buChar char="•"/>
            </a:pPr>
            <a:r>
              <a:rPr lang="en-US" sz="1600" b="0" dirty="0" err="1">
                <a:latin typeface="Calibri" panose="020F0502020204030204" pitchFamily="34" charset="0"/>
              </a:rPr>
              <a:t>Takens</a:t>
            </a:r>
            <a:r>
              <a:rPr lang="en-US" sz="1600" b="0" dirty="0">
                <a:latin typeface="Calibri" panose="020F0502020204030204" pitchFamily="34" charset="0"/>
              </a:rPr>
              <a:t> F (1981) Dynamical systems and turbulence, </a:t>
            </a:r>
            <a:r>
              <a:rPr lang="en-US" sz="1600" b="0" dirty="0" err="1">
                <a:latin typeface="Calibri" panose="020F0502020204030204" pitchFamily="34" charset="0"/>
              </a:rPr>
              <a:t>warwick</a:t>
            </a:r>
            <a:r>
              <a:rPr lang="en-US" sz="1600" b="0" dirty="0">
                <a:latin typeface="Calibri" panose="020F0502020204030204" pitchFamily="34" charset="0"/>
              </a:rPr>
              <a:t> 1980: Detecting strange </a:t>
            </a:r>
            <a:r>
              <a:rPr lang="en-US" sz="1600" b="0" dirty="0" smtClean="0">
                <a:latin typeface="Calibri" panose="020F0502020204030204" pitchFamily="34" charset="0"/>
              </a:rPr>
              <a:t>attractors in </a:t>
            </a:r>
            <a:r>
              <a:rPr lang="en-US" sz="1600" b="0" dirty="0">
                <a:latin typeface="Calibri" panose="020F0502020204030204" pitchFamily="34" charset="0"/>
              </a:rPr>
              <a:t>turbulence. In: Lecture Notes in Mathematics, Springer, volume 898/1981. pp. </a:t>
            </a:r>
            <a:r>
              <a:rPr lang="en-US" sz="1600" b="0" dirty="0" smtClean="0">
                <a:latin typeface="Calibri" panose="020F0502020204030204" pitchFamily="34" charset="0"/>
              </a:rPr>
              <a:t>366{381}</a:t>
            </a:r>
          </a:p>
          <a:p>
            <a:pPr marL="285750" indent="-285750">
              <a:buFont typeface="Arial" panose="020B0604020202020204" pitchFamily="34" charset="0"/>
              <a:buChar char="•"/>
            </a:pPr>
            <a:r>
              <a:rPr lang="en-US" sz="1600" b="0" dirty="0" err="1" smtClean="0">
                <a:latin typeface="Calibri" panose="020F0502020204030204" pitchFamily="34" charset="0"/>
              </a:rPr>
              <a:t>Takens</a:t>
            </a:r>
            <a:r>
              <a:rPr lang="en-US" sz="1600" b="0" dirty="0" smtClean="0">
                <a:latin typeface="Calibri" panose="020F0502020204030204" pitchFamily="34" charset="0"/>
              </a:rPr>
              <a:t> </a:t>
            </a:r>
            <a:r>
              <a:rPr lang="en-US" sz="1600" b="0" dirty="0">
                <a:latin typeface="Calibri" panose="020F0502020204030204" pitchFamily="34" charset="0"/>
              </a:rPr>
              <a:t>F (2002) The reconstruction theorem for </a:t>
            </a:r>
            <a:r>
              <a:rPr lang="en-US" sz="1600" b="0" dirty="0" err="1">
                <a:latin typeface="Calibri" panose="020F0502020204030204" pitchFamily="34" charset="0"/>
              </a:rPr>
              <a:t>endomorphisms</a:t>
            </a:r>
            <a:r>
              <a:rPr lang="en-US" sz="1600" b="0" dirty="0">
                <a:latin typeface="Calibri" panose="020F0502020204030204" pitchFamily="34" charset="0"/>
              </a:rPr>
              <a:t>. Bulletin of the Brazilian Mathematical</a:t>
            </a:r>
          </a:p>
          <a:p>
            <a:r>
              <a:rPr lang="de-DE" sz="1600" b="0" dirty="0" smtClean="0">
                <a:latin typeface="Calibri" panose="020F0502020204030204" pitchFamily="34" charset="0"/>
              </a:rPr>
              <a:t>      Society </a:t>
            </a:r>
            <a:r>
              <a:rPr lang="de-DE" sz="1600" b="0" dirty="0">
                <a:latin typeface="Calibri" panose="020F0502020204030204" pitchFamily="34" charset="0"/>
              </a:rPr>
              <a:t>33: 231{262.</a:t>
            </a:r>
            <a:endParaRPr lang="en-US" sz="1600" b="0" dirty="0" smtClean="0">
              <a:latin typeface="Calibri" panose="020F0502020204030204" pitchFamily="34" charset="0"/>
            </a:endParaRPr>
          </a:p>
          <a:p>
            <a:pPr marL="285750" indent="-285750">
              <a:buFont typeface="Arial" panose="020B0604020202020204" pitchFamily="34" charset="0"/>
              <a:buChar char="•"/>
            </a:pPr>
            <a:endParaRPr lang="de-DE" sz="1600" dirty="0">
              <a:latin typeface="Calibri" panose="020F0502020204030204" pitchFamily="34" charset="0"/>
            </a:endParaRPr>
          </a:p>
        </p:txBody>
      </p:sp>
      <p:sp>
        <p:nvSpPr>
          <p:cNvPr id="4" name="Rechteck 3"/>
          <p:cNvSpPr/>
          <p:nvPr/>
        </p:nvSpPr>
        <p:spPr bwMode="auto">
          <a:xfrm>
            <a:off x="685800" y="447368"/>
            <a:ext cx="1066800" cy="4967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13" name="Grafik 12"/>
          <p:cNvPicPr>
            <a:picLocks noChangeAspect="1"/>
          </p:cNvPicPr>
          <p:nvPr/>
        </p:nvPicPr>
        <p:blipFill>
          <a:blip r:embed="rId4"/>
          <a:stretch>
            <a:fillRect/>
          </a:stretch>
        </p:blipFill>
        <p:spPr>
          <a:xfrm>
            <a:off x="2672254" y="1905000"/>
            <a:ext cx="6298240" cy="792459"/>
          </a:xfrm>
          <a:prstGeom prst="rect">
            <a:avLst/>
          </a:prstGeom>
        </p:spPr>
      </p:pic>
    </p:spTree>
    <p:extLst>
      <p:ext uri="{BB962C8B-B14F-4D97-AF65-F5344CB8AC3E}">
        <p14:creationId xmlns:p14="http://schemas.microsoft.com/office/powerpoint/2010/main" val="28664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Causality in a Dynamical System </a:t>
            </a:r>
            <a:endParaRPr lang="de-DE" altLang="de-DE" sz="1800" b="0" dirty="0">
              <a:solidFill>
                <a:srgbClr val="D9D9D9"/>
              </a:solidFill>
              <a:latin typeface="Calibri" panose="020F0502020204030204" pitchFamily="34" charset="0"/>
            </a:endParaRPr>
          </a:p>
        </p:txBody>
      </p:sp>
      <p:sp>
        <p:nvSpPr>
          <p:cNvPr id="21" name="Textfeld 20"/>
          <p:cNvSpPr txBox="1"/>
          <p:nvPr/>
        </p:nvSpPr>
        <p:spPr>
          <a:xfrm>
            <a:off x="3889968" y="693380"/>
            <a:ext cx="4682845" cy="1107996"/>
          </a:xfrm>
          <a:prstGeom prst="rect">
            <a:avLst/>
          </a:prstGeom>
          <a:noFill/>
        </p:spPr>
        <p:txBody>
          <a:bodyPr wrap="square" rtlCol="0">
            <a:spAutoFit/>
          </a:bodyPr>
          <a:lstStyle/>
          <a:p>
            <a:r>
              <a:rPr lang="en-US" sz="1800" dirty="0" smtClean="0">
                <a:solidFill>
                  <a:srgbClr val="CC3399"/>
                </a:solidFill>
              </a:rPr>
              <a:t>Forced </a:t>
            </a:r>
            <a:r>
              <a:rPr lang="en-US" sz="1800" dirty="0" err="1" smtClean="0">
                <a:solidFill>
                  <a:srgbClr val="CC3399"/>
                </a:solidFill>
              </a:rPr>
              <a:t>Takens</a:t>
            </a:r>
            <a:r>
              <a:rPr lang="en-US" sz="1800" dirty="0" smtClean="0">
                <a:solidFill>
                  <a:srgbClr val="CC3399"/>
                </a:solidFill>
              </a:rPr>
              <a:t> Theorem by Stark:</a:t>
            </a:r>
          </a:p>
          <a:p>
            <a:r>
              <a:rPr lang="en-US" sz="1600" b="0" dirty="0">
                <a:latin typeface="Calibri" panose="020F0502020204030204" pitchFamily="34" charset="0"/>
              </a:rPr>
              <a:t>Stark J (1999) Delay </a:t>
            </a:r>
            <a:r>
              <a:rPr lang="en-US" sz="1600" b="0" dirty="0" smtClean="0">
                <a:latin typeface="Calibri" panose="020F0502020204030204" pitchFamily="34" charset="0"/>
              </a:rPr>
              <a:t>embedding's </a:t>
            </a:r>
            <a:r>
              <a:rPr lang="en-US" sz="1600" b="0" dirty="0">
                <a:latin typeface="Calibri" panose="020F0502020204030204" pitchFamily="34" charset="0"/>
              </a:rPr>
              <a:t>for forced systems. </a:t>
            </a:r>
            <a:r>
              <a:rPr lang="en-US" sz="1600" b="0" dirty="0" err="1" smtClean="0">
                <a:latin typeface="Calibri" panose="020F0502020204030204" pitchFamily="34" charset="0"/>
              </a:rPr>
              <a:t>i.e</a:t>
            </a:r>
            <a:r>
              <a:rPr lang="en-US" sz="1600" b="0" dirty="0" smtClean="0">
                <a:latin typeface="Calibri" panose="020F0502020204030204" pitchFamily="34" charset="0"/>
              </a:rPr>
              <a:t> </a:t>
            </a:r>
            <a:r>
              <a:rPr lang="en-US" sz="1600" b="0" dirty="0">
                <a:latin typeface="Calibri" panose="020F0502020204030204" pitchFamily="34" charset="0"/>
              </a:rPr>
              <a:t>deterministic forcing. Journal of Nonlinear</a:t>
            </a:r>
          </a:p>
          <a:p>
            <a:r>
              <a:rPr lang="de-DE" sz="1600" b="0" dirty="0">
                <a:latin typeface="Calibri" panose="020F0502020204030204" pitchFamily="34" charset="0"/>
              </a:rPr>
              <a:t>Science 9: 255{332.</a:t>
            </a:r>
            <a:endParaRPr lang="en-US" sz="1600" dirty="0" smtClean="0">
              <a:solidFill>
                <a:srgbClr val="993366"/>
              </a:solidFill>
              <a:latin typeface="Calibri" panose="020F0502020204030204" pitchFamily="34" charset="0"/>
            </a:endParaRPr>
          </a:p>
        </p:txBody>
      </p:sp>
      <p:grpSp>
        <p:nvGrpSpPr>
          <p:cNvPr id="7" name="Gruppieren 6"/>
          <p:cNvGrpSpPr/>
          <p:nvPr/>
        </p:nvGrpSpPr>
        <p:grpSpPr>
          <a:xfrm>
            <a:off x="228600" y="762000"/>
            <a:ext cx="4038600" cy="3352800"/>
            <a:chOff x="228600" y="762000"/>
            <a:chExt cx="6934200" cy="5638800"/>
          </a:xfrm>
        </p:grpSpPr>
        <p:pic>
          <p:nvPicPr>
            <p:cNvPr id="2" name="Grafik 1"/>
            <p:cNvPicPr>
              <a:picLocks noChangeAspect="1"/>
            </p:cNvPicPr>
            <p:nvPr/>
          </p:nvPicPr>
          <p:blipFill>
            <a:blip r:embed="rId3"/>
            <a:stretch>
              <a:fillRect/>
            </a:stretch>
          </p:blipFill>
          <p:spPr>
            <a:xfrm>
              <a:off x="381000" y="762000"/>
              <a:ext cx="5486400" cy="5367867"/>
            </a:xfrm>
            <a:prstGeom prst="rect">
              <a:avLst/>
            </a:prstGeom>
          </p:spPr>
        </p:pic>
        <p:sp>
          <p:nvSpPr>
            <p:cNvPr id="10" name="Rechteck 9"/>
            <p:cNvSpPr/>
            <p:nvPr/>
          </p:nvSpPr>
          <p:spPr bwMode="auto">
            <a:xfrm>
              <a:off x="457200" y="5029200"/>
              <a:ext cx="5181600" cy="11006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2" name="Rechteck 11"/>
            <p:cNvSpPr/>
            <p:nvPr/>
          </p:nvSpPr>
          <p:spPr bwMode="auto">
            <a:xfrm>
              <a:off x="381000" y="771757"/>
              <a:ext cx="3657600" cy="2950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Rechteck 12"/>
            <p:cNvSpPr/>
            <p:nvPr/>
          </p:nvSpPr>
          <p:spPr bwMode="auto">
            <a:xfrm>
              <a:off x="5857568" y="771756"/>
              <a:ext cx="457200" cy="53581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4" name="Rechteck 13"/>
            <p:cNvSpPr/>
            <p:nvPr/>
          </p:nvSpPr>
          <p:spPr bwMode="auto">
            <a:xfrm>
              <a:off x="381000" y="5990304"/>
              <a:ext cx="5933768" cy="2624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4" name="Abgerundetes Rechteck 3"/>
            <p:cNvSpPr/>
            <p:nvPr/>
          </p:nvSpPr>
          <p:spPr bwMode="auto">
            <a:xfrm>
              <a:off x="619432" y="1828800"/>
              <a:ext cx="2514600" cy="218030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5" name="Abgerundetes Rechteck 14"/>
            <p:cNvSpPr/>
            <p:nvPr/>
          </p:nvSpPr>
          <p:spPr bwMode="auto">
            <a:xfrm>
              <a:off x="3309784" y="1387577"/>
              <a:ext cx="2547784" cy="232655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7" name="Abgerundetes Rechteck 16"/>
            <p:cNvSpPr/>
            <p:nvPr/>
          </p:nvSpPr>
          <p:spPr bwMode="auto">
            <a:xfrm>
              <a:off x="1790700" y="1135063"/>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8" name="Abgerundetes Rechteck 17"/>
            <p:cNvSpPr/>
            <p:nvPr/>
          </p:nvSpPr>
          <p:spPr bwMode="auto">
            <a:xfrm>
              <a:off x="4164576" y="762000"/>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9" name="Rechteck 18"/>
            <p:cNvSpPr/>
            <p:nvPr/>
          </p:nvSpPr>
          <p:spPr bwMode="auto">
            <a:xfrm>
              <a:off x="4154744" y="4675513"/>
              <a:ext cx="2014998" cy="11006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0" name="Abgerundetes Rechteck 19"/>
            <p:cNvSpPr/>
            <p:nvPr/>
          </p:nvSpPr>
          <p:spPr bwMode="auto">
            <a:xfrm>
              <a:off x="375162" y="4059596"/>
              <a:ext cx="1926508" cy="969603"/>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3" name="Abgerundetes Rechteck 22"/>
            <p:cNvSpPr/>
            <p:nvPr/>
          </p:nvSpPr>
          <p:spPr bwMode="auto">
            <a:xfrm>
              <a:off x="3981450" y="3732564"/>
              <a:ext cx="1563943" cy="1082512"/>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Rechteck 2"/>
            <p:cNvSpPr/>
            <p:nvPr/>
          </p:nvSpPr>
          <p:spPr bwMode="auto">
            <a:xfrm>
              <a:off x="228600" y="5079692"/>
              <a:ext cx="6934200" cy="13211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grpSp>
      <p:pic>
        <p:nvPicPr>
          <p:cNvPr id="8" name="Grafik 7"/>
          <p:cNvPicPr>
            <a:picLocks noChangeAspect="1"/>
          </p:cNvPicPr>
          <p:nvPr/>
        </p:nvPicPr>
        <p:blipFill>
          <a:blip r:embed="rId4"/>
          <a:stretch>
            <a:fillRect/>
          </a:stretch>
        </p:blipFill>
        <p:spPr>
          <a:xfrm>
            <a:off x="313960" y="3509584"/>
            <a:ext cx="8359322" cy="3208331"/>
          </a:xfrm>
          <a:prstGeom prst="rect">
            <a:avLst/>
          </a:prstGeom>
        </p:spPr>
      </p:pic>
      <p:sp>
        <p:nvSpPr>
          <p:cNvPr id="22" name="Abgerundetes Rechteck 21"/>
          <p:cNvSpPr/>
          <p:nvPr/>
        </p:nvSpPr>
        <p:spPr bwMode="auto">
          <a:xfrm>
            <a:off x="1019447" y="6309725"/>
            <a:ext cx="1952353" cy="40083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4" name="Abgerundetes Rechteck 23"/>
          <p:cNvSpPr/>
          <p:nvPr/>
        </p:nvSpPr>
        <p:spPr bwMode="auto">
          <a:xfrm>
            <a:off x="361741" y="4745999"/>
            <a:ext cx="1559033" cy="39528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5" name="Abgerundetes Rechteck 24"/>
          <p:cNvSpPr/>
          <p:nvPr/>
        </p:nvSpPr>
        <p:spPr bwMode="auto">
          <a:xfrm>
            <a:off x="7723240" y="5094085"/>
            <a:ext cx="849574" cy="39528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6" name="Abgerundetes Rechteck 25"/>
          <p:cNvSpPr/>
          <p:nvPr/>
        </p:nvSpPr>
        <p:spPr bwMode="auto">
          <a:xfrm>
            <a:off x="1021094" y="5873533"/>
            <a:ext cx="1950706" cy="431346"/>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7" name="Abgerundetes Rechteck 26"/>
          <p:cNvSpPr/>
          <p:nvPr/>
        </p:nvSpPr>
        <p:spPr bwMode="auto">
          <a:xfrm>
            <a:off x="4240160" y="4422413"/>
            <a:ext cx="2133600" cy="40083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8" name="Textfeld 27"/>
          <p:cNvSpPr txBox="1"/>
          <p:nvPr/>
        </p:nvSpPr>
        <p:spPr>
          <a:xfrm>
            <a:off x="3955107" y="2111514"/>
            <a:ext cx="4718175" cy="707886"/>
          </a:xfrm>
          <a:prstGeom prst="rect">
            <a:avLst/>
          </a:prstGeom>
          <a:solidFill>
            <a:schemeClr val="tx1">
              <a:lumMod val="65000"/>
            </a:schemeClr>
          </a:solidFill>
        </p:spPr>
        <p:txBody>
          <a:bodyPr wrap="square" rtlCol="0">
            <a:spAutoFit/>
          </a:bodyPr>
          <a:lstStyle/>
          <a:p>
            <a:r>
              <a:rPr lang="de-DE" sz="2000" b="0" dirty="0" err="1" smtClean="0"/>
              <a:t>That</a:t>
            </a:r>
            <a:r>
              <a:rPr lang="de-DE" sz="2000" b="0" dirty="0" smtClean="0"/>
              <a:t> </a:t>
            </a:r>
            <a:r>
              <a:rPr lang="de-DE" sz="2000" b="0" dirty="0" err="1" smtClean="0"/>
              <a:t>means</a:t>
            </a:r>
            <a:r>
              <a:rPr lang="de-DE" sz="2000" b="0" dirty="0" smtClean="0"/>
              <a:t> </a:t>
            </a:r>
            <a:r>
              <a:rPr lang="de-DE" sz="2000" b="0" dirty="0" err="1" smtClean="0"/>
              <a:t>we</a:t>
            </a:r>
            <a:r>
              <a:rPr lang="de-DE" sz="2000" b="0" dirty="0" smtClean="0"/>
              <a:t> </a:t>
            </a:r>
            <a:r>
              <a:rPr lang="de-DE" sz="2000" b="0" dirty="0" err="1" smtClean="0"/>
              <a:t>can</a:t>
            </a:r>
            <a:r>
              <a:rPr lang="de-DE" sz="2000" b="0" dirty="0" smtClean="0"/>
              <a:t> </a:t>
            </a:r>
            <a:r>
              <a:rPr lang="de-DE" sz="2000" b="0" dirty="0" err="1" smtClean="0">
                <a:solidFill>
                  <a:srgbClr val="D60093"/>
                </a:solidFill>
                <a:sym typeface="Wingdings" panose="05000000000000000000" pitchFamily="2" charset="2"/>
              </a:rPr>
              <a:t>can</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reconstruct</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the</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driver</a:t>
            </a:r>
            <a:r>
              <a:rPr lang="de-DE" sz="2000" b="0" dirty="0" smtClean="0">
                <a:solidFill>
                  <a:srgbClr val="D60093"/>
                </a:solidFill>
                <a:sym typeface="Wingdings" panose="05000000000000000000" pitchFamily="2" charset="2"/>
              </a:rPr>
              <a:t> </a:t>
            </a:r>
            <a:r>
              <a:rPr lang="de-DE" sz="2000" b="0" i="1" dirty="0" smtClean="0">
                <a:solidFill>
                  <a:srgbClr val="D60093"/>
                </a:solidFill>
                <a:sym typeface="Wingdings" panose="05000000000000000000" pitchFamily="2" charset="2"/>
              </a:rPr>
              <a:t>x</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from</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the</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driven</a:t>
            </a:r>
            <a:r>
              <a:rPr lang="de-DE" sz="2000" b="0" dirty="0" smtClean="0">
                <a:solidFill>
                  <a:srgbClr val="D60093"/>
                </a:solidFill>
                <a:sym typeface="Wingdings" panose="05000000000000000000" pitchFamily="2" charset="2"/>
              </a:rPr>
              <a:t> </a:t>
            </a:r>
            <a:r>
              <a:rPr lang="de-DE" sz="2000" b="0" dirty="0" err="1" smtClean="0">
                <a:solidFill>
                  <a:srgbClr val="D60093"/>
                </a:solidFill>
                <a:sym typeface="Wingdings" panose="05000000000000000000" pitchFamily="2" charset="2"/>
              </a:rPr>
              <a:t>system</a:t>
            </a:r>
            <a:r>
              <a:rPr lang="de-DE" sz="2000" b="0" dirty="0" smtClean="0">
                <a:solidFill>
                  <a:srgbClr val="D60093"/>
                </a:solidFill>
                <a:sym typeface="Wingdings" panose="05000000000000000000" pitchFamily="2" charset="2"/>
              </a:rPr>
              <a:t> </a:t>
            </a:r>
            <a:r>
              <a:rPr lang="de-DE" sz="2000" b="0" i="1" dirty="0" smtClean="0">
                <a:solidFill>
                  <a:srgbClr val="D60093"/>
                </a:solidFill>
                <a:sym typeface="Wingdings" panose="05000000000000000000" pitchFamily="2" charset="2"/>
              </a:rPr>
              <a:t>y</a:t>
            </a:r>
            <a:endParaRPr lang="de-DE" sz="2000" b="0" i="1" dirty="0">
              <a:solidFill>
                <a:srgbClr val="D60093"/>
              </a:solidFill>
            </a:endParaRPr>
          </a:p>
        </p:txBody>
      </p:sp>
      <p:sp>
        <p:nvSpPr>
          <p:cNvPr id="29" name="Rechteck 28"/>
          <p:cNvSpPr/>
          <p:nvPr/>
        </p:nvSpPr>
        <p:spPr bwMode="auto">
          <a:xfrm>
            <a:off x="685800" y="874869"/>
            <a:ext cx="1066800" cy="4967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30" name="Rechteck 29"/>
          <p:cNvSpPr/>
          <p:nvPr/>
        </p:nvSpPr>
        <p:spPr bwMode="auto">
          <a:xfrm>
            <a:off x="2209800" y="762000"/>
            <a:ext cx="1066800" cy="36100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Tree>
    <p:extLst>
      <p:ext uri="{BB962C8B-B14F-4D97-AF65-F5344CB8AC3E}">
        <p14:creationId xmlns:p14="http://schemas.microsoft.com/office/powerpoint/2010/main" val="29048373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Reconstruction in the presence of noise </a:t>
            </a:r>
            <a:endParaRPr lang="de-DE" altLang="de-DE" sz="1800" b="0" dirty="0">
              <a:solidFill>
                <a:srgbClr val="D9D9D9"/>
              </a:solidFill>
              <a:latin typeface="Calibri" panose="020F0502020204030204" pitchFamily="34" charset="0"/>
            </a:endParaRPr>
          </a:p>
        </p:txBody>
      </p:sp>
      <p:sp>
        <p:nvSpPr>
          <p:cNvPr id="21" name="Textfeld 20"/>
          <p:cNvSpPr txBox="1"/>
          <p:nvPr/>
        </p:nvSpPr>
        <p:spPr>
          <a:xfrm>
            <a:off x="3889968" y="693380"/>
            <a:ext cx="5025432" cy="1107996"/>
          </a:xfrm>
          <a:prstGeom prst="rect">
            <a:avLst/>
          </a:prstGeom>
          <a:noFill/>
        </p:spPr>
        <p:txBody>
          <a:bodyPr wrap="square" rtlCol="0">
            <a:spAutoFit/>
          </a:bodyPr>
          <a:lstStyle/>
          <a:p>
            <a:r>
              <a:rPr lang="en-US" sz="1800" dirty="0" err="1" smtClean="0">
                <a:solidFill>
                  <a:srgbClr val="993366"/>
                </a:solidFill>
              </a:rPr>
              <a:t>Bundel</a:t>
            </a:r>
            <a:r>
              <a:rPr lang="en-US" sz="1800" dirty="0" smtClean="0">
                <a:solidFill>
                  <a:srgbClr val="993366"/>
                </a:solidFill>
              </a:rPr>
              <a:t> embedding for noisy measurements: </a:t>
            </a:r>
          </a:p>
          <a:p>
            <a:r>
              <a:rPr lang="en-US" sz="1600" dirty="0" smtClean="0">
                <a:latin typeface="Calibri" panose="020F0502020204030204" pitchFamily="34" charset="0"/>
              </a:rPr>
              <a:t>(</a:t>
            </a:r>
            <a:r>
              <a:rPr lang="de-DE" sz="1600" b="0" dirty="0">
                <a:latin typeface="Calibri" panose="020F0502020204030204" pitchFamily="34" charset="0"/>
              </a:rPr>
              <a:t>Stark J, </a:t>
            </a:r>
            <a:r>
              <a:rPr lang="de-DE" sz="1600" b="0" dirty="0" err="1">
                <a:latin typeface="Calibri" panose="020F0502020204030204" pitchFamily="34" charset="0"/>
              </a:rPr>
              <a:t>Broomhead</a:t>
            </a:r>
            <a:r>
              <a:rPr lang="de-DE" sz="1600" b="0" dirty="0">
                <a:latin typeface="Calibri" panose="020F0502020204030204" pitchFamily="34" charset="0"/>
              </a:rPr>
              <a:t> DS, Davies M, Huke J (2003) Delay </a:t>
            </a:r>
            <a:r>
              <a:rPr lang="de-DE" sz="1600" b="0" dirty="0" err="1">
                <a:latin typeface="Calibri" panose="020F0502020204030204" pitchFamily="34" charset="0"/>
              </a:rPr>
              <a:t>embeddings</a:t>
            </a:r>
            <a:r>
              <a:rPr lang="de-DE" sz="1600" b="0" dirty="0">
                <a:latin typeface="Calibri" panose="020F0502020204030204" pitchFamily="34" charset="0"/>
              </a:rPr>
              <a:t> for </a:t>
            </a:r>
            <a:r>
              <a:rPr lang="de-DE" sz="1600" b="0" dirty="0" err="1">
                <a:latin typeface="Calibri" panose="020F0502020204030204" pitchFamily="34" charset="0"/>
              </a:rPr>
              <a:t>forced</a:t>
            </a:r>
            <a:r>
              <a:rPr lang="de-DE" sz="1600" b="0" dirty="0">
                <a:latin typeface="Calibri" panose="020F0502020204030204" pitchFamily="34" charset="0"/>
              </a:rPr>
              <a:t> </a:t>
            </a:r>
            <a:r>
              <a:rPr lang="de-DE" sz="1600" b="0" dirty="0" err="1">
                <a:latin typeface="Calibri" panose="020F0502020204030204" pitchFamily="34" charset="0"/>
              </a:rPr>
              <a:t>systems</a:t>
            </a:r>
            <a:r>
              <a:rPr lang="de-DE" sz="1600" b="0" dirty="0">
                <a:latin typeface="Calibri" panose="020F0502020204030204" pitchFamily="34" charset="0"/>
              </a:rPr>
              <a:t>. </a:t>
            </a:r>
            <a:r>
              <a:rPr lang="de-DE" sz="1600" b="0" dirty="0" smtClean="0">
                <a:latin typeface="Calibri" panose="020F0502020204030204" pitchFamily="34" charset="0"/>
              </a:rPr>
              <a:t>i.e. </a:t>
            </a:r>
            <a:r>
              <a:rPr lang="de-DE" sz="1600" b="0" dirty="0" err="1" smtClean="0">
                <a:latin typeface="Calibri" panose="020F0502020204030204" pitchFamily="34" charset="0"/>
              </a:rPr>
              <a:t>stochastic</a:t>
            </a:r>
            <a:r>
              <a:rPr lang="de-DE" sz="1600" b="0" dirty="0" smtClean="0">
                <a:latin typeface="Calibri" panose="020F0502020204030204" pitchFamily="34" charset="0"/>
              </a:rPr>
              <a:t> </a:t>
            </a:r>
            <a:r>
              <a:rPr lang="en-US" sz="1600" b="0" dirty="0" smtClean="0">
                <a:latin typeface="Calibri" panose="020F0502020204030204" pitchFamily="34" charset="0"/>
              </a:rPr>
              <a:t>forcing</a:t>
            </a:r>
            <a:r>
              <a:rPr lang="en-US" sz="1600" b="0" dirty="0">
                <a:latin typeface="Calibri" panose="020F0502020204030204" pitchFamily="34" charset="0"/>
              </a:rPr>
              <a:t>. Journal of Nonlinear Science 13: 519{577</a:t>
            </a:r>
            <a:r>
              <a:rPr lang="en-US" sz="1600" b="0" dirty="0" smtClean="0">
                <a:latin typeface="Calibri" panose="020F0502020204030204" pitchFamily="34" charset="0"/>
              </a:rPr>
              <a:t>.)</a:t>
            </a:r>
            <a:endParaRPr lang="en-US" sz="1600" dirty="0" smtClean="0">
              <a:latin typeface="Calibri" panose="020F0502020204030204" pitchFamily="34" charset="0"/>
            </a:endParaRPr>
          </a:p>
        </p:txBody>
      </p:sp>
      <p:grpSp>
        <p:nvGrpSpPr>
          <p:cNvPr id="7" name="Gruppieren 6"/>
          <p:cNvGrpSpPr/>
          <p:nvPr/>
        </p:nvGrpSpPr>
        <p:grpSpPr>
          <a:xfrm>
            <a:off x="228600" y="762000"/>
            <a:ext cx="4038600" cy="3352800"/>
            <a:chOff x="228600" y="762000"/>
            <a:chExt cx="6934200" cy="5638800"/>
          </a:xfrm>
        </p:grpSpPr>
        <p:pic>
          <p:nvPicPr>
            <p:cNvPr id="2" name="Grafik 1"/>
            <p:cNvPicPr>
              <a:picLocks noChangeAspect="1"/>
            </p:cNvPicPr>
            <p:nvPr/>
          </p:nvPicPr>
          <p:blipFill>
            <a:blip r:embed="rId3"/>
            <a:stretch>
              <a:fillRect/>
            </a:stretch>
          </p:blipFill>
          <p:spPr>
            <a:xfrm>
              <a:off x="381000" y="762000"/>
              <a:ext cx="5486400" cy="5367867"/>
            </a:xfrm>
            <a:prstGeom prst="rect">
              <a:avLst/>
            </a:prstGeom>
          </p:spPr>
        </p:pic>
        <p:sp>
          <p:nvSpPr>
            <p:cNvPr id="10" name="Rechteck 9"/>
            <p:cNvSpPr/>
            <p:nvPr/>
          </p:nvSpPr>
          <p:spPr bwMode="auto">
            <a:xfrm>
              <a:off x="457200" y="5029200"/>
              <a:ext cx="5181600" cy="11006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2" name="Rechteck 11"/>
            <p:cNvSpPr/>
            <p:nvPr/>
          </p:nvSpPr>
          <p:spPr bwMode="auto">
            <a:xfrm>
              <a:off x="381000" y="771757"/>
              <a:ext cx="3657600" cy="2950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Rechteck 12"/>
            <p:cNvSpPr/>
            <p:nvPr/>
          </p:nvSpPr>
          <p:spPr bwMode="auto">
            <a:xfrm>
              <a:off x="5857568" y="771756"/>
              <a:ext cx="457200" cy="53581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4" name="Rechteck 13"/>
            <p:cNvSpPr/>
            <p:nvPr/>
          </p:nvSpPr>
          <p:spPr bwMode="auto">
            <a:xfrm>
              <a:off x="381000" y="5990304"/>
              <a:ext cx="5933768" cy="2624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4" name="Abgerundetes Rechteck 3"/>
            <p:cNvSpPr/>
            <p:nvPr/>
          </p:nvSpPr>
          <p:spPr bwMode="auto">
            <a:xfrm>
              <a:off x="619432" y="1828800"/>
              <a:ext cx="2514600" cy="218030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5" name="Abgerundetes Rechteck 14"/>
            <p:cNvSpPr/>
            <p:nvPr/>
          </p:nvSpPr>
          <p:spPr bwMode="auto">
            <a:xfrm>
              <a:off x="3309784" y="1387577"/>
              <a:ext cx="2547784" cy="232655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7" name="Abgerundetes Rechteck 16"/>
            <p:cNvSpPr/>
            <p:nvPr/>
          </p:nvSpPr>
          <p:spPr bwMode="auto">
            <a:xfrm>
              <a:off x="1790700" y="1135063"/>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8" name="Abgerundetes Rechteck 17"/>
            <p:cNvSpPr/>
            <p:nvPr/>
          </p:nvSpPr>
          <p:spPr bwMode="auto">
            <a:xfrm>
              <a:off x="4164576" y="762000"/>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9" name="Rechteck 18"/>
            <p:cNvSpPr/>
            <p:nvPr/>
          </p:nvSpPr>
          <p:spPr bwMode="auto">
            <a:xfrm>
              <a:off x="4154744" y="4675513"/>
              <a:ext cx="2014998" cy="110066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0" name="Abgerundetes Rechteck 19"/>
            <p:cNvSpPr/>
            <p:nvPr/>
          </p:nvSpPr>
          <p:spPr bwMode="auto">
            <a:xfrm>
              <a:off x="375162" y="4059596"/>
              <a:ext cx="1926508" cy="969603"/>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3" name="Abgerundetes Rechteck 22"/>
            <p:cNvSpPr/>
            <p:nvPr/>
          </p:nvSpPr>
          <p:spPr bwMode="auto">
            <a:xfrm>
              <a:off x="3981450" y="3732564"/>
              <a:ext cx="1563943" cy="1082512"/>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Rechteck 2"/>
            <p:cNvSpPr/>
            <p:nvPr/>
          </p:nvSpPr>
          <p:spPr bwMode="auto">
            <a:xfrm>
              <a:off x="228600" y="5079692"/>
              <a:ext cx="6934200" cy="132110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grpSp>
      <p:pic>
        <p:nvPicPr>
          <p:cNvPr id="5" name="Grafik 4"/>
          <p:cNvPicPr>
            <a:picLocks noChangeAspect="1"/>
          </p:cNvPicPr>
          <p:nvPr/>
        </p:nvPicPr>
        <p:blipFill>
          <a:blip r:embed="rId4"/>
          <a:stretch>
            <a:fillRect/>
          </a:stretch>
        </p:blipFill>
        <p:spPr>
          <a:xfrm>
            <a:off x="306586" y="3474640"/>
            <a:ext cx="8096250" cy="3286125"/>
          </a:xfrm>
          <a:prstGeom prst="rect">
            <a:avLst/>
          </a:prstGeom>
        </p:spPr>
      </p:pic>
      <p:sp>
        <p:nvSpPr>
          <p:cNvPr id="28" name="Textfeld 27"/>
          <p:cNvSpPr txBox="1"/>
          <p:nvPr/>
        </p:nvSpPr>
        <p:spPr>
          <a:xfrm>
            <a:off x="3955107" y="1882914"/>
            <a:ext cx="4718175" cy="1323439"/>
          </a:xfrm>
          <a:prstGeom prst="rect">
            <a:avLst/>
          </a:prstGeom>
          <a:solidFill>
            <a:schemeClr val="tx1">
              <a:lumMod val="65000"/>
            </a:schemeClr>
          </a:solidFill>
        </p:spPr>
        <p:txBody>
          <a:bodyPr wrap="square" rtlCol="0">
            <a:spAutoFit/>
          </a:bodyPr>
          <a:lstStyle/>
          <a:p>
            <a:r>
              <a:rPr lang="en-US" sz="2000" b="0" dirty="0" smtClean="0"/>
              <a:t>That means we can </a:t>
            </a:r>
            <a:r>
              <a:rPr lang="en-US" sz="2000" b="0" dirty="0" smtClean="0">
                <a:solidFill>
                  <a:srgbClr val="D60093"/>
                </a:solidFill>
                <a:sym typeface="Wingdings" panose="05000000000000000000" pitchFamily="2" charset="2"/>
              </a:rPr>
              <a:t>define an embedding for noisy measurements </a:t>
            </a:r>
            <a:r>
              <a:rPr lang="en-US" sz="2000" b="0" dirty="0" smtClean="0">
                <a:sym typeface="Wingdings" panose="05000000000000000000" pitchFamily="2" charset="2"/>
              </a:rPr>
              <a:t>of the </a:t>
            </a:r>
            <a:r>
              <a:rPr lang="en-US" sz="2000" b="0" dirty="0" smtClean="0">
                <a:solidFill>
                  <a:srgbClr val="D60093"/>
                </a:solidFill>
                <a:sym typeface="Wingdings" panose="05000000000000000000" pitchFamily="2" charset="2"/>
              </a:rPr>
              <a:t>driven systems, </a:t>
            </a:r>
            <a:r>
              <a:rPr lang="en-US" sz="2000" b="0" dirty="0" smtClean="0">
                <a:sym typeface="Wingdings" panose="05000000000000000000" pitchFamily="2" charset="2"/>
              </a:rPr>
              <a:t>and</a:t>
            </a:r>
            <a:r>
              <a:rPr lang="en-US" sz="2000" b="0" dirty="0" smtClean="0">
                <a:solidFill>
                  <a:srgbClr val="D60093"/>
                </a:solidFill>
                <a:sym typeface="Wingdings" panose="05000000000000000000" pitchFamily="2" charset="2"/>
              </a:rPr>
              <a:t> reconstruct the driver</a:t>
            </a:r>
            <a:endParaRPr lang="en-US" sz="2000" b="0" dirty="0">
              <a:solidFill>
                <a:srgbClr val="D60093"/>
              </a:solidFill>
            </a:endParaRPr>
          </a:p>
        </p:txBody>
      </p:sp>
    </p:spTree>
    <p:extLst>
      <p:ext uri="{BB962C8B-B14F-4D97-AF65-F5344CB8AC3E}">
        <p14:creationId xmlns:p14="http://schemas.microsoft.com/office/powerpoint/2010/main" val="24702679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Causality in a Dynamical System </a:t>
            </a:r>
            <a:endParaRPr lang="de-DE" altLang="de-DE" sz="1800" b="0" dirty="0">
              <a:solidFill>
                <a:srgbClr val="D9D9D9"/>
              </a:solidFill>
              <a:latin typeface="Calibri" panose="020F0502020204030204" pitchFamily="34" charset="0"/>
            </a:endParaRPr>
          </a:p>
        </p:txBody>
      </p:sp>
      <p:pic>
        <p:nvPicPr>
          <p:cNvPr id="2" name="Grafik 1"/>
          <p:cNvPicPr>
            <a:picLocks noChangeAspect="1"/>
          </p:cNvPicPr>
          <p:nvPr/>
        </p:nvPicPr>
        <p:blipFill>
          <a:blip r:embed="rId3"/>
          <a:stretch>
            <a:fillRect/>
          </a:stretch>
        </p:blipFill>
        <p:spPr>
          <a:xfrm>
            <a:off x="381000" y="762000"/>
            <a:ext cx="5486400" cy="5367867"/>
          </a:xfrm>
          <a:prstGeom prst="rect">
            <a:avLst/>
          </a:prstGeom>
        </p:spPr>
      </p:pic>
      <p:sp>
        <p:nvSpPr>
          <p:cNvPr id="12" name="Rechteck 11"/>
          <p:cNvSpPr/>
          <p:nvPr/>
        </p:nvSpPr>
        <p:spPr bwMode="auto">
          <a:xfrm>
            <a:off x="381000" y="771757"/>
            <a:ext cx="3657600" cy="2950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Rechteck 12"/>
          <p:cNvSpPr/>
          <p:nvPr/>
        </p:nvSpPr>
        <p:spPr bwMode="auto">
          <a:xfrm>
            <a:off x="5857568" y="771756"/>
            <a:ext cx="457200" cy="53581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4" name="Abgerundetes Rechteck 3"/>
          <p:cNvSpPr/>
          <p:nvPr/>
        </p:nvSpPr>
        <p:spPr bwMode="auto">
          <a:xfrm>
            <a:off x="619432" y="1828800"/>
            <a:ext cx="2514600" cy="2180303"/>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5" name="Abgerundetes Rechteck 14"/>
          <p:cNvSpPr/>
          <p:nvPr/>
        </p:nvSpPr>
        <p:spPr bwMode="auto">
          <a:xfrm>
            <a:off x="3309784" y="1387577"/>
            <a:ext cx="2547784" cy="2326558"/>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7" name="Abgerundetes Rechteck 16"/>
          <p:cNvSpPr/>
          <p:nvPr/>
        </p:nvSpPr>
        <p:spPr bwMode="auto">
          <a:xfrm>
            <a:off x="1790700" y="1135063"/>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8" name="Abgerundetes Rechteck 17"/>
          <p:cNvSpPr/>
          <p:nvPr/>
        </p:nvSpPr>
        <p:spPr bwMode="auto">
          <a:xfrm>
            <a:off x="4164576" y="762000"/>
            <a:ext cx="647700" cy="570835"/>
          </a:xfrm>
          <a:prstGeom prst="roundRect">
            <a:avLst>
              <a:gd name="adj" fmla="val 8673"/>
            </a:avLst>
          </a:prstGeom>
          <a:solidFill>
            <a:srgbClr val="00B05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1" name="Textfeld 20"/>
          <p:cNvSpPr txBox="1"/>
          <p:nvPr/>
        </p:nvSpPr>
        <p:spPr>
          <a:xfrm>
            <a:off x="6711746" y="762000"/>
            <a:ext cx="1961536" cy="646331"/>
          </a:xfrm>
          <a:prstGeom prst="rect">
            <a:avLst/>
          </a:prstGeom>
          <a:noFill/>
        </p:spPr>
        <p:txBody>
          <a:bodyPr wrap="square" rtlCol="0">
            <a:spAutoFit/>
          </a:bodyPr>
          <a:lstStyle/>
          <a:p>
            <a:r>
              <a:rPr lang="en-US" sz="1800" dirty="0" smtClean="0">
                <a:solidFill>
                  <a:srgbClr val="993366"/>
                </a:solidFill>
              </a:rPr>
              <a:t>P-Observable:</a:t>
            </a:r>
          </a:p>
          <a:p>
            <a:r>
              <a:rPr lang="en-US" sz="1800" b="0" dirty="0" smtClean="0"/>
              <a:t>Driven system</a:t>
            </a:r>
            <a:endParaRPr lang="en-US" sz="1800" b="0" dirty="0"/>
          </a:p>
        </p:txBody>
      </p:sp>
      <p:sp>
        <p:nvSpPr>
          <p:cNvPr id="20" name="Abgerundetes Rechteck 19"/>
          <p:cNvSpPr/>
          <p:nvPr/>
        </p:nvSpPr>
        <p:spPr bwMode="auto">
          <a:xfrm>
            <a:off x="375162" y="4059596"/>
            <a:ext cx="1926508" cy="969603"/>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3" name="Abgerundetes Rechteck 22"/>
          <p:cNvSpPr/>
          <p:nvPr/>
        </p:nvSpPr>
        <p:spPr bwMode="auto">
          <a:xfrm>
            <a:off x="3981450" y="3732564"/>
            <a:ext cx="1563943" cy="1082512"/>
          </a:xfrm>
          <a:prstGeom prst="roundRect">
            <a:avLst>
              <a:gd name="adj" fmla="val 8673"/>
            </a:avLst>
          </a:prstGeom>
          <a:solidFill>
            <a:srgbClr val="993366">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4" name="Textfeld 23"/>
          <p:cNvSpPr txBox="1"/>
          <p:nvPr/>
        </p:nvSpPr>
        <p:spPr>
          <a:xfrm>
            <a:off x="6709287" y="2036435"/>
            <a:ext cx="1961536" cy="2862322"/>
          </a:xfrm>
          <a:prstGeom prst="rect">
            <a:avLst/>
          </a:prstGeom>
          <a:noFill/>
        </p:spPr>
        <p:txBody>
          <a:bodyPr wrap="square" rtlCol="0">
            <a:spAutoFit/>
          </a:bodyPr>
          <a:lstStyle/>
          <a:p>
            <a:r>
              <a:rPr lang="en-US" sz="1800" dirty="0" smtClean="0">
                <a:solidFill>
                  <a:srgbClr val="FFC000"/>
                </a:solidFill>
              </a:rPr>
              <a:t>To reconstruct the driver we reconstruct F, that is the projected skew product on the manifold N  and used the measurement function g</a:t>
            </a:r>
            <a:endParaRPr lang="en-US" sz="1800" b="0" dirty="0">
              <a:solidFill>
                <a:srgbClr val="FFC000"/>
              </a:solidFill>
            </a:endParaRPr>
          </a:p>
        </p:txBody>
      </p:sp>
      <p:sp>
        <p:nvSpPr>
          <p:cNvPr id="25" name="Abgerundetes Rechteck 24"/>
          <p:cNvSpPr/>
          <p:nvPr/>
        </p:nvSpPr>
        <p:spPr bwMode="auto">
          <a:xfrm>
            <a:off x="762000" y="5392431"/>
            <a:ext cx="2743200" cy="460621"/>
          </a:xfrm>
          <a:prstGeom prst="roundRect">
            <a:avLst>
              <a:gd name="adj" fmla="val 8673"/>
            </a:avLst>
          </a:prstGeom>
          <a:solidFill>
            <a:srgbClr val="FFC00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Rechteck 2"/>
          <p:cNvSpPr/>
          <p:nvPr/>
        </p:nvSpPr>
        <p:spPr bwMode="auto">
          <a:xfrm>
            <a:off x="375162" y="5029198"/>
            <a:ext cx="6101838" cy="129540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Tree>
    <p:extLst>
      <p:ext uri="{BB962C8B-B14F-4D97-AF65-F5344CB8AC3E}">
        <p14:creationId xmlns:p14="http://schemas.microsoft.com/office/powerpoint/2010/main" val="19665024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Causality in a Dynamical System </a:t>
            </a:r>
            <a:endParaRPr lang="de-DE" altLang="de-DE" sz="1800" b="0" dirty="0">
              <a:solidFill>
                <a:srgbClr val="D9D9D9"/>
              </a:solidFill>
              <a:latin typeface="Calibri" panose="020F0502020204030204" pitchFamily="34" charset="0"/>
            </a:endParaRPr>
          </a:p>
        </p:txBody>
      </p:sp>
      <p:pic>
        <p:nvPicPr>
          <p:cNvPr id="4" name="Grafik 3"/>
          <p:cNvPicPr>
            <a:picLocks noChangeAspect="1"/>
          </p:cNvPicPr>
          <p:nvPr/>
        </p:nvPicPr>
        <p:blipFill>
          <a:blip r:embed="rId3"/>
          <a:stretch>
            <a:fillRect/>
          </a:stretch>
        </p:blipFill>
        <p:spPr>
          <a:xfrm>
            <a:off x="533400" y="1143000"/>
            <a:ext cx="2628900" cy="533400"/>
          </a:xfrm>
          <a:prstGeom prst="rect">
            <a:avLst/>
          </a:prstGeom>
        </p:spPr>
      </p:pic>
      <p:sp>
        <p:nvSpPr>
          <p:cNvPr id="11" name="Abgerundetes Rechteck 10"/>
          <p:cNvSpPr/>
          <p:nvPr/>
        </p:nvSpPr>
        <p:spPr bwMode="auto">
          <a:xfrm>
            <a:off x="503902" y="586249"/>
            <a:ext cx="2658397" cy="556752"/>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itchFamily="34" charset="0"/>
                <a:cs typeface="Times New Roman" pitchFamily="18" charset="0"/>
              </a:rPr>
              <a:t>Driver</a:t>
            </a:r>
          </a:p>
        </p:txBody>
      </p:sp>
      <p:sp>
        <p:nvSpPr>
          <p:cNvPr id="16" name="Abgerundetes Rechteck 15"/>
          <p:cNvSpPr/>
          <p:nvPr/>
        </p:nvSpPr>
        <p:spPr bwMode="auto">
          <a:xfrm>
            <a:off x="5914103" y="586249"/>
            <a:ext cx="2238374" cy="556752"/>
          </a:xfrm>
          <a:prstGeom prst="roundRect">
            <a:avLst>
              <a:gd name="adj" fmla="val 8673"/>
            </a:avLst>
          </a:prstGeom>
          <a:solidFill>
            <a:schemeClr val="accent6">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Arial" pitchFamily="34" charset="0"/>
                <a:cs typeface="Times New Roman" pitchFamily="18" charset="0"/>
              </a:rPr>
              <a:t>Driven</a:t>
            </a:r>
            <a:endParaRPr kumimoji="0" lang="de-DE" sz="2400" b="1" i="0" u="none" strike="noStrike" cap="none" normalizeH="0" baseline="0" dirty="0" smtClean="0">
              <a:ln>
                <a:noFill/>
              </a:ln>
              <a:solidFill>
                <a:schemeClr val="tx1"/>
              </a:solidFill>
              <a:effectLst/>
              <a:latin typeface="Arial" pitchFamily="34" charset="0"/>
              <a:cs typeface="Times New Roman" pitchFamily="18" charset="0"/>
            </a:endParaRPr>
          </a:p>
        </p:txBody>
      </p:sp>
      <p:pic>
        <p:nvPicPr>
          <p:cNvPr id="5" name="Grafik 4"/>
          <p:cNvPicPr>
            <a:picLocks noChangeAspect="1"/>
          </p:cNvPicPr>
          <p:nvPr/>
        </p:nvPicPr>
        <p:blipFill>
          <a:blip r:embed="rId4"/>
          <a:stretch>
            <a:fillRect/>
          </a:stretch>
        </p:blipFill>
        <p:spPr>
          <a:xfrm>
            <a:off x="5914101" y="1143000"/>
            <a:ext cx="2238375" cy="657225"/>
          </a:xfrm>
          <a:prstGeom prst="rect">
            <a:avLst/>
          </a:prstGeom>
        </p:spPr>
      </p:pic>
      <p:pic>
        <p:nvPicPr>
          <p:cNvPr id="6" name="Grafik 5"/>
          <p:cNvPicPr>
            <a:picLocks noChangeAspect="1"/>
          </p:cNvPicPr>
          <p:nvPr/>
        </p:nvPicPr>
        <p:blipFill>
          <a:blip r:embed="rId5"/>
          <a:stretch>
            <a:fillRect/>
          </a:stretch>
        </p:blipFill>
        <p:spPr>
          <a:xfrm>
            <a:off x="540774" y="2057400"/>
            <a:ext cx="7972425" cy="1895475"/>
          </a:xfrm>
          <a:prstGeom prst="rect">
            <a:avLst/>
          </a:prstGeom>
        </p:spPr>
      </p:pic>
      <p:sp>
        <p:nvSpPr>
          <p:cNvPr id="17" name="Abgerundetes Rechteck 16"/>
          <p:cNvSpPr/>
          <p:nvPr/>
        </p:nvSpPr>
        <p:spPr bwMode="auto">
          <a:xfrm>
            <a:off x="1066800" y="2743200"/>
            <a:ext cx="4419600" cy="696193"/>
          </a:xfrm>
          <a:prstGeom prst="roundRect">
            <a:avLst>
              <a:gd name="adj" fmla="val 8673"/>
            </a:avLst>
          </a:prstGeom>
          <a:solidFill>
            <a:srgbClr val="FFC00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2" name="Rechteck 21"/>
          <p:cNvSpPr/>
          <p:nvPr/>
        </p:nvSpPr>
        <p:spPr bwMode="auto">
          <a:xfrm>
            <a:off x="228600" y="3581400"/>
            <a:ext cx="8686800" cy="457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2" name="Grafik 1"/>
          <p:cNvPicPr>
            <a:picLocks noChangeAspect="1"/>
          </p:cNvPicPr>
          <p:nvPr/>
        </p:nvPicPr>
        <p:blipFill>
          <a:blip r:embed="rId6"/>
          <a:stretch>
            <a:fillRect/>
          </a:stretch>
        </p:blipFill>
        <p:spPr>
          <a:xfrm>
            <a:off x="524813" y="3710142"/>
            <a:ext cx="7247587" cy="2318840"/>
          </a:xfrm>
          <a:prstGeom prst="rect">
            <a:avLst/>
          </a:prstGeom>
        </p:spPr>
      </p:pic>
    </p:spTree>
    <p:extLst>
      <p:ext uri="{BB962C8B-B14F-4D97-AF65-F5344CB8AC3E}">
        <p14:creationId xmlns:p14="http://schemas.microsoft.com/office/powerpoint/2010/main" val="52982694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5" descr="Cover_4_Dunkel"/>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bwMode="auto">
          <a:xfrm>
            <a:off x="-3012" y="228600"/>
            <a:ext cx="9267825" cy="7064375"/>
          </a:xfrm>
          <a:solidFill>
            <a:srgbClr val="093039"/>
          </a:solidFill>
          <a:extLst>
            <a:ext uri="{91240B29-F687-4F45-9708-019B960494DF}">
              <a14:hiddenLine xmlns:a14="http://schemas.microsoft.com/office/drawing/2010/main" w="9525">
                <a:solidFill>
                  <a:srgbClr val="000000"/>
                </a:solidFill>
                <a:miter lim="800000"/>
                <a:headEnd/>
                <a:tailEnd/>
              </a14:hiddenLine>
            </a:ext>
          </a:extLst>
        </p:spPr>
      </p:pic>
      <p:grpSp>
        <p:nvGrpSpPr>
          <p:cNvPr id="55299" name="Gruppieren 2"/>
          <p:cNvGrpSpPr>
            <a:grpSpLocks/>
          </p:cNvGrpSpPr>
          <p:nvPr/>
        </p:nvGrpSpPr>
        <p:grpSpPr bwMode="auto">
          <a:xfrm>
            <a:off x="314325" y="800100"/>
            <a:ext cx="6010275" cy="6438900"/>
            <a:chOff x="313763" y="723900"/>
            <a:chExt cx="6010837" cy="6438901"/>
          </a:xfrm>
        </p:grpSpPr>
        <p:sp>
          <p:nvSpPr>
            <p:cNvPr id="55305" name="Rechteck 1"/>
            <p:cNvSpPr>
              <a:spLocks noChangeArrowheads="1"/>
            </p:cNvSpPr>
            <p:nvPr/>
          </p:nvSpPr>
          <p:spPr bwMode="auto">
            <a:xfrm>
              <a:off x="1066800" y="1447800"/>
              <a:ext cx="5257800" cy="914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6" name="Rechteck 4"/>
            <p:cNvSpPr>
              <a:spLocks noChangeArrowheads="1"/>
            </p:cNvSpPr>
            <p:nvPr/>
          </p:nvSpPr>
          <p:spPr bwMode="auto">
            <a:xfrm>
              <a:off x="2577355" y="838200"/>
              <a:ext cx="990600" cy="914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7" name="Rechteck 5"/>
            <p:cNvSpPr>
              <a:spLocks noChangeArrowheads="1"/>
            </p:cNvSpPr>
            <p:nvPr/>
          </p:nvSpPr>
          <p:spPr bwMode="auto">
            <a:xfrm>
              <a:off x="1044388" y="4114800"/>
              <a:ext cx="1851212" cy="2057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8" name="Rechteck 6"/>
            <p:cNvSpPr>
              <a:spLocks noChangeArrowheads="1"/>
            </p:cNvSpPr>
            <p:nvPr/>
          </p:nvSpPr>
          <p:spPr bwMode="auto">
            <a:xfrm>
              <a:off x="313763" y="6248401"/>
              <a:ext cx="4410487" cy="914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9" name="Rechteck 7"/>
            <p:cNvSpPr>
              <a:spLocks noChangeArrowheads="1"/>
            </p:cNvSpPr>
            <p:nvPr/>
          </p:nvSpPr>
          <p:spPr bwMode="auto">
            <a:xfrm>
              <a:off x="838200" y="3810000"/>
              <a:ext cx="1566582" cy="17526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10" name="Rechteck 8"/>
            <p:cNvSpPr>
              <a:spLocks noChangeArrowheads="1"/>
            </p:cNvSpPr>
            <p:nvPr/>
          </p:nvSpPr>
          <p:spPr bwMode="auto">
            <a:xfrm>
              <a:off x="990600" y="723900"/>
              <a:ext cx="1566582" cy="16383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grpSp>
      <p:sp>
        <p:nvSpPr>
          <p:cNvPr id="55300" name="Textfeld 3"/>
          <p:cNvSpPr txBox="1">
            <a:spLocks noChangeArrowheads="1"/>
          </p:cNvSpPr>
          <p:nvPr/>
        </p:nvSpPr>
        <p:spPr bwMode="auto">
          <a:xfrm>
            <a:off x="1312863" y="1021140"/>
            <a:ext cx="63071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endParaRPr lang="en-US" b="0" dirty="0" smtClean="0"/>
          </a:p>
          <a:p>
            <a:endParaRPr lang="en-US" b="0" dirty="0"/>
          </a:p>
          <a:p>
            <a:r>
              <a:rPr lang="en-US" altLang="de-DE" b="0" dirty="0" smtClean="0">
                <a:latin typeface="Calibri" panose="020F0502020204030204" pitchFamily="34" charset="0"/>
              </a:rPr>
              <a:t>Inferring functional interactions from neuronal data</a:t>
            </a:r>
            <a:endParaRPr lang="de-DE" altLang="de-DE" b="0" dirty="0">
              <a:latin typeface="Calibri" panose="020F0502020204030204" pitchFamily="34" charset="0"/>
            </a:endParaRPr>
          </a:p>
        </p:txBody>
      </p:sp>
      <p:sp>
        <p:nvSpPr>
          <p:cNvPr id="55301" name="Textfeld 11"/>
          <p:cNvSpPr txBox="1">
            <a:spLocks noChangeArrowheads="1"/>
          </p:cNvSpPr>
          <p:nvPr/>
        </p:nvSpPr>
        <p:spPr bwMode="auto">
          <a:xfrm>
            <a:off x="1346200" y="381000"/>
            <a:ext cx="2301399"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de-DE" altLang="de-DE" sz="2000" b="0" dirty="0">
                <a:solidFill>
                  <a:srgbClr val="E3E9E6"/>
                </a:solidFill>
                <a:latin typeface="Calibri" panose="020F0502020204030204" pitchFamily="34" charset="0"/>
              </a:rPr>
              <a:t>Gordon Pipa </a:t>
            </a:r>
          </a:p>
          <a:p>
            <a:pPr eaLnBrk="1" hangingPunct="1"/>
            <a:endParaRPr lang="de-DE" altLang="de-DE" sz="400" b="0" baseline="30000" dirty="0">
              <a:solidFill>
                <a:srgbClr val="E3E9E6"/>
              </a:solidFill>
              <a:latin typeface="Calibri" panose="020F0502020204030204" pitchFamily="34" charset="0"/>
            </a:endParaRPr>
          </a:p>
          <a:p>
            <a:pPr eaLnBrk="1" hangingPunct="1"/>
            <a:r>
              <a:rPr lang="en-US" altLang="de-DE" sz="1400" b="0" dirty="0">
                <a:solidFill>
                  <a:srgbClr val="E3E9E6"/>
                </a:solidFill>
                <a:latin typeface="Calibri" panose="020F0502020204030204" pitchFamily="34" charset="0"/>
              </a:rPr>
              <a:t>Institute of Cognitive </a:t>
            </a:r>
            <a:r>
              <a:rPr lang="en-US" altLang="de-DE" sz="1400" b="0" dirty="0" smtClean="0">
                <a:solidFill>
                  <a:srgbClr val="E3E9E6"/>
                </a:solidFill>
                <a:latin typeface="Calibri" panose="020F0502020204030204" pitchFamily="34" charset="0"/>
              </a:rPr>
              <a:t>Science</a:t>
            </a:r>
          </a:p>
          <a:p>
            <a:pPr eaLnBrk="1" hangingPunct="1"/>
            <a:r>
              <a:rPr lang="en-US" altLang="de-DE" sz="1400" b="0" dirty="0" smtClean="0">
                <a:solidFill>
                  <a:srgbClr val="E3E9E6"/>
                </a:solidFill>
                <a:latin typeface="Calibri" panose="020F0502020204030204" pitchFamily="34" charset="0"/>
              </a:rPr>
              <a:t>Dept. Neuroinformatics </a:t>
            </a:r>
            <a:endParaRPr lang="en-US" altLang="de-DE" sz="1400" b="0" dirty="0">
              <a:solidFill>
                <a:srgbClr val="E3E9E6"/>
              </a:solidFill>
              <a:latin typeface="Calibri" panose="020F0502020204030204" pitchFamily="34" charset="0"/>
            </a:endParaRPr>
          </a:p>
          <a:p>
            <a:pPr eaLnBrk="1" hangingPunct="1"/>
            <a:r>
              <a:rPr lang="en-US" altLang="de-DE" sz="1400" b="0" dirty="0" smtClean="0">
                <a:solidFill>
                  <a:srgbClr val="E3E9E6"/>
                </a:solidFill>
                <a:latin typeface="Calibri" panose="020F0502020204030204" pitchFamily="34" charset="0"/>
              </a:rPr>
              <a:t>University </a:t>
            </a:r>
            <a:r>
              <a:rPr lang="en-US" altLang="de-DE" sz="1400" b="0" dirty="0">
                <a:solidFill>
                  <a:srgbClr val="E3E9E6"/>
                </a:solidFill>
                <a:latin typeface="Calibri" panose="020F0502020204030204" pitchFamily="34" charset="0"/>
              </a:rPr>
              <a:t>of Osnabrück</a:t>
            </a:r>
            <a:endParaRPr lang="de-DE" altLang="de-DE" dirty="0">
              <a:latin typeface="Calibri" panose="020F0502020204030204" pitchFamily="34" charset="0"/>
            </a:endParaRPr>
          </a:p>
        </p:txBody>
      </p:sp>
      <p:sp>
        <p:nvSpPr>
          <p:cNvPr id="55302" name="Rechteck 6"/>
          <p:cNvSpPr>
            <a:spLocks noChangeArrowheads="1"/>
          </p:cNvSpPr>
          <p:nvPr/>
        </p:nvSpPr>
        <p:spPr bwMode="auto">
          <a:xfrm>
            <a:off x="990600" y="5219700"/>
            <a:ext cx="2578100" cy="1387475"/>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3078" name="Textfeld 11"/>
          <p:cNvSpPr txBox="1">
            <a:spLocks noChangeArrowheads="1"/>
          </p:cNvSpPr>
          <p:nvPr/>
        </p:nvSpPr>
        <p:spPr bwMode="auto">
          <a:xfrm>
            <a:off x="838200" y="3886200"/>
            <a:ext cx="367664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cs typeface="Times New Roman" pitchFamily="18" charset="0"/>
              </a:defRPr>
            </a:lvl1pPr>
            <a:lvl2pPr marL="742950" indent="-285750" eaLnBrk="0" hangingPunct="0">
              <a:defRPr sz="2400" b="1">
                <a:solidFill>
                  <a:schemeClr val="tx1"/>
                </a:solidFill>
                <a:latin typeface="Arial" charset="0"/>
                <a:cs typeface="Times New Roman" pitchFamily="18" charset="0"/>
              </a:defRPr>
            </a:lvl2pPr>
            <a:lvl3pPr marL="1143000" indent="-228600" eaLnBrk="0" hangingPunct="0">
              <a:defRPr sz="2400" b="1">
                <a:solidFill>
                  <a:schemeClr val="tx1"/>
                </a:solidFill>
                <a:latin typeface="Arial" charset="0"/>
                <a:cs typeface="Times New Roman" pitchFamily="18" charset="0"/>
              </a:defRPr>
            </a:lvl3pPr>
            <a:lvl4pPr marL="1600200" indent="-228600" eaLnBrk="0" hangingPunct="0">
              <a:defRPr sz="2400" b="1">
                <a:solidFill>
                  <a:schemeClr val="tx1"/>
                </a:solidFill>
                <a:latin typeface="Arial" charset="0"/>
                <a:cs typeface="Times New Roman" pitchFamily="18" charset="0"/>
              </a:defRPr>
            </a:lvl4pPr>
            <a:lvl5pPr marL="2057400" indent="-228600" eaLnBrk="0" hangingPunct="0">
              <a:defRPr sz="2400" b="1">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b="1">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b="1">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b="1">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b="1">
                <a:solidFill>
                  <a:schemeClr val="tx1"/>
                </a:solidFill>
                <a:latin typeface="Arial" charset="0"/>
                <a:cs typeface="Times New Roman" pitchFamily="18" charset="0"/>
              </a:defRPr>
            </a:lvl9pPr>
          </a:lstStyle>
          <a:p>
            <a:pPr eaLnBrk="1" hangingPunct="1">
              <a:defRPr/>
            </a:pPr>
            <a:r>
              <a:rPr lang="de-DE" altLang="de-DE" sz="1400" b="0" dirty="0" smtClean="0">
                <a:solidFill>
                  <a:schemeClr val="tx1">
                    <a:lumMod val="95000"/>
                  </a:schemeClr>
                </a:solidFill>
                <a:latin typeface="Calibri" panose="020F0502020204030204" pitchFamily="34" charset="0"/>
              </a:rPr>
              <a:t>Johannes Schumacher</a:t>
            </a:r>
            <a:r>
              <a:rPr lang="de-DE" altLang="de-DE" sz="1400" b="0" baseline="30000" dirty="0" smtClean="0">
                <a:solidFill>
                  <a:schemeClr val="tx1">
                    <a:lumMod val="95000"/>
                  </a:schemeClr>
                </a:solidFill>
                <a:latin typeface="Calibri" panose="020F0502020204030204" pitchFamily="34" charset="0"/>
              </a:rPr>
              <a:t>1</a:t>
            </a:r>
            <a:endParaRPr lang="de-DE" altLang="de-DE" sz="1400" b="0" dirty="0" smtClean="0">
              <a:solidFill>
                <a:schemeClr val="tx1">
                  <a:lumMod val="95000"/>
                </a:schemeClr>
              </a:solidFill>
              <a:latin typeface="Calibri" panose="020F0502020204030204" pitchFamily="34" charset="0"/>
            </a:endParaRPr>
          </a:p>
          <a:p>
            <a:pPr eaLnBrk="1" hangingPunct="1">
              <a:defRPr/>
            </a:pPr>
            <a:r>
              <a:rPr lang="de-DE" altLang="de-DE" sz="1400" b="0" dirty="0" smtClean="0">
                <a:solidFill>
                  <a:schemeClr val="tx1">
                    <a:lumMod val="95000"/>
                  </a:schemeClr>
                </a:solidFill>
                <a:latin typeface="Calibri" panose="020F0502020204030204" pitchFamily="34" charset="0"/>
              </a:rPr>
              <a:t>Frank Jäckel</a:t>
            </a:r>
            <a:r>
              <a:rPr lang="de-DE" altLang="de-DE" sz="1400" b="0" baseline="30000" dirty="0">
                <a:solidFill>
                  <a:schemeClr val="tx1">
                    <a:lumMod val="95000"/>
                  </a:schemeClr>
                </a:solidFill>
                <a:latin typeface="Calibri" panose="020F0502020204030204" pitchFamily="34" charset="0"/>
              </a:rPr>
              <a:t>1</a:t>
            </a:r>
            <a:endParaRPr lang="de-DE" altLang="de-DE" sz="1400" b="0" dirty="0">
              <a:solidFill>
                <a:schemeClr val="tx1">
                  <a:lumMod val="95000"/>
                </a:schemeClr>
              </a:solidFill>
              <a:latin typeface="Calibri" panose="020F0502020204030204" pitchFamily="34" charset="0"/>
            </a:endParaRPr>
          </a:p>
          <a:p>
            <a:pPr eaLnBrk="1" hangingPunct="1">
              <a:defRPr/>
            </a:pPr>
            <a:r>
              <a:rPr lang="de-DE" altLang="de-DE" sz="1400" b="0" dirty="0" smtClean="0">
                <a:solidFill>
                  <a:schemeClr val="tx1">
                    <a:lumMod val="95000"/>
                  </a:schemeClr>
                </a:solidFill>
                <a:latin typeface="Calibri" panose="020F0502020204030204" pitchFamily="34" charset="0"/>
              </a:rPr>
              <a:t>Pascal Fries</a:t>
            </a:r>
            <a:r>
              <a:rPr lang="de-DE" altLang="de-DE" sz="1400" b="0" baseline="30000" dirty="0" smtClean="0">
                <a:solidFill>
                  <a:schemeClr val="tx1">
                    <a:lumMod val="95000"/>
                  </a:schemeClr>
                </a:solidFill>
                <a:latin typeface="Calibri" panose="020F0502020204030204" pitchFamily="34" charset="0"/>
              </a:rPr>
              <a:t>2</a:t>
            </a:r>
            <a:endParaRPr lang="de-DE" altLang="de-DE" sz="1400" b="0" baseline="30000" dirty="0">
              <a:solidFill>
                <a:schemeClr val="tx1">
                  <a:lumMod val="95000"/>
                </a:schemeClr>
              </a:solidFill>
              <a:latin typeface="Calibri" panose="020F0502020204030204" pitchFamily="34" charset="0"/>
            </a:endParaRPr>
          </a:p>
          <a:p>
            <a:pPr eaLnBrk="1" hangingPunct="1">
              <a:defRPr/>
            </a:pPr>
            <a:r>
              <a:rPr lang="de-DE" altLang="de-DE" sz="1400" b="0" dirty="0" smtClean="0">
                <a:solidFill>
                  <a:schemeClr val="tx1">
                    <a:lumMod val="95000"/>
                  </a:schemeClr>
                </a:solidFill>
                <a:latin typeface="Calibri" panose="020F0502020204030204" pitchFamily="34" charset="0"/>
              </a:rPr>
              <a:t>Thomas Wunderle</a:t>
            </a:r>
            <a:r>
              <a:rPr lang="de-DE" altLang="de-DE" sz="1400" b="0" baseline="30000" dirty="0" smtClean="0">
                <a:solidFill>
                  <a:schemeClr val="tx1">
                    <a:lumMod val="95000"/>
                  </a:schemeClr>
                </a:solidFill>
                <a:latin typeface="Calibri" panose="020F0502020204030204" pitchFamily="34" charset="0"/>
              </a:rPr>
              <a:t>2</a:t>
            </a:r>
          </a:p>
          <a:p>
            <a:pPr eaLnBrk="1" hangingPunct="1">
              <a:defRPr/>
            </a:pPr>
            <a:endParaRPr lang="de-DE" altLang="de-DE" sz="1400" b="0" baseline="30000" dirty="0">
              <a:solidFill>
                <a:schemeClr val="tx1">
                  <a:lumMod val="95000"/>
                </a:schemeClr>
              </a:solidFill>
              <a:latin typeface="Calibri" panose="020F0502020204030204" pitchFamily="34" charset="0"/>
            </a:endParaRPr>
          </a:p>
          <a:p>
            <a:pPr eaLnBrk="1" hangingPunct="1">
              <a:defRPr/>
            </a:pPr>
            <a:endParaRPr lang="de-DE" altLang="de-DE" sz="1200" b="0" baseline="30000" dirty="0" smtClean="0">
              <a:solidFill>
                <a:srgbClr val="E3E9E6"/>
              </a:solidFill>
              <a:latin typeface="Calibri" pitchFamily="34" charset="0"/>
            </a:endParaRPr>
          </a:p>
          <a:p>
            <a:pPr eaLnBrk="1" hangingPunct="1">
              <a:defRPr/>
            </a:pPr>
            <a:endParaRPr lang="de-DE" altLang="de-DE" sz="1200" b="0" baseline="30000" dirty="0">
              <a:solidFill>
                <a:srgbClr val="E3E9E6"/>
              </a:solidFill>
              <a:latin typeface="Calibri" pitchFamily="34" charset="0"/>
            </a:endParaRPr>
          </a:p>
          <a:p>
            <a:pPr eaLnBrk="1" hangingPunct="1">
              <a:defRPr/>
            </a:pPr>
            <a:endParaRPr lang="de-DE" altLang="de-DE" sz="1200" b="0" baseline="30000" dirty="0" smtClean="0">
              <a:solidFill>
                <a:srgbClr val="E3E9E6"/>
              </a:solidFill>
              <a:latin typeface="Calibri" pitchFamily="34" charset="0"/>
            </a:endParaRPr>
          </a:p>
          <a:p>
            <a:pPr eaLnBrk="1" hangingPunct="1">
              <a:defRPr/>
            </a:pPr>
            <a:endParaRPr lang="de-DE" altLang="de-DE" sz="1200" b="0" baseline="30000" dirty="0">
              <a:solidFill>
                <a:srgbClr val="E3E9E6"/>
              </a:solidFill>
              <a:latin typeface="Calibri" pitchFamily="34" charset="0"/>
            </a:endParaRPr>
          </a:p>
          <a:p>
            <a:pPr eaLnBrk="1" hangingPunct="1">
              <a:defRPr/>
            </a:pPr>
            <a:endParaRPr lang="de-DE" altLang="de-DE" sz="1200" b="0" baseline="30000" dirty="0" smtClean="0">
              <a:solidFill>
                <a:srgbClr val="E3E9E6"/>
              </a:solidFill>
              <a:latin typeface="Calibri" pitchFamily="34" charset="0"/>
            </a:endParaRPr>
          </a:p>
          <a:p>
            <a:pPr eaLnBrk="1" hangingPunct="1">
              <a:defRPr/>
            </a:pPr>
            <a:endParaRPr lang="de-DE" altLang="de-DE" sz="1200" b="0" baseline="30000" dirty="0">
              <a:solidFill>
                <a:srgbClr val="E3E9E6"/>
              </a:solidFill>
              <a:latin typeface="Calibri" pitchFamily="34" charset="0"/>
            </a:endParaRPr>
          </a:p>
          <a:p>
            <a:pPr eaLnBrk="1" hangingPunct="1">
              <a:defRPr/>
            </a:pPr>
            <a:endParaRPr lang="de-DE" altLang="de-DE" sz="1200" b="0" baseline="30000" dirty="0" smtClean="0">
              <a:solidFill>
                <a:srgbClr val="E3E9E6"/>
              </a:solidFill>
              <a:latin typeface="Calibri" pitchFamily="34" charset="0"/>
            </a:endParaRPr>
          </a:p>
          <a:p>
            <a:pPr eaLnBrk="1" hangingPunct="1">
              <a:defRPr/>
            </a:pPr>
            <a:endParaRPr lang="de-DE" altLang="de-DE" sz="1200" b="0" baseline="30000" dirty="0">
              <a:solidFill>
                <a:srgbClr val="E3E9E6"/>
              </a:solidFill>
              <a:latin typeface="Calibri" pitchFamily="34" charset="0"/>
            </a:endParaRPr>
          </a:p>
          <a:p>
            <a:pPr eaLnBrk="1" hangingPunct="1">
              <a:defRPr/>
            </a:pPr>
            <a:endParaRPr lang="de-DE" altLang="de-DE" sz="1200" b="0" baseline="30000" dirty="0" smtClean="0">
              <a:solidFill>
                <a:srgbClr val="E3E9E6"/>
              </a:solidFill>
              <a:latin typeface="Calibri" pitchFamily="34" charset="0"/>
            </a:endParaRPr>
          </a:p>
          <a:p>
            <a:pPr eaLnBrk="1" hangingPunct="1">
              <a:defRPr/>
            </a:pPr>
            <a:endParaRPr lang="de-DE" altLang="de-DE" sz="1200" b="0" baseline="30000" dirty="0">
              <a:solidFill>
                <a:srgbClr val="E3E9E6"/>
              </a:solidFill>
              <a:latin typeface="Calibri" pitchFamily="34" charset="0"/>
            </a:endParaRPr>
          </a:p>
          <a:p>
            <a:pPr eaLnBrk="1" hangingPunct="1">
              <a:defRPr/>
            </a:pPr>
            <a:endParaRPr lang="de-DE" altLang="de-DE" sz="1200" b="0" baseline="30000" dirty="0" smtClean="0">
              <a:solidFill>
                <a:srgbClr val="E3E9E6"/>
              </a:solidFill>
              <a:latin typeface="Calibri" pitchFamily="34" charset="0"/>
            </a:endParaRPr>
          </a:p>
          <a:p>
            <a:pPr eaLnBrk="1" hangingPunct="1">
              <a:defRPr/>
            </a:pPr>
            <a:r>
              <a:rPr lang="de-DE" altLang="de-DE" sz="1200" b="0" baseline="30000" dirty="0" smtClean="0">
                <a:solidFill>
                  <a:srgbClr val="E3E9E6"/>
                </a:solidFill>
                <a:latin typeface="Calibri" pitchFamily="34" charset="0"/>
              </a:rPr>
              <a:t>1 </a:t>
            </a:r>
            <a:r>
              <a:rPr lang="en-US" altLang="de-DE" sz="1200" b="0" dirty="0" smtClean="0">
                <a:solidFill>
                  <a:srgbClr val="E3E9E6"/>
                </a:solidFill>
                <a:latin typeface="Calibri" pitchFamily="34" charset="0"/>
              </a:rPr>
              <a:t>Institute of Cognitive Science - University of Osnabrück</a:t>
            </a:r>
          </a:p>
          <a:p>
            <a:pPr eaLnBrk="1" hangingPunct="1">
              <a:defRPr/>
            </a:pPr>
            <a:r>
              <a:rPr lang="en-US" altLang="de-DE" sz="1200" b="0" baseline="30000" dirty="0" smtClean="0">
                <a:solidFill>
                  <a:srgbClr val="E3E9E6"/>
                </a:solidFill>
                <a:latin typeface="Calibri" pitchFamily="34" charset="0"/>
              </a:rPr>
              <a:t>2</a:t>
            </a:r>
            <a:r>
              <a:rPr lang="en-US" altLang="de-DE" sz="1200" b="0" dirty="0" smtClean="0">
                <a:solidFill>
                  <a:srgbClr val="E3E9E6"/>
                </a:solidFill>
                <a:latin typeface="Calibri" pitchFamily="34" charset="0"/>
              </a:rPr>
              <a:t> </a:t>
            </a:r>
            <a:r>
              <a:rPr lang="en-US" sz="1200" b="0" dirty="0" smtClean="0">
                <a:latin typeface="Calibri" panose="020F0502020204030204" pitchFamily="34" charset="0"/>
              </a:rPr>
              <a:t>Ernst </a:t>
            </a:r>
            <a:r>
              <a:rPr lang="en-US" sz="1200" b="0" dirty="0" err="1" smtClean="0">
                <a:latin typeface="Calibri" panose="020F0502020204030204" pitchFamily="34" charset="0"/>
              </a:rPr>
              <a:t>Strüngmann</a:t>
            </a:r>
            <a:r>
              <a:rPr lang="en-US" sz="1200" b="0" dirty="0" smtClean="0">
                <a:latin typeface="Calibri" panose="020F0502020204030204" pitchFamily="34" charset="0"/>
              </a:rPr>
              <a:t> Institute (ESI) , Frankfurt, Germany</a:t>
            </a:r>
          </a:p>
          <a:p>
            <a:pPr eaLnBrk="1" hangingPunct="1">
              <a:defRPr/>
            </a:pPr>
            <a:endParaRPr lang="de-DE" altLang="de-DE" sz="1200" dirty="0" smtClean="0">
              <a:latin typeface="Calibri" pitchFamily="34" charset="0"/>
            </a:endParaRPr>
          </a:p>
          <a:p>
            <a:pPr eaLnBrk="1" hangingPunct="1">
              <a:defRPr/>
            </a:pPr>
            <a:endParaRPr lang="de-DE" altLang="de-DE" sz="1800" b="0" dirty="0" smtClean="0">
              <a:solidFill>
                <a:srgbClr val="E3E9E6"/>
              </a:solidFill>
              <a:latin typeface="Calibri" pitchFamily="34" charset="0"/>
            </a:endParaRPr>
          </a:p>
          <a:p>
            <a:pPr eaLnBrk="1" hangingPunct="1">
              <a:defRPr/>
            </a:pPr>
            <a:endParaRPr lang="de-DE" altLang="de-DE" sz="400" b="0" baseline="30000" dirty="0" smtClean="0">
              <a:solidFill>
                <a:srgbClr val="E3E9E6"/>
              </a:solidFill>
              <a:latin typeface="Calibri" pitchFamily="34" charset="0"/>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20"/>
          <p:cNvSpPr/>
          <p:nvPr/>
        </p:nvSpPr>
        <p:spPr bwMode="auto">
          <a:xfrm>
            <a:off x="-381000" y="4333876"/>
            <a:ext cx="9753600" cy="2828924"/>
          </a:xfrm>
          <a:prstGeom prst="roundRect">
            <a:avLst>
              <a:gd name="adj" fmla="val 8673"/>
            </a:avLst>
          </a:prstGeom>
          <a:solidFill>
            <a:schemeClr val="bg1">
              <a:lumMod val="75000"/>
              <a:lumOff val="25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Causality in a Dynamical System </a:t>
            </a:r>
            <a:endParaRPr lang="de-DE" altLang="de-DE" sz="1800" b="0" dirty="0">
              <a:solidFill>
                <a:srgbClr val="D9D9D9"/>
              </a:solidFill>
              <a:latin typeface="Calibri" panose="020F0502020204030204" pitchFamily="34" charset="0"/>
            </a:endParaRPr>
          </a:p>
        </p:txBody>
      </p:sp>
      <p:pic>
        <p:nvPicPr>
          <p:cNvPr id="4" name="Grafik 3"/>
          <p:cNvPicPr>
            <a:picLocks noChangeAspect="1"/>
          </p:cNvPicPr>
          <p:nvPr/>
        </p:nvPicPr>
        <p:blipFill>
          <a:blip r:embed="rId3"/>
          <a:stretch>
            <a:fillRect/>
          </a:stretch>
        </p:blipFill>
        <p:spPr>
          <a:xfrm>
            <a:off x="533400" y="1143000"/>
            <a:ext cx="2628900" cy="533400"/>
          </a:xfrm>
          <a:prstGeom prst="rect">
            <a:avLst/>
          </a:prstGeom>
        </p:spPr>
      </p:pic>
      <p:sp>
        <p:nvSpPr>
          <p:cNvPr id="11" name="Abgerundetes Rechteck 10"/>
          <p:cNvSpPr/>
          <p:nvPr/>
        </p:nvSpPr>
        <p:spPr bwMode="auto">
          <a:xfrm>
            <a:off x="503902" y="586249"/>
            <a:ext cx="2658397" cy="556752"/>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itchFamily="34" charset="0"/>
                <a:cs typeface="Times New Roman" pitchFamily="18" charset="0"/>
              </a:rPr>
              <a:t>Driver</a:t>
            </a:r>
          </a:p>
        </p:txBody>
      </p:sp>
      <p:sp>
        <p:nvSpPr>
          <p:cNvPr id="16" name="Abgerundetes Rechteck 15"/>
          <p:cNvSpPr/>
          <p:nvPr/>
        </p:nvSpPr>
        <p:spPr bwMode="auto">
          <a:xfrm>
            <a:off x="5914103" y="586249"/>
            <a:ext cx="2238374" cy="556752"/>
          </a:xfrm>
          <a:prstGeom prst="roundRect">
            <a:avLst>
              <a:gd name="adj" fmla="val 8673"/>
            </a:avLst>
          </a:prstGeom>
          <a:solidFill>
            <a:schemeClr val="accent6">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Arial" pitchFamily="34" charset="0"/>
                <a:cs typeface="Times New Roman" pitchFamily="18" charset="0"/>
              </a:rPr>
              <a:t>Driven</a:t>
            </a:r>
            <a:endParaRPr kumimoji="0" lang="de-DE" sz="2400" b="1" i="0" u="none" strike="noStrike" cap="none" normalizeH="0" baseline="0" dirty="0" smtClean="0">
              <a:ln>
                <a:noFill/>
              </a:ln>
              <a:solidFill>
                <a:schemeClr val="tx1"/>
              </a:solidFill>
              <a:effectLst/>
              <a:latin typeface="Arial" pitchFamily="34" charset="0"/>
              <a:cs typeface="Times New Roman" pitchFamily="18" charset="0"/>
            </a:endParaRPr>
          </a:p>
        </p:txBody>
      </p:sp>
      <p:pic>
        <p:nvPicPr>
          <p:cNvPr id="5" name="Grafik 4"/>
          <p:cNvPicPr>
            <a:picLocks noChangeAspect="1"/>
          </p:cNvPicPr>
          <p:nvPr/>
        </p:nvPicPr>
        <p:blipFill>
          <a:blip r:embed="rId4"/>
          <a:stretch>
            <a:fillRect/>
          </a:stretch>
        </p:blipFill>
        <p:spPr>
          <a:xfrm>
            <a:off x="5914101" y="1143000"/>
            <a:ext cx="2238375" cy="657225"/>
          </a:xfrm>
          <a:prstGeom prst="rect">
            <a:avLst/>
          </a:prstGeom>
        </p:spPr>
      </p:pic>
      <p:pic>
        <p:nvPicPr>
          <p:cNvPr id="6" name="Grafik 5"/>
          <p:cNvPicPr>
            <a:picLocks noChangeAspect="1"/>
          </p:cNvPicPr>
          <p:nvPr/>
        </p:nvPicPr>
        <p:blipFill>
          <a:blip r:embed="rId5"/>
          <a:stretch>
            <a:fillRect/>
          </a:stretch>
        </p:blipFill>
        <p:spPr>
          <a:xfrm>
            <a:off x="540774" y="2057400"/>
            <a:ext cx="7972425" cy="1895475"/>
          </a:xfrm>
          <a:prstGeom prst="rect">
            <a:avLst/>
          </a:prstGeom>
        </p:spPr>
      </p:pic>
      <p:sp>
        <p:nvSpPr>
          <p:cNvPr id="17" name="Abgerundetes Rechteck 16"/>
          <p:cNvSpPr/>
          <p:nvPr/>
        </p:nvSpPr>
        <p:spPr bwMode="auto">
          <a:xfrm>
            <a:off x="1066800" y="2743200"/>
            <a:ext cx="4419600" cy="696193"/>
          </a:xfrm>
          <a:prstGeom prst="roundRect">
            <a:avLst>
              <a:gd name="adj" fmla="val 8673"/>
            </a:avLst>
          </a:prstGeom>
          <a:solidFill>
            <a:srgbClr val="FFC00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19" name="Grafik 18"/>
          <p:cNvPicPr>
            <a:picLocks noChangeAspect="1"/>
          </p:cNvPicPr>
          <p:nvPr/>
        </p:nvPicPr>
        <p:blipFill>
          <a:blip r:embed="rId6"/>
          <a:stretch>
            <a:fillRect/>
          </a:stretch>
        </p:blipFill>
        <p:spPr>
          <a:xfrm>
            <a:off x="540774" y="4588701"/>
            <a:ext cx="7972425" cy="1354899"/>
          </a:xfrm>
          <a:prstGeom prst="rect">
            <a:avLst/>
          </a:prstGeom>
        </p:spPr>
      </p:pic>
      <p:sp>
        <p:nvSpPr>
          <p:cNvPr id="2" name="Rechteck 1"/>
          <p:cNvSpPr/>
          <p:nvPr/>
        </p:nvSpPr>
        <p:spPr bwMode="auto">
          <a:xfrm>
            <a:off x="228600" y="3608440"/>
            <a:ext cx="8686800" cy="457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Pfeil nach unten 12"/>
          <p:cNvSpPr/>
          <p:nvPr/>
        </p:nvSpPr>
        <p:spPr bwMode="auto">
          <a:xfrm>
            <a:off x="3352800" y="3733800"/>
            <a:ext cx="457200" cy="45720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14" name="Grafik 13"/>
          <p:cNvPicPr>
            <a:picLocks noChangeAspect="1"/>
          </p:cNvPicPr>
          <p:nvPr/>
        </p:nvPicPr>
        <p:blipFill>
          <a:blip r:embed="rId7"/>
          <a:stretch>
            <a:fillRect/>
          </a:stretch>
        </p:blipFill>
        <p:spPr>
          <a:xfrm>
            <a:off x="3262773" y="6153151"/>
            <a:ext cx="5250426" cy="372856"/>
          </a:xfrm>
          <a:prstGeom prst="rect">
            <a:avLst/>
          </a:prstGeom>
        </p:spPr>
      </p:pic>
    </p:spTree>
    <p:extLst>
      <p:ext uri="{BB962C8B-B14F-4D97-AF65-F5344CB8AC3E}">
        <p14:creationId xmlns:p14="http://schemas.microsoft.com/office/powerpoint/2010/main" val="330999360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20"/>
          <p:cNvSpPr/>
          <p:nvPr/>
        </p:nvSpPr>
        <p:spPr bwMode="auto">
          <a:xfrm>
            <a:off x="-381000" y="4333876"/>
            <a:ext cx="9753600" cy="2828924"/>
          </a:xfrm>
          <a:prstGeom prst="roundRect">
            <a:avLst>
              <a:gd name="adj" fmla="val 8673"/>
            </a:avLst>
          </a:prstGeom>
          <a:solidFill>
            <a:schemeClr val="bg1">
              <a:lumMod val="75000"/>
              <a:lumOff val="25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ea typeface="Helvetica Neue Light"/>
                <a:cs typeface="Helvetica Neue Light"/>
              </a:rPr>
              <a:t>Causality in a Dynamical System </a:t>
            </a:r>
            <a:endParaRPr lang="de-DE" altLang="de-DE" sz="1800" b="0" dirty="0">
              <a:solidFill>
                <a:srgbClr val="D9D9D9"/>
              </a:solidFill>
              <a:latin typeface="Calibri" panose="020F0502020204030204" pitchFamily="34" charset="0"/>
            </a:endParaRPr>
          </a:p>
        </p:txBody>
      </p:sp>
      <p:pic>
        <p:nvPicPr>
          <p:cNvPr id="4" name="Grafik 3"/>
          <p:cNvPicPr>
            <a:picLocks noChangeAspect="1"/>
          </p:cNvPicPr>
          <p:nvPr/>
        </p:nvPicPr>
        <p:blipFill>
          <a:blip r:embed="rId3"/>
          <a:stretch>
            <a:fillRect/>
          </a:stretch>
        </p:blipFill>
        <p:spPr>
          <a:xfrm>
            <a:off x="533400" y="1143000"/>
            <a:ext cx="2628900" cy="533400"/>
          </a:xfrm>
          <a:prstGeom prst="rect">
            <a:avLst/>
          </a:prstGeom>
        </p:spPr>
      </p:pic>
      <p:sp>
        <p:nvSpPr>
          <p:cNvPr id="11" name="Abgerundetes Rechteck 10"/>
          <p:cNvSpPr/>
          <p:nvPr/>
        </p:nvSpPr>
        <p:spPr bwMode="auto">
          <a:xfrm>
            <a:off x="503902" y="586249"/>
            <a:ext cx="2658397" cy="556752"/>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latin typeface="Arial" pitchFamily="34" charset="0"/>
                <a:cs typeface="Times New Roman" pitchFamily="18" charset="0"/>
              </a:rPr>
              <a:t>Driver</a:t>
            </a:r>
          </a:p>
        </p:txBody>
      </p:sp>
      <p:sp>
        <p:nvSpPr>
          <p:cNvPr id="16" name="Abgerundetes Rechteck 15"/>
          <p:cNvSpPr/>
          <p:nvPr/>
        </p:nvSpPr>
        <p:spPr bwMode="auto">
          <a:xfrm>
            <a:off x="5914103" y="586249"/>
            <a:ext cx="2238374" cy="556752"/>
          </a:xfrm>
          <a:prstGeom prst="roundRect">
            <a:avLst>
              <a:gd name="adj" fmla="val 8673"/>
            </a:avLst>
          </a:prstGeom>
          <a:solidFill>
            <a:schemeClr val="accent6">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1" i="0" u="none" strike="noStrike" cap="none" normalizeH="0" baseline="0" dirty="0" err="1" smtClean="0">
                <a:ln>
                  <a:noFill/>
                </a:ln>
                <a:solidFill>
                  <a:schemeClr val="tx1"/>
                </a:solidFill>
                <a:effectLst/>
                <a:latin typeface="Arial" pitchFamily="34" charset="0"/>
                <a:cs typeface="Times New Roman" pitchFamily="18" charset="0"/>
              </a:rPr>
              <a:t>Driven</a:t>
            </a:r>
            <a:endParaRPr kumimoji="0" lang="de-DE" sz="2400" b="1" i="0" u="none" strike="noStrike" cap="none" normalizeH="0" baseline="0" dirty="0" smtClean="0">
              <a:ln>
                <a:noFill/>
              </a:ln>
              <a:solidFill>
                <a:schemeClr val="tx1"/>
              </a:solidFill>
              <a:effectLst/>
              <a:latin typeface="Arial" pitchFamily="34" charset="0"/>
              <a:cs typeface="Times New Roman" pitchFamily="18" charset="0"/>
            </a:endParaRPr>
          </a:p>
        </p:txBody>
      </p:sp>
      <p:pic>
        <p:nvPicPr>
          <p:cNvPr id="5" name="Grafik 4"/>
          <p:cNvPicPr>
            <a:picLocks noChangeAspect="1"/>
          </p:cNvPicPr>
          <p:nvPr/>
        </p:nvPicPr>
        <p:blipFill>
          <a:blip r:embed="rId4"/>
          <a:stretch>
            <a:fillRect/>
          </a:stretch>
        </p:blipFill>
        <p:spPr>
          <a:xfrm>
            <a:off x="5914101" y="1143000"/>
            <a:ext cx="2238375" cy="657225"/>
          </a:xfrm>
          <a:prstGeom prst="rect">
            <a:avLst/>
          </a:prstGeom>
        </p:spPr>
      </p:pic>
      <p:pic>
        <p:nvPicPr>
          <p:cNvPr id="6" name="Grafik 5"/>
          <p:cNvPicPr>
            <a:picLocks noChangeAspect="1"/>
          </p:cNvPicPr>
          <p:nvPr/>
        </p:nvPicPr>
        <p:blipFill>
          <a:blip r:embed="rId5"/>
          <a:stretch>
            <a:fillRect/>
          </a:stretch>
        </p:blipFill>
        <p:spPr>
          <a:xfrm>
            <a:off x="540774" y="2057400"/>
            <a:ext cx="7972425" cy="1895475"/>
          </a:xfrm>
          <a:prstGeom prst="rect">
            <a:avLst/>
          </a:prstGeom>
        </p:spPr>
      </p:pic>
      <p:sp>
        <p:nvSpPr>
          <p:cNvPr id="17" name="Abgerundetes Rechteck 16"/>
          <p:cNvSpPr/>
          <p:nvPr/>
        </p:nvSpPr>
        <p:spPr bwMode="auto">
          <a:xfrm>
            <a:off x="1066800" y="2743200"/>
            <a:ext cx="4419600" cy="696193"/>
          </a:xfrm>
          <a:prstGeom prst="roundRect">
            <a:avLst>
              <a:gd name="adj" fmla="val 8673"/>
            </a:avLst>
          </a:prstGeom>
          <a:solidFill>
            <a:srgbClr val="FFC000">
              <a:alpha val="3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19" name="Grafik 18"/>
          <p:cNvPicPr>
            <a:picLocks noChangeAspect="1"/>
          </p:cNvPicPr>
          <p:nvPr/>
        </p:nvPicPr>
        <p:blipFill>
          <a:blip r:embed="rId6"/>
          <a:stretch>
            <a:fillRect/>
          </a:stretch>
        </p:blipFill>
        <p:spPr>
          <a:xfrm>
            <a:off x="540774" y="4588701"/>
            <a:ext cx="7972425" cy="1354899"/>
          </a:xfrm>
          <a:prstGeom prst="rect">
            <a:avLst/>
          </a:prstGeom>
        </p:spPr>
      </p:pic>
      <p:sp>
        <p:nvSpPr>
          <p:cNvPr id="2" name="Rechteck 1"/>
          <p:cNvSpPr/>
          <p:nvPr/>
        </p:nvSpPr>
        <p:spPr bwMode="auto">
          <a:xfrm>
            <a:off x="228600" y="3608440"/>
            <a:ext cx="8686800" cy="4572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3" name="Pfeil nach unten 12"/>
          <p:cNvSpPr/>
          <p:nvPr/>
        </p:nvSpPr>
        <p:spPr bwMode="auto">
          <a:xfrm>
            <a:off x="3352800" y="3733800"/>
            <a:ext cx="457200" cy="45720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Textfeld 2"/>
          <p:cNvSpPr txBox="1"/>
          <p:nvPr/>
        </p:nvSpPr>
        <p:spPr>
          <a:xfrm>
            <a:off x="484643" y="5943600"/>
            <a:ext cx="8659357" cy="830997"/>
          </a:xfrm>
          <a:prstGeom prst="rect">
            <a:avLst/>
          </a:prstGeom>
          <a:noFill/>
        </p:spPr>
        <p:txBody>
          <a:bodyPr wrap="square" rtlCol="0">
            <a:spAutoFit/>
          </a:bodyPr>
          <a:lstStyle/>
          <a:p>
            <a:r>
              <a:rPr lang="de-DE" dirty="0" err="1" smtClean="0"/>
              <a:t>Moreover</a:t>
            </a:r>
            <a:r>
              <a:rPr lang="de-DE" dirty="0" smtClean="0"/>
              <a:t> F </a:t>
            </a:r>
            <a:r>
              <a:rPr lang="de-DE" dirty="0" err="1" smtClean="0"/>
              <a:t>is</a:t>
            </a:r>
            <a:r>
              <a:rPr lang="de-DE" dirty="0" smtClean="0"/>
              <a:t> </a:t>
            </a:r>
            <a:r>
              <a:rPr lang="de-DE" dirty="0" err="1" smtClean="0"/>
              <a:t>parameterized</a:t>
            </a:r>
            <a:r>
              <a:rPr lang="de-DE" dirty="0" smtClean="0"/>
              <a:t> </a:t>
            </a:r>
            <a:r>
              <a:rPr lang="de-DE" dirty="0" err="1" smtClean="0"/>
              <a:t>by</a:t>
            </a:r>
            <a:r>
              <a:rPr lang="de-DE" dirty="0" smtClean="0"/>
              <a:t> a </a:t>
            </a:r>
            <a:r>
              <a:rPr lang="de-DE" dirty="0" err="1" smtClean="0"/>
              <a:t>Volterra</a:t>
            </a:r>
            <a:r>
              <a:rPr lang="de-DE" dirty="0" smtClean="0"/>
              <a:t> Kernel, </a:t>
            </a:r>
            <a:r>
              <a:rPr lang="de-DE" dirty="0" err="1" smtClean="0"/>
              <a:t>leading</a:t>
            </a:r>
            <a:r>
              <a:rPr lang="de-DE" dirty="0" smtClean="0"/>
              <a:t> </a:t>
            </a:r>
            <a:r>
              <a:rPr lang="de-DE" dirty="0" err="1" smtClean="0"/>
              <a:t>to</a:t>
            </a:r>
            <a:r>
              <a:rPr lang="de-DE" dirty="0" smtClean="0"/>
              <a:t> a </a:t>
            </a:r>
            <a:r>
              <a:rPr lang="de-DE" dirty="0" err="1" smtClean="0"/>
              <a:t>Gaussian</a:t>
            </a:r>
            <a:r>
              <a:rPr lang="de-DE" dirty="0" smtClean="0"/>
              <a:t> </a:t>
            </a:r>
            <a:r>
              <a:rPr lang="de-DE" dirty="0" err="1" smtClean="0"/>
              <a:t>Process</a:t>
            </a:r>
            <a:r>
              <a:rPr lang="de-DE" dirty="0" smtClean="0"/>
              <a:t> Framework </a:t>
            </a:r>
            <a:endParaRPr lang="de-DE" dirty="0"/>
          </a:p>
        </p:txBody>
      </p:sp>
    </p:spTree>
    <p:extLst>
      <p:ext uri="{BB962C8B-B14F-4D97-AF65-F5344CB8AC3E}">
        <p14:creationId xmlns:p14="http://schemas.microsoft.com/office/powerpoint/2010/main" val="796401673"/>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bgerundetes Rechteck 20"/>
          <p:cNvSpPr/>
          <p:nvPr/>
        </p:nvSpPr>
        <p:spPr bwMode="auto">
          <a:xfrm>
            <a:off x="-381000" y="5105400"/>
            <a:ext cx="9753600" cy="2057400"/>
          </a:xfrm>
          <a:prstGeom prst="roundRect">
            <a:avLst>
              <a:gd name="adj" fmla="val 8673"/>
            </a:avLst>
          </a:prstGeom>
          <a:solidFill>
            <a:schemeClr val="bg1">
              <a:lumMod val="75000"/>
              <a:lumOff val="25000"/>
            </a:scheme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60421" name="Rechteck 1"/>
          <p:cNvSpPr>
            <a:spLocks noChangeArrowheads="1"/>
          </p:cNvSpPr>
          <p:nvPr/>
        </p:nvSpPr>
        <p:spPr bwMode="auto">
          <a:xfrm>
            <a:off x="0" y="4763"/>
            <a:ext cx="891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b="1">
                <a:solidFill>
                  <a:schemeClr val="tx1"/>
                </a:solidFill>
                <a:latin typeface="Arial" panose="020B0604020202020204" pitchFamily="34" charset="0"/>
                <a:cs typeface="Times New Roman" panose="02020603050405020304" pitchFamily="18" charset="0"/>
              </a:defRPr>
            </a:lvl1pPr>
            <a:lvl2pPr marL="742950" indent="-285750" defTabSz="457200">
              <a:defRPr sz="2400" b="1">
                <a:solidFill>
                  <a:schemeClr val="tx1"/>
                </a:solidFill>
                <a:latin typeface="Arial" panose="020B0604020202020204" pitchFamily="34" charset="0"/>
                <a:cs typeface="Times New Roman" panose="02020603050405020304" pitchFamily="18" charset="0"/>
              </a:defRPr>
            </a:lvl2pPr>
            <a:lvl3pPr marL="1143000" indent="-228600" defTabSz="457200">
              <a:defRPr sz="2400" b="1">
                <a:solidFill>
                  <a:schemeClr val="tx1"/>
                </a:solidFill>
                <a:latin typeface="Arial" panose="020B0604020202020204" pitchFamily="34" charset="0"/>
                <a:cs typeface="Times New Roman" panose="02020603050405020304" pitchFamily="18" charset="0"/>
              </a:defRPr>
            </a:lvl3pPr>
            <a:lvl4pPr marL="1600200" indent="-228600" defTabSz="457200">
              <a:defRPr sz="2400" b="1">
                <a:solidFill>
                  <a:schemeClr val="tx1"/>
                </a:solidFill>
                <a:latin typeface="Arial" panose="020B0604020202020204" pitchFamily="34" charset="0"/>
                <a:cs typeface="Times New Roman" panose="02020603050405020304" pitchFamily="18" charset="0"/>
              </a:defRPr>
            </a:lvl4pPr>
            <a:lvl5pPr marL="2057400" indent="-228600" defTabSz="457200">
              <a:defRPr sz="2400" b="1">
                <a:solidFill>
                  <a:schemeClr val="tx1"/>
                </a:solidFill>
                <a:latin typeface="Arial" panose="020B0604020202020204" pitchFamily="34" charset="0"/>
                <a:cs typeface="Times New Roman" panose="02020603050405020304" pitchFamily="18" charset="0"/>
              </a:defRPr>
            </a:lvl5pPr>
            <a:lvl6pPr marL="25146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defTabSz="4572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GB" altLang="de-DE" sz="1800" b="0" dirty="0" smtClean="0">
                <a:solidFill>
                  <a:srgbClr val="D9D9D9"/>
                </a:solidFill>
                <a:latin typeface="Helvetica Neue Light"/>
              </a:rPr>
              <a:t>Statistical Model</a:t>
            </a:r>
            <a:endParaRPr lang="de-DE" altLang="de-DE" sz="1800" b="0" dirty="0">
              <a:solidFill>
                <a:srgbClr val="D9D9D9"/>
              </a:solidFill>
              <a:latin typeface="Calibri" panose="020F0502020204030204" pitchFamily="34" charset="0"/>
            </a:endParaRPr>
          </a:p>
        </p:txBody>
      </p:sp>
      <p:pic>
        <p:nvPicPr>
          <p:cNvPr id="19" name="Grafik 18"/>
          <p:cNvPicPr>
            <a:picLocks noChangeAspect="1"/>
          </p:cNvPicPr>
          <p:nvPr/>
        </p:nvPicPr>
        <p:blipFill>
          <a:blip r:embed="rId3"/>
          <a:stretch>
            <a:fillRect/>
          </a:stretch>
        </p:blipFill>
        <p:spPr>
          <a:xfrm>
            <a:off x="540774" y="5350701"/>
            <a:ext cx="7972425" cy="1354899"/>
          </a:xfrm>
          <a:prstGeom prst="rect">
            <a:avLst/>
          </a:prstGeom>
        </p:spPr>
      </p:pic>
      <p:sp>
        <p:nvSpPr>
          <p:cNvPr id="7" name="Textfeld 6"/>
          <p:cNvSpPr txBox="1"/>
          <p:nvPr/>
        </p:nvSpPr>
        <p:spPr>
          <a:xfrm>
            <a:off x="457200" y="944701"/>
            <a:ext cx="81534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anose="020F0502020204030204" pitchFamily="34" charset="0"/>
              </a:rPr>
              <a:t>Use of finite Order </a:t>
            </a:r>
            <a:r>
              <a:rPr lang="en-US" sz="2000" dirty="0" err="1" smtClean="0">
                <a:latin typeface="Calibri" panose="020F0502020204030204" pitchFamily="34" charset="0"/>
              </a:rPr>
              <a:t>Volterra</a:t>
            </a:r>
            <a:r>
              <a:rPr lang="en-US" sz="2000" dirty="0" smtClean="0">
                <a:latin typeface="Calibri" panose="020F0502020204030204" pitchFamily="34" charset="0"/>
              </a:rPr>
              <a:t> models with L1 (~ Identification of best embedding )</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Alternatively we use infinite Order </a:t>
            </a:r>
            <a:r>
              <a:rPr lang="en-US" sz="2000" dirty="0" err="1" smtClean="0">
                <a:latin typeface="Calibri" panose="020F0502020204030204" pitchFamily="34" charset="0"/>
              </a:rPr>
              <a:t>Volterra</a:t>
            </a:r>
            <a:r>
              <a:rPr lang="en-US" sz="2000" dirty="0" smtClean="0">
                <a:latin typeface="Calibri" panose="020F0502020204030204" pitchFamily="34" charset="0"/>
              </a:rPr>
              <a:t> Kernel in Hilbert space (no explicit generative model anymore)</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Model of posterior of predicted driver – Predictive distribution</a:t>
            </a:r>
          </a:p>
          <a:p>
            <a:pPr marL="285750" indent="-285750">
              <a:buFont typeface="Arial" panose="020B0604020202020204" pitchFamily="34" charset="0"/>
              <a:buChar char="•"/>
            </a:pPr>
            <a:endParaRPr lang="en-US" sz="2000" dirty="0" smtClean="0">
              <a:latin typeface="Calibri" panose="020F050202020403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rPr>
              <a:t>Extremely few data points are needed compared to information theoretic approaches</a:t>
            </a:r>
            <a:endParaRPr lang="en-US" sz="2000" dirty="0">
              <a:latin typeface="Calibri" panose="020F0502020204030204" pitchFamily="34" charset="0"/>
            </a:endParaRPr>
          </a:p>
        </p:txBody>
      </p:sp>
    </p:spTree>
    <p:extLst>
      <p:ext uri="{BB962C8B-B14F-4D97-AF65-F5344CB8AC3E}">
        <p14:creationId xmlns:p14="http://schemas.microsoft.com/office/powerpoint/2010/main" val="146942898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2116" y="762000"/>
            <a:ext cx="8364684" cy="4154984"/>
          </a:xfrm>
          <a:prstGeom prst="rect">
            <a:avLst/>
          </a:prstGeom>
          <a:noFill/>
        </p:spPr>
        <p:txBody>
          <a:bodyPr wrap="square" rtlCol="0">
            <a:spAutoFit/>
          </a:bodyPr>
          <a:lstStyle/>
          <a:p>
            <a:r>
              <a:rPr lang="en-US" dirty="0" smtClean="0">
                <a:latin typeface="Calibri" panose="020F0502020204030204" pitchFamily="34" charset="0"/>
              </a:rPr>
              <a:t>Summary I </a:t>
            </a:r>
          </a:p>
          <a:p>
            <a:endParaRPr lang="en-US" dirty="0" smtClean="0">
              <a:latin typeface="Calibri" panose="020F0502020204030204" pitchFamily="34" charset="0"/>
            </a:endParaRPr>
          </a:p>
          <a:p>
            <a:pPr marL="342900" indent="-342900">
              <a:buFont typeface="Arial" panose="020B0604020202020204" pitchFamily="34" charset="0"/>
              <a:buChar char="•"/>
            </a:pPr>
            <a:r>
              <a:rPr lang="en-US" b="0" dirty="0" smtClean="0">
                <a:latin typeface="Calibri" panose="020F0502020204030204" pitchFamily="34" charset="0"/>
              </a:rPr>
              <a:t>If system A drives B the information of A and B is in B </a:t>
            </a:r>
          </a:p>
          <a:p>
            <a:pPr marL="342900" indent="-342900">
              <a:buFont typeface="Arial" panose="020B0604020202020204" pitchFamily="34" charset="0"/>
              <a:buChar char="•"/>
            </a:pPr>
            <a:r>
              <a:rPr lang="en-US" b="0" dirty="0" smtClean="0">
                <a:latin typeface="Calibri" panose="020F0502020204030204" pitchFamily="34" charset="0"/>
              </a:rPr>
              <a:t>Than, one can reconstruct A from B using an embedding, but not B from A</a:t>
            </a:r>
          </a:p>
          <a:p>
            <a:pPr marL="342900" indent="-342900">
              <a:buFont typeface="Arial" panose="020B0604020202020204" pitchFamily="34" charset="0"/>
              <a:buChar char="•"/>
            </a:pPr>
            <a:r>
              <a:rPr lang="en-US" b="0" dirty="0" smtClean="0">
                <a:latin typeface="Calibri" panose="020F0502020204030204" pitchFamily="34" charset="0"/>
              </a:rPr>
              <a:t>This works if both system are represented by noisy measure, this includes both real noise and incomplete observations</a:t>
            </a:r>
          </a:p>
          <a:p>
            <a:pPr marL="342900" indent="-342900">
              <a:buFont typeface="Arial" panose="020B0604020202020204" pitchFamily="34" charset="0"/>
              <a:buChar char="•"/>
            </a:pPr>
            <a:r>
              <a:rPr lang="en-US" b="0" dirty="0" smtClean="0">
                <a:latin typeface="Calibri" panose="020F0502020204030204" pitchFamily="34" charset="0"/>
              </a:rPr>
              <a:t>To reconstruct A we model F based on a </a:t>
            </a:r>
            <a:r>
              <a:rPr lang="en-US" b="0" dirty="0" err="1" smtClean="0">
                <a:latin typeface="Calibri" panose="020F0502020204030204" pitchFamily="34" charset="0"/>
              </a:rPr>
              <a:t>Volterra</a:t>
            </a:r>
            <a:r>
              <a:rPr lang="en-US" b="0" dirty="0" smtClean="0">
                <a:latin typeface="Calibri" panose="020F0502020204030204" pitchFamily="34" charset="0"/>
              </a:rPr>
              <a:t> Kernel and Gaussian process assumption</a:t>
            </a:r>
          </a:p>
          <a:p>
            <a:pPr marL="342900" indent="-342900">
              <a:buFont typeface="Arial" panose="020B0604020202020204" pitchFamily="34" charset="0"/>
              <a:buChar char="•"/>
            </a:pPr>
            <a:endParaRPr lang="en-US" b="0" dirty="0" smtClean="0">
              <a:latin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ndParaRPr>
          </a:p>
        </p:txBody>
      </p:sp>
    </p:spTree>
    <p:extLst>
      <p:ext uri="{BB962C8B-B14F-4D97-AF65-F5344CB8AC3E}">
        <p14:creationId xmlns:p14="http://schemas.microsoft.com/office/powerpoint/2010/main" val="3772025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9832" y="381000"/>
            <a:ext cx="6610350" cy="6373738"/>
          </a:xfrm>
          <a:prstGeom prst="rect">
            <a:avLst/>
          </a:prstGeom>
        </p:spPr>
      </p:pic>
    </p:spTree>
    <p:extLst>
      <p:ext uri="{BB962C8B-B14F-4D97-AF65-F5344CB8AC3E}">
        <p14:creationId xmlns:p14="http://schemas.microsoft.com/office/powerpoint/2010/main" val="3892617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52400" y="457200"/>
            <a:ext cx="8734425" cy="3124200"/>
          </a:xfrm>
          <a:prstGeom prst="rect">
            <a:avLst/>
          </a:prstGeom>
        </p:spPr>
      </p:pic>
      <p:sp>
        <p:nvSpPr>
          <p:cNvPr id="3" name="Rechteck 2"/>
          <p:cNvSpPr/>
          <p:nvPr/>
        </p:nvSpPr>
        <p:spPr>
          <a:xfrm>
            <a:off x="145026" y="-76200"/>
            <a:ext cx="7093974" cy="461665"/>
          </a:xfrm>
          <a:prstGeom prst="rect">
            <a:avLst/>
          </a:prstGeom>
        </p:spPr>
        <p:txBody>
          <a:bodyPr wrap="square">
            <a:spAutoFit/>
          </a:bodyPr>
          <a:lstStyle/>
          <a:p>
            <a:r>
              <a:rPr lang="de-DE" b="0" dirty="0">
                <a:latin typeface="CMR10"/>
              </a:rPr>
              <a:t>Delay-</a:t>
            </a:r>
            <a:r>
              <a:rPr lang="de-DE" b="0" dirty="0" err="1">
                <a:latin typeface="CMR10"/>
              </a:rPr>
              <a:t>coupled</a:t>
            </a:r>
            <a:r>
              <a:rPr lang="de-DE" b="0" dirty="0">
                <a:latin typeface="CMR10"/>
              </a:rPr>
              <a:t> </a:t>
            </a:r>
            <a:r>
              <a:rPr lang="de-DE" b="0" dirty="0" smtClean="0">
                <a:latin typeface="CMR10"/>
              </a:rPr>
              <a:t>Lorenz-Rössler </a:t>
            </a:r>
            <a:r>
              <a:rPr lang="de-DE" b="0" dirty="0">
                <a:latin typeface="CMR10"/>
              </a:rPr>
              <a:t>System</a:t>
            </a:r>
            <a:endParaRPr lang="de-DE" dirty="0"/>
          </a:p>
        </p:txBody>
      </p:sp>
      <p:pic>
        <p:nvPicPr>
          <p:cNvPr id="4" name="Grafik 3"/>
          <p:cNvPicPr>
            <a:picLocks noChangeAspect="1"/>
          </p:cNvPicPr>
          <p:nvPr/>
        </p:nvPicPr>
        <p:blipFill>
          <a:blip r:embed="rId3"/>
          <a:stretch>
            <a:fillRect/>
          </a:stretch>
        </p:blipFill>
        <p:spPr>
          <a:xfrm>
            <a:off x="157315" y="3810000"/>
            <a:ext cx="4285925" cy="3048000"/>
          </a:xfrm>
          <a:prstGeom prst="rect">
            <a:avLst/>
          </a:prstGeom>
        </p:spPr>
      </p:pic>
      <p:pic>
        <p:nvPicPr>
          <p:cNvPr id="5" name="Grafik 4"/>
          <p:cNvPicPr>
            <a:picLocks noChangeAspect="1"/>
          </p:cNvPicPr>
          <p:nvPr/>
        </p:nvPicPr>
        <p:blipFill>
          <a:blip r:embed="rId4"/>
          <a:stretch>
            <a:fillRect/>
          </a:stretch>
        </p:blipFill>
        <p:spPr>
          <a:xfrm>
            <a:off x="319087" y="771525"/>
            <a:ext cx="4200525" cy="2809875"/>
          </a:xfrm>
          <a:prstGeom prst="rect">
            <a:avLst/>
          </a:prstGeom>
        </p:spPr>
      </p:pic>
    </p:spTree>
    <p:extLst>
      <p:ext uri="{BB962C8B-B14F-4D97-AF65-F5344CB8AC3E}">
        <p14:creationId xmlns:p14="http://schemas.microsoft.com/office/powerpoint/2010/main" val="2583202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2291" y="228600"/>
            <a:ext cx="9157036" cy="5576072"/>
          </a:xfrm>
          <a:prstGeom prst="rect">
            <a:avLst/>
          </a:prstGeom>
        </p:spPr>
      </p:pic>
      <p:sp>
        <p:nvSpPr>
          <p:cNvPr id="3" name="Textfeld 2"/>
          <p:cNvSpPr txBox="1"/>
          <p:nvPr/>
        </p:nvSpPr>
        <p:spPr>
          <a:xfrm>
            <a:off x="12291" y="6248400"/>
            <a:ext cx="9055509" cy="646331"/>
          </a:xfrm>
          <a:prstGeom prst="rect">
            <a:avLst/>
          </a:prstGeom>
          <a:noFill/>
        </p:spPr>
        <p:txBody>
          <a:bodyPr wrap="square" rtlCol="0">
            <a:spAutoFit/>
          </a:bodyPr>
          <a:lstStyle/>
          <a:p>
            <a:r>
              <a:rPr lang="de-DE" sz="1800" dirty="0" err="1" smtClean="0"/>
              <a:t>Grating</a:t>
            </a:r>
            <a:r>
              <a:rPr lang="de-DE" sz="1800" dirty="0" smtClean="0"/>
              <a:t>, </a:t>
            </a:r>
            <a:r>
              <a:rPr lang="de-DE" sz="1800" dirty="0" err="1" smtClean="0"/>
              <a:t>cat</a:t>
            </a:r>
            <a:r>
              <a:rPr lang="de-DE" sz="1800" dirty="0" smtClean="0"/>
              <a:t>, A18 </a:t>
            </a:r>
            <a:r>
              <a:rPr lang="de-DE" sz="1800" dirty="0" err="1" smtClean="0"/>
              <a:t>and</a:t>
            </a:r>
            <a:r>
              <a:rPr lang="de-DE" sz="1800" dirty="0" smtClean="0"/>
              <a:t> A21,</a:t>
            </a:r>
            <a:r>
              <a:rPr lang="de-DE" sz="1800" b="0" dirty="0"/>
              <a:t> 50 </a:t>
            </a:r>
            <a:r>
              <a:rPr lang="de-DE" sz="1800" b="0" dirty="0" err="1" smtClean="0"/>
              <a:t>trials</a:t>
            </a:r>
            <a:r>
              <a:rPr lang="de-DE" sz="1800" b="0" dirty="0" smtClean="0"/>
              <a:t>, </a:t>
            </a:r>
            <a:r>
              <a:rPr lang="en-US" sz="1800" b="0" dirty="0" smtClean="0"/>
              <a:t>rec. </a:t>
            </a:r>
            <a:r>
              <a:rPr lang="en-US" sz="1800" b="0" dirty="0"/>
              <a:t>dimension </a:t>
            </a:r>
            <a:r>
              <a:rPr lang="en-US" sz="1800" b="0" dirty="0" smtClean="0"/>
              <a:t>d </a:t>
            </a:r>
            <a:r>
              <a:rPr lang="en-US" sz="1800" b="0" dirty="0"/>
              <a:t>= </a:t>
            </a:r>
            <a:r>
              <a:rPr lang="en-US" sz="1800" b="0" dirty="0" smtClean="0"/>
              <a:t>20,</a:t>
            </a:r>
            <a:r>
              <a:rPr lang="de-DE" sz="1800" b="0" dirty="0"/>
              <a:t> </a:t>
            </a:r>
            <a:r>
              <a:rPr lang="de-DE" sz="1800" b="0" dirty="0" err="1"/>
              <a:t>Rec</a:t>
            </a:r>
            <a:r>
              <a:rPr lang="de-DE" sz="1800" b="0" baseline="-25000" dirty="0" err="1"/>
              <a:t>d</a:t>
            </a:r>
            <a:r>
              <a:rPr lang="de-DE" sz="1800" b="0" dirty="0"/>
              <a:t> </a:t>
            </a:r>
            <a:r>
              <a:rPr lang="de-DE" sz="1800" b="0" dirty="0" err="1"/>
              <a:t>spans</a:t>
            </a:r>
            <a:r>
              <a:rPr lang="de-DE" sz="1800" b="0" dirty="0"/>
              <a:t> an </a:t>
            </a:r>
            <a:r>
              <a:rPr lang="de-DE" sz="1800" b="0" dirty="0" err="1"/>
              <a:t>area</a:t>
            </a:r>
            <a:endParaRPr lang="de-DE" sz="1800" b="0" dirty="0"/>
          </a:p>
          <a:p>
            <a:r>
              <a:rPr lang="de-DE" sz="1800" b="0" dirty="0" err="1"/>
              <a:t>of</a:t>
            </a:r>
            <a:r>
              <a:rPr lang="de-DE" sz="1800" b="0" dirty="0"/>
              <a:t> </a:t>
            </a:r>
            <a:r>
              <a:rPr lang="de-DE" sz="1800" b="0" dirty="0" smtClean="0"/>
              <a:t>300ms</a:t>
            </a:r>
            <a:r>
              <a:rPr lang="de-DE" sz="1800" dirty="0" smtClean="0"/>
              <a:t> </a:t>
            </a:r>
            <a:endParaRPr lang="de-DE" sz="1800" dirty="0"/>
          </a:p>
        </p:txBody>
      </p:sp>
      <p:sp>
        <p:nvSpPr>
          <p:cNvPr id="4" name="Rechteck 3"/>
          <p:cNvSpPr/>
          <p:nvPr/>
        </p:nvSpPr>
        <p:spPr bwMode="auto">
          <a:xfrm>
            <a:off x="-152400" y="5105400"/>
            <a:ext cx="9321727" cy="699272"/>
          </a:xfrm>
          <a:prstGeom prst="rect">
            <a:avLst/>
          </a:prstGeom>
          <a:solidFill>
            <a:srgbClr val="FF3737">
              <a:alpha val="2588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Tree>
    <p:extLst>
      <p:ext uri="{BB962C8B-B14F-4D97-AF65-F5344CB8AC3E}">
        <p14:creationId xmlns:p14="http://schemas.microsoft.com/office/powerpoint/2010/main" val="1356152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4800" y="756821"/>
            <a:ext cx="8229600" cy="5262979"/>
          </a:xfrm>
          <a:prstGeom prst="rect">
            <a:avLst/>
          </a:prstGeom>
        </p:spPr>
        <p:txBody>
          <a:bodyPr wrap="square">
            <a:spAutoFit/>
          </a:bodyPr>
          <a:lstStyle/>
          <a:p>
            <a:pPr marL="285750" indent="-285750">
              <a:buFont typeface="Arial" panose="020B0604020202020204" pitchFamily="34" charset="0"/>
              <a:buChar char="•"/>
            </a:pPr>
            <a:endParaRPr lang="en-US" b="0" dirty="0">
              <a:latin typeface="Calibri" panose="020F0502020204030204" pitchFamily="34" charset="0"/>
            </a:endParaRPr>
          </a:p>
          <a:p>
            <a:pPr marL="285750" indent="-285750">
              <a:buFont typeface="Arial" panose="020B0604020202020204" pitchFamily="34" charset="0"/>
              <a:buChar char="•"/>
            </a:pPr>
            <a:r>
              <a:rPr lang="en-US" b="0" dirty="0" smtClean="0">
                <a:solidFill>
                  <a:srgbClr val="FFC000"/>
                </a:solidFill>
                <a:latin typeface="Calibri" panose="020F0502020204030204" pitchFamily="34" charset="0"/>
              </a:rPr>
              <a:t>Only </a:t>
            </a:r>
            <a:r>
              <a:rPr lang="en-US" b="0" dirty="0">
                <a:solidFill>
                  <a:srgbClr val="FFC000"/>
                </a:solidFill>
                <a:latin typeface="Calibri" panose="020F0502020204030204" pitchFamily="34" charset="0"/>
              </a:rPr>
              <a:t>one model for every </a:t>
            </a:r>
            <a:r>
              <a:rPr lang="en-US" b="0" dirty="0" smtClean="0">
                <a:solidFill>
                  <a:srgbClr val="FFC000"/>
                </a:solidFill>
                <a:latin typeface="Calibri" panose="020F0502020204030204" pitchFamily="34" charset="0"/>
              </a:rPr>
              <a:t>direction</a:t>
            </a:r>
            <a:r>
              <a:rPr lang="en-US" b="0" dirty="0" smtClean="0">
                <a:latin typeface="Calibri" panose="020F0502020204030204" pitchFamily="34" charset="0"/>
              </a:rPr>
              <a:t>. Compared </a:t>
            </a:r>
            <a:r>
              <a:rPr lang="en-US" b="0" dirty="0">
                <a:latin typeface="Calibri" panose="020F0502020204030204" pitchFamily="34" charset="0"/>
              </a:rPr>
              <a:t>to Granger where we </a:t>
            </a:r>
            <a:r>
              <a:rPr lang="en-US" b="0" dirty="0" smtClean="0">
                <a:solidFill>
                  <a:srgbClr val="FFC000"/>
                </a:solidFill>
                <a:latin typeface="Calibri" panose="020F0502020204030204" pitchFamily="34" charset="0"/>
              </a:rPr>
              <a:t>do not have </a:t>
            </a:r>
            <a:r>
              <a:rPr lang="en-US" b="0" dirty="0">
                <a:solidFill>
                  <a:srgbClr val="FFC000"/>
                </a:solidFill>
                <a:latin typeface="Calibri" panose="020F0502020204030204" pitchFamily="34" charset="0"/>
              </a:rPr>
              <a:t>to compare </a:t>
            </a:r>
            <a:r>
              <a:rPr lang="en-US" b="0" dirty="0" smtClean="0">
                <a:solidFill>
                  <a:srgbClr val="FFC000"/>
                </a:solidFill>
                <a:latin typeface="Calibri" panose="020F0502020204030204" pitchFamily="34" charset="0"/>
              </a:rPr>
              <a:t>the auto </a:t>
            </a:r>
            <a:r>
              <a:rPr lang="en-US" b="0" dirty="0">
                <a:solidFill>
                  <a:srgbClr val="FFC000"/>
                </a:solidFill>
                <a:latin typeface="Calibri" panose="020F0502020204030204" pitchFamily="34" charset="0"/>
              </a:rPr>
              <a:t>with cross model </a:t>
            </a:r>
            <a:r>
              <a:rPr lang="en-US" b="0" dirty="0" smtClean="0">
                <a:latin typeface="Calibri" panose="020F0502020204030204" pitchFamily="34" charset="0"/>
              </a:rPr>
              <a:t>which prevents false </a:t>
            </a:r>
            <a:r>
              <a:rPr lang="en-US" b="0" dirty="0">
                <a:latin typeface="Calibri" panose="020F0502020204030204" pitchFamily="34" charset="0"/>
              </a:rPr>
              <a:t>detection because of bad auto models</a:t>
            </a:r>
            <a:r>
              <a:rPr lang="en-US" b="0" dirty="0" smtClean="0">
                <a:latin typeface="Calibri" panose="020F0502020204030204" pitchFamily="34" charset="0"/>
              </a:rPr>
              <a:t>.</a:t>
            </a:r>
          </a:p>
          <a:p>
            <a:pPr marL="285750" indent="-285750">
              <a:buFont typeface="Arial" panose="020B0604020202020204" pitchFamily="34" charset="0"/>
              <a:buChar char="•"/>
            </a:pPr>
            <a:endParaRPr lang="en-US" b="0" dirty="0" smtClean="0">
              <a:latin typeface="Calibri" panose="020F0502020204030204" pitchFamily="34" charset="0"/>
            </a:endParaRPr>
          </a:p>
          <a:p>
            <a:pPr marL="285750" indent="-285750">
              <a:buFont typeface="Arial" panose="020B0604020202020204" pitchFamily="34" charset="0"/>
              <a:buChar char="•"/>
            </a:pPr>
            <a:r>
              <a:rPr lang="en-US" b="0" dirty="0" smtClean="0">
                <a:latin typeface="Calibri" panose="020F0502020204030204" pitchFamily="34" charset="0"/>
              </a:rPr>
              <a:t>Works for </a:t>
            </a:r>
            <a:r>
              <a:rPr lang="en-US" b="0" dirty="0" smtClean="0">
                <a:solidFill>
                  <a:srgbClr val="FFC000"/>
                </a:solidFill>
                <a:latin typeface="Calibri" panose="020F0502020204030204" pitchFamily="34" charset="0"/>
              </a:rPr>
              <a:t>weak and intermediate coupling strength</a:t>
            </a:r>
          </a:p>
          <a:p>
            <a:pPr marL="285750" indent="-285750">
              <a:buFont typeface="Arial" panose="020B0604020202020204" pitchFamily="34" charset="0"/>
              <a:buChar char="•"/>
            </a:pPr>
            <a:endParaRPr lang="en-US" b="0" dirty="0" smtClean="0">
              <a:solidFill>
                <a:srgbClr val="FFC000"/>
              </a:solidFill>
              <a:latin typeface="Calibri" panose="020F0502020204030204" pitchFamily="34" charset="0"/>
            </a:endParaRPr>
          </a:p>
          <a:p>
            <a:pPr marL="285750" indent="-285750">
              <a:buFont typeface="Arial" panose="020B0604020202020204" pitchFamily="34" charset="0"/>
              <a:buChar char="•"/>
            </a:pPr>
            <a:r>
              <a:rPr lang="en-US" b="0" dirty="0" smtClean="0">
                <a:latin typeface="Calibri" panose="020F0502020204030204" pitchFamily="34" charset="0"/>
              </a:rPr>
              <a:t>Formulates a </a:t>
            </a:r>
            <a:r>
              <a:rPr lang="en-US" b="0" dirty="0" smtClean="0">
                <a:solidFill>
                  <a:srgbClr val="FFC000"/>
                </a:solidFill>
                <a:latin typeface="Calibri" panose="020F0502020204030204" pitchFamily="34" charset="0"/>
              </a:rPr>
              <a:t>non-linear statistical model,</a:t>
            </a:r>
            <a:r>
              <a:rPr lang="en-US" b="0" dirty="0" smtClean="0">
                <a:latin typeface="Calibri" panose="020F0502020204030204" pitchFamily="34" charset="0"/>
              </a:rPr>
              <a:t> therefore enables the use of state of the art machine learning</a:t>
            </a:r>
          </a:p>
          <a:p>
            <a:pPr marL="285750" indent="-285750">
              <a:buFont typeface="Arial" panose="020B0604020202020204" pitchFamily="34" charset="0"/>
              <a:buChar char="•"/>
            </a:pPr>
            <a:endParaRPr lang="en-US" b="0" dirty="0" smtClean="0">
              <a:latin typeface="Calibri" panose="020F0502020204030204" pitchFamily="34" charset="0"/>
            </a:endParaRPr>
          </a:p>
          <a:p>
            <a:pPr marL="285750" indent="-285750">
              <a:buFont typeface="Arial" panose="020B0604020202020204" pitchFamily="34" charset="0"/>
              <a:buChar char="•"/>
            </a:pPr>
            <a:r>
              <a:rPr lang="en-US" b="0" dirty="0" smtClean="0">
                <a:latin typeface="Calibri" panose="020F0502020204030204" pitchFamily="34" charset="0"/>
              </a:rPr>
              <a:t>Uses a </a:t>
            </a:r>
            <a:r>
              <a:rPr lang="en-US" b="0" dirty="0" smtClean="0">
                <a:solidFill>
                  <a:srgbClr val="FFC000"/>
                </a:solidFill>
                <a:latin typeface="Calibri" panose="020F0502020204030204" pitchFamily="34" charset="0"/>
              </a:rPr>
              <a:t>Bayesian model </a:t>
            </a:r>
            <a:r>
              <a:rPr lang="en-US" b="0" dirty="0" smtClean="0">
                <a:latin typeface="Calibri" panose="020F0502020204030204" pitchFamily="34" charset="0"/>
              </a:rPr>
              <a:t>which enables the use of predictive distributions therefore allowing for a simple and fully intuitive model comparison</a:t>
            </a:r>
          </a:p>
          <a:p>
            <a:pPr marL="285750" indent="-285750">
              <a:buFont typeface="Arial" panose="020B0604020202020204" pitchFamily="34" charset="0"/>
              <a:buChar char="•"/>
            </a:pPr>
            <a:endParaRPr lang="en-US" dirty="0">
              <a:latin typeface="Calibri" panose="020F0502020204030204" pitchFamily="34" charset="0"/>
            </a:endParaRPr>
          </a:p>
        </p:txBody>
      </p:sp>
    </p:spTree>
    <p:extLst>
      <p:ext uri="{BB962C8B-B14F-4D97-AF65-F5344CB8AC3E}">
        <p14:creationId xmlns:p14="http://schemas.microsoft.com/office/powerpoint/2010/main" val="94791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5" descr="Cover_4_Dunkel"/>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bwMode="auto">
          <a:xfrm>
            <a:off x="-3012" y="228600"/>
            <a:ext cx="9267825" cy="7064375"/>
          </a:xfrm>
          <a:solidFill>
            <a:srgbClr val="093039"/>
          </a:solidFill>
          <a:extLst>
            <a:ext uri="{91240B29-F687-4F45-9708-019B960494DF}">
              <a14:hiddenLine xmlns:a14="http://schemas.microsoft.com/office/drawing/2010/main" w="9525">
                <a:solidFill>
                  <a:srgbClr val="000000"/>
                </a:solidFill>
                <a:miter lim="800000"/>
                <a:headEnd/>
                <a:tailEnd/>
              </a14:hiddenLine>
            </a:ext>
          </a:extLst>
        </p:spPr>
      </p:pic>
      <p:grpSp>
        <p:nvGrpSpPr>
          <p:cNvPr id="55299" name="Gruppieren 2"/>
          <p:cNvGrpSpPr>
            <a:grpSpLocks/>
          </p:cNvGrpSpPr>
          <p:nvPr/>
        </p:nvGrpSpPr>
        <p:grpSpPr bwMode="auto">
          <a:xfrm>
            <a:off x="314325" y="800100"/>
            <a:ext cx="6010275" cy="6438900"/>
            <a:chOff x="313763" y="723900"/>
            <a:chExt cx="6010837" cy="6438901"/>
          </a:xfrm>
        </p:grpSpPr>
        <p:sp>
          <p:nvSpPr>
            <p:cNvPr id="55305" name="Rechteck 1"/>
            <p:cNvSpPr>
              <a:spLocks noChangeArrowheads="1"/>
            </p:cNvSpPr>
            <p:nvPr/>
          </p:nvSpPr>
          <p:spPr bwMode="auto">
            <a:xfrm>
              <a:off x="1066800" y="1447800"/>
              <a:ext cx="5257800" cy="914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6" name="Rechteck 4"/>
            <p:cNvSpPr>
              <a:spLocks noChangeArrowheads="1"/>
            </p:cNvSpPr>
            <p:nvPr/>
          </p:nvSpPr>
          <p:spPr bwMode="auto">
            <a:xfrm>
              <a:off x="2577355" y="838200"/>
              <a:ext cx="990600" cy="914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7" name="Rechteck 5"/>
            <p:cNvSpPr>
              <a:spLocks noChangeArrowheads="1"/>
            </p:cNvSpPr>
            <p:nvPr/>
          </p:nvSpPr>
          <p:spPr bwMode="auto">
            <a:xfrm>
              <a:off x="1044388" y="4114800"/>
              <a:ext cx="1851212" cy="2057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8" name="Rechteck 6"/>
            <p:cNvSpPr>
              <a:spLocks noChangeArrowheads="1"/>
            </p:cNvSpPr>
            <p:nvPr/>
          </p:nvSpPr>
          <p:spPr bwMode="auto">
            <a:xfrm>
              <a:off x="313763" y="6248401"/>
              <a:ext cx="4410487" cy="9144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09" name="Rechteck 7"/>
            <p:cNvSpPr>
              <a:spLocks noChangeArrowheads="1"/>
            </p:cNvSpPr>
            <p:nvPr/>
          </p:nvSpPr>
          <p:spPr bwMode="auto">
            <a:xfrm>
              <a:off x="838200" y="3810000"/>
              <a:ext cx="1566582" cy="17526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55310" name="Rechteck 8"/>
            <p:cNvSpPr>
              <a:spLocks noChangeArrowheads="1"/>
            </p:cNvSpPr>
            <p:nvPr/>
          </p:nvSpPr>
          <p:spPr bwMode="auto">
            <a:xfrm>
              <a:off x="990600" y="723900"/>
              <a:ext cx="1566582" cy="1638300"/>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grpSp>
      <p:sp>
        <p:nvSpPr>
          <p:cNvPr id="55300" name="Textfeld 3"/>
          <p:cNvSpPr txBox="1">
            <a:spLocks noChangeArrowheads="1"/>
          </p:cNvSpPr>
          <p:nvPr/>
        </p:nvSpPr>
        <p:spPr bwMode="auto">
          <a:xfrm>
            <a:off x="1312863" y="1021140"/>
            <a:ext cx="63071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endParaRPr lang="en-US" b="0" dirty="0" smtClean="0"/>
          </a:p>
          <a:p>
            <a:endParaRPr lang="en-US" b="0" dirty="0"/>
          </a:p>
          <a:p>
            <a:r>
              <a:rPr lang="en-US" altLang="de-DE" b="0" dirty="0" smtClean="0">
                <a:latin typeface="Calibri" panose="020F0502020204030204" pitchFamily="34" charset="0"/>
              </a:rPr>
              <a:t>Inferring functional interactions from neuronal data</a:t>
            </a:r>
            <a:endParaRPr lang="de-DE" altLang="de-DE" b="0" dirty="0">
              <a:latin typeface="Calibri" panose="020F0502020204030204" pitchFamily="34" charset="0"/>
            </a:endParaRPr>
          </a:p>
        </p:txBody>
      </p:sp>
      <p:sp>
        <p:nvSpPr>
          <p:cNvPr id="55301" name="Textfeld 11"/>
          <p:cNvSpPr txBox="1">
            <a:spLocks noChangeArrowheads="1"/>
          </p:cNvSpPr>
          <p:nvPr/>
        </p:nvSpPr>
        <p:spPr bwMode="auto">
          <a:xfrm>
            <a:off x="1346200" y="381000"/>
            <a:ext cx="2301399"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de-DE" altLang="de-DE" sz="2000" b="0" dirty="0">
                <a:solidFill>
                  <a:srgbClr val="E3E9E6"/>
                </a:solidFill>
                <a:latin typeface="Calibri" panose="020F0502020204030204" pitchFamily="34" charset="0"/>
              </a:rPr>
              <a:t>Gordon Pipa </a:t>
            </a:r>
          </a:p>
          <a:p>
            <a:pPr eaLnBrk="1" hangingPunct="1"/>
            <a:endParaRPr lang="de-DE" altLang="de-DE" sz="400" b="0" baseline="30000" dirty="0">
              <a:solidFill>
                <a:srgbClr val="E3E9E6"/>
              </a:solidFill>
              <a:latin typeface="Calibri" panose="020F0502020204030204" pitchFamily="34" charset="0"/>
            </a:endParaRPr>
          </a:p>
          <a:p>
            <a:pPr eaLnBrk="1" hangingPunct="1"/>
            <a:r>
              <a:rPr lang="en-US" altLang="de-DE" sz="1400" b="0" dirty="0">
                <a:solidFill>
                  <a:srgbClr val="E3E9E6"/>
                </a:solidFill>
                <a:latin typeface="Calibri" panose="020F0502020204030204" pitchFamily="34" charset="0"/>
              </a:rPr>
              <a:t>Institute of Cognitive </a:t>
            </a:r>
            <a:r>
              <a:rPr lang="en-US" altLang="de-DE" sz="1400" b="0" dirty="0" smtClean="0">
                <a:solidFill>
                  <a:srgbClr val="E3E9E6"/>
                </a:solidFill>
                <a:latin typeface="Calibri" panose="020F0502020204030204" pitchFamily="34" charset="0"/>
              </a:rPr>
              <a:t>Science</a:t>
            </a:r>
          </a:p>
          <a:p>
            <a:pPr eaLnBrk="1" hangingPunct="1"/>
            <a:r>
              <a:rPr lang="en-US" altLang="de-DE" sz="1400" b="0" dirty="0" smtClean="0">
                <a:solidFill>
                  <a:srgbClr val="E3E9E6"/>
                </a:solidFill>
                <a:latin typeface="Calibri" panose="020F0502020204030204" pitchFamily="34" charset="0"/>
              </a:rPr>
              <a:t>Dept. Neuroinformatics </a:t>
            </a:r>
            <a:endParaRPr lang="en-US" altLang="de-DE" sz="1400" b="0" dirty="0">
              <a:solidFill>
                <a:srgbClr val="E3E9E6"/>
              </a:solidFill>
              <a:latin typeface="Calibri" panose="020F0502020204030204" pitchFamily="34" charset="0"/>
            </a:endParaRPr>
          </a:p>
          <a:p>
            <a:pPr eaLnBrk="1" hangingPunct="1"/>
            <a:r>
              <a:rPr lang="en-US" altLang="de-DE" sz="1400" b="0" dirty="0" smtClean="0">
                <a:solidFill>
                  <a:srgbClr val="E3E9E6"/>
                </a:solidFill>
                <a:latin typeface="Calibri" panose="020F0502020204030204" pitchFamily="34" charset="0"/>
              </a:rPr>
              <a:t>University </a:t>
            </a:r>
            <a:r>
              <a:rPr lang="en-US" altLang="de-DE" sz="1400" b="0" dirty="0">
                <a:solidFill>
                  <a:srgbClr val="E3E9E6"/>
                </a:solidFill>
                <a:latin typeface="Calibri" panose="020F0502020204030204" pitchFamily="34" charset="0"/>
              </a:rPr>
              <a:t>of Osnabrück</a:t>
            </a:r>
            <a:endParaRPr lang="de-DE" altLang="de-DE" dirty="0">
              <a:latin typeface="Calibri" panose="020F0502020204030204" pitchFamily="34" charset="0"/>
            </a:endParaRPr>
          </a:p>
        </p:txBody>
      </p:sp>
      <p:sp>
        <p:nvSpPr>
          <p:cNvPr id="55302" name="Rechteck 6"/>
          <p:cNvSpPr>
            <a:spLocks noChangeArrowheads="1"/>
          </p:cNvSpPr>
          <p:nvPr/>
        </p:nvSpPr>
        <p:spPr bwMode="auto">
          <a:xfrm>
            <a:off x="990600" y="5219700"/>
            <a:ext cx="2578100" cy="1387475"/>
          </a:xfrm>
          <a:prstGeom prst="rect">
            <a:avLst/>
          </a:prstGeom>
          <a:solidFill>
            <a:srgbClr val="1B3037"/>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de-DE">
              <a:latin typeface="Calibri" panose="020F0502020204030204" pitchFamily="34" charset="0"/>
            </a:endParaRPr>
          </a:p>
        </p:txBody>
      </p:sp>
      <p:sp>
        <p:nvSpPr>
          <p:cNvPr id="3078" name="Textfeld 11"/>
          <p:cNvSpPr txBox="1">
            <a:spLocks noChangeArrowheads="1"/>
          </p:cNvSpPr>
          <p:nvPr/>
        </p:nvSpPr>
        <p:spPr bwMode="auto">
          <a:xfrm>
            <a:off x="838200" y="3886200"/>
            <a:ext cx="3676648" cy="234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cs typeface="Times New Roman" pitchFamily="18" charset="0"/>
              </a:defRPr>
            </a:lvl1pPr>
            <a:lvl2pPr marL="742950" indent="-285750" eaLnBrk="0" hangingPunct="0">
              <a:defRPr sz="2400" b="1">
                <a:solidFill>
                  <a:schemeClr val="tx1"/>
                </a:solidFill>
                <a:latin typeface="Arial" charset="0"/>
                <a:cs typeface="Times New Roman" pitchFamily="18" charset="0"/>
              </a:defRPr>
            </a:lvl2pPr>
            <a:lvl3pPr marL="1143000" indent="-228600" eaLnBrk="0" hangingPunct="0">
              <a:defRPr sz="2400" b="1">
                <a:solidFill>
                  <a:schemeClr val="tx1"/>
                </a:solidFill>
                <a:latin typeface="Arial" charset="0"/>
                <a:cs typeface="Times New Roman" pitchFamily="18" charset="0"/>
              </a:defRPr>
            </a:lvl3pPr>
            <a:lvl4pPr marL="1600200" indent="-228600" eaLnBrk="0" hangingPunct="0">
              <a:defRPr sz="2400" b="1">
                <a:solidFill>
                  <a:schemeClr val="tx1"/>
                </a:solidFill>
                <a:latin typeface="Arial" charset="0"/>
                <a:cs typeface="Times New Roman" pitchFamily="18" charset="0"/>
              </a:defRPr>
            </a:lvl4pPr>
            <a:lvl5pPr marL="2057400" indent="-228600" eaLnBrk="0" hangingPunct="0">
              <a:defRPr sz="2400" b="1">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b="1">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b="1">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b="1">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b="1">
                <a:solidFill>
                  <a:schemeClr val="tx1"/>
                </a:solidFill>
                <a:latin typeface="Arial" charset="0"/>
                <a:cs typeface="Times New Roman" pitchFamily="18" charset="0"/>
              </a:defRPr>
            </a:lvl9pPr>
          </a:lstStyle>
          <a:p>
            <a:pPr eaLnBrk="1" hangingPunct="1">
              <a:defRPr/>
            </a:pPr>
            <a:r>
              <a:rPr lang="de-DE" sz="1400" b="0" dirty="0" smtClean="0">
                <a:solidFill>
                  <a:srgbClr val="FFFFFF"/>
                </a:solidFill>
                <a:latin typeface="Calibri" panose="020F0502020204030204" pitchFamily="34" charset="0"/>
              </a:rPr>
              <a:t>Robert Haslinger</a:t>
            </a:r>
            <a:r>
              <a:rPr lang="de-DE" sz="1400" b="0" baseline="30000" dirty="0" smtClean="0">
                <a:solidFill>
                  <a:schemeClr val="tx1">
                    <a:lumMod val="95000"/>
                  </a:schemeClr>
                </a:solidFill>
                <a:latin typeface="Calibri" panose="020F0502020204030204" pitchFamily="34" charset="0"/>
              </a:rPr>
              <a:t>3,4</a:t>
            </a:r>
            <a:endParaRPr lang="de-DE" altLang="de-DE" sz="1400" b="0" baseline="30000" dirty="0">
              <a:solidFill>
                <a:schemeClr val="tx1">
                  <a:lumMod val="95000"/>
                </a:schemeClr>
              </a:solidFill>
              <a:latin typeface="Calibri" panose="020F0502020204030204" pitchFamily="34" charset="0"/>
            </a:endParaRPr>
          </a:p>
          <a:p>
            <a:pPr eaLnBrk="1" hangingPunct="1">
              <a:defRPr/>
            </a:pPr>
            <a:r>
              <a:rPr lang="de-DE" sz="1400" b="0" dirty="0" smtClean="0">
                <a:solidFill>
                  <a:srgbClr val="FFFFFF"/>
                </a:solidFill>
                <a:latin typeface="Calibri" panose="020F0502020204030204" pitchFamily="34" charset="0"/>
              </a:rPr>
              <a:t>Laura Lewis</a:t>
            </a:r>
            <a:r>
              <a:rPr lang="de-DE" sz="1400" b="0" baseline="30000" dirty="0" smtClean="0">
                <a:solidFill>
                  <a:schemeClr val="tx1">
                    <a:lumMod val="95000"/>
                  </a:schemeClr>
                </a:solidFill>
                <a:latin typeface="Calibri" panose="020F0502020204030204" pitchFamily="34" charset="0"/>
              </a:rPr>
              <a:t>3</a:t>
            </a:r>
            <a:endParaRPr lang="de-DE" altLang="de-DE" sz="1400" b="0" baseline="30000" dirty="0">
              <a:solidFill>
                <a:schemeClr val="tx1">
                  <a:lumMod val="95000"/>
                </a:schemeClr>
              </a:solidFill>
              <a:latin typeface="Calibri" panose="020F0502020204030204" pitchFamily="34" charset="0"/>
            </a:endParaRPr>
          </a:p>
          <a:p>
            <a:pPr eaLnBrk="1" hangingPunct="1">
              <a:defRPr/>
            </a:pPr>
            <a:r>
              <a:rPr lang="de-DE" sz="1400" b="0" dirty="0" smtClean="0">
                <a:solidFill>
                  <a:srgbClr val="FFFFFF"/>
                </a:solidFill>
                <a:latin typeface="Calibri" panose="020F0502020204030204" pitchFamily="34" charset="0"/>
              </a:rPr>
              <a:t>Danko Nikolić</a:t>
            </a:r>
            <a:r>
              <a:rPr lang="de-DE" sz="1400" b="0" baseline="30000" dirty="0" smtClean="0">
                <a:solidFill>
                  <a:schemeClr val="tx1">
                    <a:lumMod val="95000"/>
                  </a:schemeClr>
                </a:solidFill>
                <a:latin typeface="Calibri" panose="020F0502020204030204" pitchFamily="34" charset="0"/>
              </a:rPr>
              <a:t>2</a:t>
            </a:r>
            <a:endParaRPr lang="de-DE" altLang="de-DE" sz="1400" b="0" baseline="30000" dirty="0">
              <a:solidFill>
                <a:schemeClr val="tx1">
                  <a:lumMod val="95000"/>
                </a:schemeClr>
              </a:solidFill>
              <a:latin typeface="Calibri" panose="020F0502020204030204" pitchFamily="34" charset="0"/>
            </a:endParaRPr>
          </a:p>
          <a:p>
            <a:pPr eaLnBrk="1" hangingPunct="1">
              <a:defRPr/>
            </a:pPr>
            <a:r>
              <a:rPr lang="de-DE" sz="1400" b="0" dirty="0" smtClean="0">
                <a:solidFill>
                  <a:srgbClr val="FFFFFF"/>
                </a:solidFill>
                <a:latin typeface="Calibri" panose="020F0502020204030204" pitchFamily="34" charset="0"/>
              </a:rPr>
              <a:t>Ziv Williams</a:t>
            </a:r>
            <a:r>
              <a:rPr lang="de-DE" sz="1400" b="0" baseline="30000" dirty="0">
                <a:solidFill>
                  <a:schemeClr val="tx1">
                    <a:lumMod val="95000"/>
                  </a:schemeClr>
                </a:solidFill>
                <a:latin typeface="Calibri" panose="020F0502020204030204" pitchFamily="34" charset="0"/>
              </a:rPr>
              <a:t>4</a:t>
            </a:r>
            <a:endParaRPr lang="de-DE" altLang="de-DE" sz="1400" b="0" baseline="30000" dirty="0">
              <a:solidFill>
                <a:schemeClr val="tx1">
                  <a:lumMod val="95000"/>
                </a:schemeClr>
              </a:solidFill>
              <a:latin typeface="Calibri" panose="020F0502020204030204" pitchFamily="34" charset="0"/>
            </a:endParaRPr>
          </a:p>
          <a:p>
            <a:pPr eaLnBrk="1" hangingPunct="1">
              <a:defRPr/>
            </a:pPr>
            <a:r>
              <a:rPr lang="de-DE" sz="1400" b="0" dirty="0" smtClean="0">
                <a:solidFill>
                  <a:srgbClr val="FFFFFF"/>
                </a:solidFill>
                <a:latin typeface="Calibri" panose="020F0502020204030204" pitchFamily="34" charset="0"/>
              </a:rPr>
              <a:t>Emery Brown</a:t>
            </a:r>
            <a:r>
              <a:rPr lang="de-DE" sz="1400" b="0" baseline="30000" dirty="0" smtClean="0">
                <a:solidFill>
                  <a:schemeClr val="tx1">
                    <a:lumMod val="95000"/>
                  </a:schemeClr>
                </a:solidFill>
                <a:latin typeface="Calibri" panose="020F0502020204030204" pitchFamily="34" charset="0"/>
              </a:rPr>
              <a:t>3,4</a:t>
            </a:r>
            <a:endParaRPr lang="de-DE" altLang="de-DE" sz="1400" b="0" baseline="30000" dirty="0">
              <a:solidFill>
                <a:schemeClr val="tx1">
                  <a:lumMod val="95000"/>
                </a:schemeClr>
              </a:solidFill>
              <a:latin typeface="Calibri" panose="020F0502020204030204" pitchFamily="34" charset="0"/>
            </a:endParaRPr>
          </a:p>
          <a:p>
            <a:pPr eaLnBrk="1" hangingPunct="1">
              <a:defRPr/>
            </a:pPr>
            <a:endParaRPr lang="de-DE" altLang="de-DE" sz="1200" b="0" baseline="30000" dirty="0" smtClean="0">
              <a:solidFill>
                <a:srgbClr val="E3E9E6"/>
              </a:solidFill>
              <a:latin typeface="Calibri" pitchFamily="34" charset="0"/>
            </a:endParaRPr>
          </a:p>
          <a:p>
            <a:pPr eaLnBrk="1" hangingPunct="1">
              <a:defRPr/>
            </a:pPr>
            <a:r>
              <a:rPr lang="de-DE" altLang="de-DE" sz="1200" b="0" baseline="30000" dirty="0" smtClean="0">
                <a:solidFill>
                  <a:srgbClr val="E3E9E6"/>
                </a:solidFill>
                <a:latin typeface="Calibri" pitchFamily="34" charset="0"/>
              </a:rPr>
              <a:t>1 </a:t>
            </a:r>
            <a:r>
              <a:rPr lang="en-US" altLang="de-DE" sz="1200" b="0" dirty="0" smtClean="0">
                <a:solidFill>
                  <a:srgbClr val="E3E9E6"/>
                </a:solidFill>
                <a:latin typeface="Calibri" pitchFamily="34" charset="0"/>
              </a:rPr>
              <a:t>Institute of Cognitive Science - University of Osnabrück</a:t>
            </a:r>
            <a:endParaRPr lang="en-US" sz="1200" b="0" dirty="0" smtClean="0">
              <a:latin typeface="Calibri" panose="020F0502020204030204" pitchFamily="34" charset="0"/>
            </a:endParaRPr>
          </a:p>
          <a:p>
            <a:pPr eaLnBrk="1" hangingPunct="1">
              <a:defRPr/>
            </a:pPr>
            <a:r>
              <a:rPr lang="en-US" altLang="de-DE" sz="1200" b="0" baseline="30000" dirty="0" smtClean="0">
                <a:solidFill>
                  <a:srgbClr val="E3E9E6"/>
                </a:solidFill>
                <a:latin typeface="Calibri" pitchFamily="34" charset="0"/>
              </a:rPr>
              <a:t>3 </a:t>
            </a:r>
            <a:r>
              <a:rPr lang="en-US" altLang="de-DE" sz="1200" b="0" dirty="0" smtClean="0">
                <a:solidFill>
                  <a:srgbClr val="E3E9E6"/>
                </a:solidFill>
                <a:latin typeface="Calibri" pitchFamily="34" charset="0"/>
              </a:rPr>
              <a:t>Brain and Cognitive Sciences, MIT, Cambridge, US</a:t>
            </a:r>
          </a:p>
          <a:p>
            <a:pPr eaLnBrk="1" hangingPunct="1">
              <a:defRPr/>
            </a:pPr>
            <a:r>
              <a:rPr lang="en-US" altLang="de-DE" sz="1200" b="0" baseline="30000" dirty="0" smtClean="0">
                <a:solidFill>
                  <a:srgbClr val="E3E9E6"/>
                </a:solidFill>
                <a:latin typeface="Calibri" pitchFamily="34" charset="0"/>
              </a:rPr>
              <a:t>4</a:t>
            </a:r>
            <a:r>
              <a:rPr lang="en-US" altLang="de-DE" sz="1200" b="0" dirty="0" smtClean="0">
                <a:solidFill>
                  <a:srgbClr val="E3E9E6"/>
                </a:solidFill>
                <a:latin typeface="Calibri" pitchFamily="34" charset="0"/>
              </a:rPr>
              <a:t> </a:t>
            </a:r>
            <a:r>
              <a:rPr lang="en-US" sz="1200" b="0" dirty="0">
                <a:latin typeface="Calibri" panose="020F0502020204030204" pitchFamily="34" charset="0"/>
              </a:rPr>
              <a:t>Massachusetts </a:t>
            </a:r>
            <a:r>
              <a:rPr lang="en-US" sz="1200" b="0" dirty="0" smtClean="0">
                <a:latin typeface="Calibri" panose="020F0502020204030204" pitchFamily="34" charset="0"/>
              </a:rPr>
              <a:t>General Hospital </a:t>
            </a:r>
            <a:r>
              <a:rPr lang="en-US" sz="1200" b="0" dirty="0">
                <a:latin typeface="Calibri" panose="020F0502020204030204" pitchFamily="34" charset="0"/>
              </a:rPr>
              <a:t>, </a:t>
            </a:r>
            <a:r>
              <a:rPr lang="en-US" sz="1200" b="0" dirty="0" smtClean="0">
                <a:latin typeface="Calibri" panose="020F0502020204030204" pitchFamily="34" charset="0"/>
              </a:rPr>
              <a:t>Boston, US</a:t>
            </a:r>
            <a:endParaRPr lang="en-US" altLang="de-DE" sz="1200" dirty="0" smtClean="0">
              <a:latin typeface="Calibri" pitchFamily="34" charset="0"/>
            </a:endParaRPr>
          </a:p>
          <a:p>
            <a:pPr eaLnBrk="1" hangingPunct="1">
              <a:defRPr/>
            </a:pPr>
            <a:endParaRPr lang="de-DE" altLang="de-DE" sz="1200" dirty="0" smtClean="0">
              <a:latin typeface="Calibri" pitchFamily="34" charset="0"/>
            </a:endParaRPr>
          </a:p>
          <a:p>
            <a:pPr eaLnBrk="1" hangingPunct="1">
              <a:defRPr/>
            </a:pPr>
            <a:endParaRPr lang="de-DE" altLang="de-DE" sz="1800" b="0" dirty="0" smtClean="0">
              <a:solidFill>
                <a:srgbClr val="E3E9E6"/>
              </a:solidFill>
              <a:latin typeface="Calibri" pitchFamily="34" charset="0"/>
            </a:endParaRPr>
          </a:p>
          <a:p>
            <a:pPr eaLnBrk="1" hangingPunct="1">
              <a:defRPr/>
            </a:pPr>
            <a:endParaRPr lang="de-DE" altLang="de-DE" sz="400" b="0" baseline="30000" dirty="0" smtClean="0">
              <a:solidFill>
                <a:srgbClr val="E3E9E6"/>
              </a:solidFill>
              <a:latin typeface="Calibri" pitchFamily="34" charset="0"/>
            </a:endParaRPr>
          </a:p>
        </p:txBody>
      </p:sp>
    </p:spTree>
    <p:extLst>
      <p:ext uri="{BB962C8B-B14F-4D97-AF65-F5344CB8AC3E}">
        <p14:creationId xmlns:p14="http://schemas.microsoft.com/office/powerpoint/2010/main" val="2529587048"/>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 y="4500432"/>
            <a:ext cx="9144000" cy="237051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FFFFFF"/>
              </a:solidFill>
            </a:endParaRPr>
          </a:p>
        </p:txBody>
      </p:sp>
      <p:sp>
        <p:nvSpPr>
          <p:cNvPr id="1003522" name="Rectangle 2"/>
          <p:cNvSpPr>
            <a:spLocks noGrp="1" noChangeArrowheads="1"/>
          </p:cNvSpPr>
          <p:nvPr>
            <p:ph type="title"/>
          </p:nvPr>
        </p:nvSpPr>
        <p:spPr>
          <a:noFill/>
          <a:ln/>
        </p:spPr>
        <p:txBody>
          <a:bodyPr lIns="92060" tIns="46031" rIns="92060" bIns="46031"/>
          <a:lstStyle/>
          <a:p>
            <a:r>
              <a:rPr lang="en-US" altLang="en-US" dirty="0" smtClean="0"/>
              <a:t>Assembly </a:t>
            </a:r>
            <a:r>
              <a:rPr lang="en-US" altLang="en-US" dirty="0"/>
              <a:t>coding and temporal coordination</a:t>
            </a:r>
          </a:p>
        </p:txBody>
      </p:sp>
      <p:sp>
        <p:nvSpPr>
          <p:cNvPr id="1003523" name="Rectangle 3"/>
          <p:cNvSpPr>
            <a:spLocks noChangeArrowheads="1"/>
          </p:cNvSpPr>
          <p:nvPr/>
        </p:nvSpPr>
        <p:spPr bwMode="auto">
          <a:xfrm>
            <a:off x="112713" y="1014413"/>
            <a:ext cx="8936037" cy="908050"/>
          </a:xfrm>
          <a:prstGeom prst="rect">
            <a:avLst/>
          </a:prstGeom>
          <a:solidFill>
            <a:schemeClr val="tx2"/>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60" tIns="46800" rIns="92060" bIns="46031"/>
          <a:lstStyle>
            <a:lvl1pPr marL="88900" indent="-88900">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cs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cs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cs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140000"/>
              </a:lnSpc>
              <a:spcBef>
                <a:spcPct val="50000"/>
              </a:spcBef>
              <a:buClr>
                <a:srgbClr val="800000"/>
              </a:buClr>
              <a:buFont typeface="Wingdings" pitchFamily="2" charset="2"/>
              <a:buNone/>
            </a:pPr>
            <a:r>
              <a:rPr lang="en-US" altLang="en-US" sz="1800" dirty="0">
                <a:solidFill>
                  <a:srgbClr val="000000"/>
                </a:solidFill>
                <a:latin typeface="Arial" pitchFamily="34" charset="0"/>
              </a:rPr>
              <a:t> </a:t>
            </a:r>
            <a:r>
              <a:rPr lang="en-US" altLang="en-US" sz="1600" b="0" dirty="0">
                <a:solidFill>
                  <a:srgbClr val="000000"/>
                </a:solidFill>
                <a:latin typeface="Arial" pitchFamily="34" charset="0"/>
              </a:rPr>
              <a:t>Temporally coordinated activity of groups of neurons (assemblies) processes and stores information, based on coordination emerging from interactions in the complex neuronal network. </a:t>
            </a:r>
          </a:p>
          <a:p>
            <a:pPr>
              <a:lnSpc>
                <a:spcPct val="140000"/>
              </a:lnSpc>
              <a:spcBef>
                <a:spcPct val="50000"/>
              </a:spcBef>
              <a:buClr>
                <a:srgbClr val="800000"/>
              </a:buClr>
              <a:buFont typeface="Wingdings" pitchFamily="2" charset="2"/>
              <a:buNone/>
            </a:pPr>
            <a:endParaRPr lang="en-US" altLang="en-US" sz="1600" b="0" dirty="0">
              <a:solidFill>
                <a:srgbClr val="000000"/>
              </a:solidFill>
              <a:latin typeface="Arial" pitchFamily="34" charset="0"/>
            </a:endParaRPr>
          </a:p>
        </p:txBody>
      </p:sp>
      <p:sp>
        <p:nvSpPr>
          <p:cNvPr id="1003524" name="Rectangle 4"/>
          <p:cNvSpPr>
            <a:spLocks noChangeArrowheads="1"/>
          </p:cNvSpPr>
          <p:nvPr/>
        </p:nvSpPr>
        <p:spPr bwMode="auto">
          <a:xfrm>
            <a:off x="112713" y="685800"/>
            <a:ext cx="8936037" cy="328613"/>
          </a:xfrm>
          <a:prstGeom prst="rect">
            <a:avLst/>
          </a:prstGeom>
          <a:solidFill>
            <a:srgbClr val="FFCC00"/>
          </a:solidFill>
          <a:ln w="9525">
            <a:solidFill>
              <a:srgbClr val="4D4D4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60" tIns="10800" rIns="92060" bIns="46031" anchor="ctr"/>
          <a:lstStyle>
            <a:lvl1pPr marL="457200" indent="-457200">
              <a:defRPr sz="2400">
                <a:solidFill>
                  <a:schemeClr val="tx1"/>
                </a:solidFill>
                <a:latin typeface="Times New Roman" pitchFamily="18" charset="0"/>
                <a:cs typeface="Times New Roman" pitchFamily="18" charset="0"/>
              </a:defRPr>
            </a:lvl1pPr>
            <a:lvl2pPr marL="914400" indent="-457200">
              <a:defRPr sz="2400">
                <a:solidFill>
                  <a:schemeClr val="tx1"/>
                </a:solidFill>
                <a:latin typeface="Times New Roman" pitchFamily="18" charset="0"/>
                <a:cs typeface="Times New Roman" pitchFamily="18" charset="0"/>
              </a:defRPr>
            </a:lvl2pPr>
            <a:lvl3pPr marL="1371600" indent="-457200">
              <a:defRPr sz="2400">
                <a:solidFill>
                  <a:schemeClr val="tx1"/>
                </a:solidFill>
                <a:latin typeface="Times New Roman" pitchFamily="18" charset="0"/>
                <a:cs typeface="Times New Roman" pitchFamily="18" charset="0"/>
              </a:defRPr>
            </a:lvl3pPr>
            <a:lvl4pPr marL="1828800" indent="-457200">
              <a:defRPr sz="2400">
                <a:solidFill>
                  <a:schemeClr val="tx1"/>
                </a:solidFill>
                <a:latin typeface="Times New Roman" pitchFamily="18" charset="0"/>
                <a:cs typeface="Times New Roman" pitchFamily="18" charset="0"/>
              </a:defRPr>
            </a:lvl4pPr>
            <a:lvl5pPr marL="2286000" indent="-457200">
              <a:defRPr sz="2400">
                <a:solidFill>
                  <a:schemeClr val="tx1"/>
                </a:solidFill>
                <a:latin typeface="Times New Roman" pitchFamily="18" charset="0"/>
                <a:cs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cs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cs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cs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140000"/>
              </a:lnSpc>
              <a:spcBef>
                <a:spcPct val="50000"/>
              </a:spcBef>
              <a:buClr>
                <a:srgbClr val="800000"/>
              </a:buClr>
              <a:buFont typeface="Wingdings" pitchFamily="2" charset="2"/>
              <a:buNone/>
            </a:pPr>
            <a:r>
              <a:rPr lang="en-US" altLang="en-US" sz="2000" dirty="0">
                <a:solidFill>
                  <a:srgbClr val="000000"/>
                </a:solidFill>
                <a:latin typeface="Arial" pitchFamily="34" charset="0"/>
              </a:rPr>
              <a:t> Hypothesis: Assembly coding and temporal coordination</a:t>
            </a:r>
          </a:p>
        </p:txBody>
      </p:sp>
      <p:sp>
        <p:nvSpPr>
          <p:cNvPr id="1003525" name="Text Box 5"/>
          <p:cNvSpPr txBox="1">
            <a:spLocks noChangeArrowheads="1"/>
          </p:cNvSpPr>
          <p:nvPr/>
        </p:nvSpPr>
        <p:spPr bwMode="auto">
          <a:xfrm>
            <a:off x="-87416" y="4500432"/>
            <a:ext cx="9113837" cy="235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sz="2400">
                <a:solidFill>
                  <a:schemeClr val="tx1"/>
                </a:solidFill>
                <a:latin typeface="Times New Roman" pitchFamily="18" charset="0"/>
                <a:cs typeface="Times New Roman" pitchFamily="18" charset="0"/>
              </a:defRPr>
            </a:lvl1pPr>
            <a:lvl2pPr>
              <a:defRPr sz="2400">
                <a:solidFill>
                  <a:schemeClr val="tx1"/>
                </a:solidFill>
                <a:latin typeface="Times New Roman" pitchFamily="18" charset="0"/>
                <a:cs typeface="Times New Roman" pitchFamily="18" charset="0"/>
              </a:defRPr>
            </a:lvl2pPr>
            <a:lvl3pPr>
              <a:defRPr sz="2400">
                <a:solidFill>
                  <a:schemeClr val="tx1"/>
                </a:solidFill>
                <a:latin typeface="Times New Roman" pitchFamily="18" charset="0"/>
                <a:cs typeface="Times New Roman" pitchFamily="18" charset="0"/>
              </a:defRPr>
            </a:lvl3pPr>
            <a:lvl4pPr>
              <a:defRPr sz="2400">
                <a:solidFill>
                  <a:schemeClr val="tx1"/>
                </a:solidFill>
                <a:latin typeface="Times New Roman" pitchFamily="18" charset="0"/>
                <a:cs typeface="Times New Roman" pitchFamily="18" charset="0"/>
              </a:defRPr>
            </a:lvl4pPr>
            <a:lvl5pPr>
              <a:defRPr sz="2400">
                <a:solidFill>
                  <a:schemeClr val="tx1"/>
                </a:solidFill>
                <a:latin typeface="Times New Roman" pitchFamily="18" charset="0"/>
                <a:cs typeface="Times New Roman" pitchFamily="18" charset="0"/>
              </a:defRPr>
            </a:lvl5pPr>
            <a:lvl6pPr fontAlgn="base">
              <a:spcBef>
                <a:spcPct val="0"/>
              </a:spcBef>
              <a:spcAft>
                <a:spcPct val="0"/>
              </a:spcAft>
              <a:defRPr sz="2400">
                <a:solidFill>
                  <a:schemeClr val="tx1"/>
                </a:solidFill>
                <a:latin typeface="Times New Roman" pitchFamily="18" charset="0"/>
                <a:cs typeface="Times New Roman" pitchFamily="18" charset="0"/>
              </a:defRPr>
            </a:lvl6pPr>
            <a:lvl7pPr fontAlgn="base">
              <a:spcBef>
                <a:spcPct val="0"/>
              </a:spcBef>
              <a:spcAft>
                <a:spcPct val="0"/>
              </a:spcAft>
              <a:defRPr sz="2400">
                <a:solidFill>
                  <a:schemeClr val="tx1"/>
                </a:solidFill>
                <a:latin typeface="Times New Roman" pitchFamily="18" charset="0"/>
                <a:cs typeface="Times New Roman" pitchFamily="18" charset="0"/>
              </a:defRPr>
            </a:lvl7pPr>
            <a:lvl8pPr fontAlgn="base">
              <a:spcBef>
                <a:spcPct val="0"/>
              </a:spcBef>
              <a:spcAft>
                <a:spcPct val="0"/>
              </a:spcAft>
              <a:defRPr sz="2400">
                <a:solidFill>
                  <a:schemeClr val="tx1"/>
                </a:solidFill>
                <a:latin typeface="Times New Roman" pitchFamily="18" charset="0"/>
                <a:cs typeface="Times New Roman" pitchFamily="18" charset="0"/>
              </a:defRPr>
            </a:lvl8pPr>
            <a:lvl9pPr fontAlgn="base">
              <a:spcBef>
                <a:spcPct val="0"/>
              </a:spcBef>
              <a:spcAft>
                <a:spcPct val="0"/>
              </a:spcAft>
              <a:defRPr sz="2400">
                <a:solidFill>
                  <a:schemeClr val="tx1"/>
                </a:solidFill>
                <a:latin typeface="Times New Roman" pitchFamily="18" charset="0"/>
                <a:cs typeface="Times New Roman" pitchFamily="18" charset="0"/>
              </a:defRPr>
            </a:lvl9pPr>
          </a:lstStyle>
          <a:p>
            <a:pPr>
              <a:lnSpc>
                <a:spcPct val="115000"/>
              </a:lnSpc>
              <a:buFontTx/>
              <a:buChar char="•"/>
            </a:pPr>
            <a:r>
              <a:rPr lang="en-US" altLang="en-US" sz="1400" b="0" i="1" dirty="0">
                <a:solidFill>
                  <a:srgbClr val="FFFFFF"/>
                </a:solidFill>
              </a:rPr>
              <a:t>Hebb, ‘</a:t>
            </a:r>
            <a:r>
              <a:rPr lang="en-US" altLang="en-US" sz="1400" b="0" i="1" dirty="0" err="1">
                <a:solidFill>
                  <a:srgbClr val="FFFFFF"/>
                </a:solidFill>
              </a:rPr>
              <a:t>Organisation</a:t>
            </a:r>
            <a:r>
              <a:rPr lang="en-US" altLang="en-US" sz="1400" b="0" i="1" dirty="0">
                <a:solidFill>
                  <a:srgbClr val="FFFFFF"/>
                </a:solidFill>
              </a:rPr>
              <a:t> of </a:t>
            </a:r>
            <a:r>
              <a:rPr lang="en-US" altLang="en-US" sz="1400" b="0" i="1" dirty="0" err="1">
                <a:solidFill>
                  <a:srgbClr val="FFFFFF"/>
                </a:solidFill>
              </a:rPr>
              <a:t>behaviour</a:t>
            </a:r>
            <a:r>
              <a:rPr lang="en-US" altLang="en-US" sz="1400" b="0" i="1" dirty="0">
                <a:solidFill>
                  <a:srgbClr val="FFFFFF"/>
                </a:solidFill>
              </a:rPr>
              <a:t>. A neurophysiological theory’ , New York: John Wiley &amp; Sons, </a:t>
            </a:r>
            <a:r>
              <a:rPr lang="en-US" altLang="en-US" sz="1400" b="0" i="1" dirty="0" smtClean="0">
                <a:solidFill>
                  <a:srgbClr val="FFFFFF"/>
                </a:solidFill>
              </a:rPr>
              <a:t>1949</a:t>
            </a:r>
          </a:p>
          <a:p>
            <a:pPr>
              <a:lnSpc>
                <a:spcPct val="115000"/>
              </a:lnSpc>
              <a:buFontTx/>
              <a:buChar char="•"/>
            </a:pPr>
            <a:endParaRPr lang="en-US" altLang="en-US" sz="400" b="0" i="1" dirty="0">
              <a:solidFill>
                <a:srgbClr val="FFFFFF"/>
              </a:solidFill>
            </a:endParaRPr>
          </a:p>
          <a:p>
            <a:pPr>
              <a:lnSpc>
                <a:spcPct val="115000"/>
              </a:lnSpc>
              <a:buFontTx/>
              <a:buChar char="•"/>
            </a:pPr>
            <a:r>
              <a:rPr lang="en-US" sz="1400" b="0" dirty="0" err="1" smtClean="0">
                <a:solidFill>
                  <a:srgbClr val="FFFFFF"/>
                </a:solidFill>
              </a:rPr>
              <a:t>Uhlhaas</a:t>
            </a:r>
            <a:r>
              <a:rPr lang="en-US" sz="1400" b="0" dirty="0">
                <a:solidFill>
                  <a:srgbClr val="FFFFFF"/>
                </a:solidFill>
              </a:rPr>
              <a:t>, </a:t>
            </a:r>
            <a:r>
              <a:rPr lang="en-US" sz="1400" b="0" dirty="0" smtClean="0">
                <a:solidFill>
                  <a:srgbClr val="FFFFFF"/>
                </a:solidFill>
              </a:rPr>
              <a:t>Pipa</a:t>
            </a:r>
            <a:r>
              <a:rPr lang="en-US" sz="1400" b="0" dirty="0">
                <a:solidFill>
                  <a:srgbClr val="FFFFFF"/>
                </a:solidFill>
              </a:rPr>
              <a:t>, </a:t>
            </a:r>
            <a:r>
              <a:rPr lang="en-US" sz="1400" b="0" dirty="0" smtClean="0">
                <a:solidFill>
                  <a:srgbClr val="FFFFFF"/>
                </a:solidFill>
              </a:rPr>
              <a:t>Lima</a:t>
            </a:r>
            <a:r>
              <a:rPr lang="en-US" sz="1400" b="0" dirty="0">
                <a:solidFill>
                  <a:srgbClr val="FFFFFF"/>
                </a:solidFill>
              </a:rPr>
              <a:t>, </a:t>
            </a:r>
            <a:r>
              <a:rPr lang="en-US" sz="1400" b="0" dirty="0" err="1" smtClean="0">
                <a:solidFill>
                  <a:srgbClr val="FFFFFF"/>
                </a:solidFill>
              </a:rPr>
              <a:t>Melloni</a:t>
            </a:r>
            <a:r>
              <a:rPr lang="en-US" sz="1400" b="0" dirty="0">
                <a:solidFill>
                  <a:srgbClr val="FFFFFF"/>
                </a:solidFill>
              </a:rPr>
              <a:t>, </a:t>
            </a:r>
            <a:r>
              <a:rPr lang="en-US" sz="1400" b="0" dirty="0" smtClean="0">
                <a:solidFill>
                  <a:srgbClr val="FFFFFF"/>
                </a:solidFill>
              </a:rPr>
              <a:t>Neuenschwander</a:t>
            </a:r>
            <a:r>
              <a:rPr lang="en-US" sz="1400" b="0" dirty="0">
                <a:solidFill>
                  <a:srgbClr val="FFFFFF"/>
                </a:solidFill>
              </a:rPr>
              <a:t>, </a:t>
            </a:r>
            <a:r>
              <a:rPr lang="en-US" sz="1400" b="0" dirty="0" err="1" smtClean="0">
                <a:solidFill>
                  <a:srgbClr val="FFFFFF"/>
                </a:solidFill>
              </a:rPr>
              <a:t>Nikolić</a:t>
            </a:r>
            <a:r>
              <a:rPr lang="en-US" sz="1400" b="0" dirty="0">
                <a:solidFill>
                  <a:srgbClr val="FFFFFF"/>
                </a:solidFill>
              </a:rPr>
              <a:t>, </a:t>
            </a:r>
            <a:r>
              <a:rPr lang="en-US" sz="1400" b="0" dirty="0" smtClean="0">
                <a:solidFill>
                  <a:srgbClr val="FFFFFF"/>
                </a:solidFill>
              </a:rPr>
              <a:t>Singer, ‘</a:t>
            </a:r>
            <a:r>
              <a:rPr lang="en-US" sz="1400" b="0" i="1" dirty="0" smtClean="0">
                <a:solidFill>
                  <a:srgbClr val="FFFFFF"/>
                </a:solidFill>
              </a:rPr>
              <a:t>Neural </a:t>
            </a:r>
            <a:r>
              <a:rPr lang="en-US" sz="1400" b="0" i="1" dirty="0">
                <a:solidFill>
                  <a:srgbClr val="FFFFFF"/>
                </a:solidFill>
              </a:rPr>
              <a:t>synchrony in cortical networks: history, concept and current status</a:t>
            </a:r>
            <a:r>
              <a:rPr lang="en-US" sz="1400" b="0" dirty="0">
                <a:solidFill>
                  <a:srgbClr val="FFFFFF"/>
                </a:solidFill>
              </a:rPr>
              <a:t>’, Frontiers in integrative Neuroscience,  </a:t>
            </a:r>
            <a:r>
              <a:rPr lang="en-US" sz="1400" b="0" dirty="0" smtClean="0">
                <a:solidFill>
                  <a:srgbClr val="FFFFFF"/>
                </a:solidFill>
              </a:rPr>
              <a:t>2009</a:t>
            </a:r>
          </a:p>
          <a:p>
            <a:pPr>
              <a:lnSpc>
                <a:spcPct val="115000"/>
              </a:lnSpc>
              <a:buFontTx/>
              <a:buChar char="•"/>
            </a:pPr>
            <a:endParaRPr lang="en-US" sz="400" b="0" dirty="0">
              <a:solidFill>
                <a:srgbClr val="FFFFFF"/>
              </a:solidFill>
            </a:endParaRPr>
          </a:p>
          <a:p>
            <a:pPr>
              <a:lnSpc>
                <a:spcPct val="115000"/>
              </a:lnSpc>
              <a:buFontTx/>
              <a:buChar char="•"/>
            </a:pPr>
            <a:r>
              <a:rPr lang="en-US" sz="1400" b="0" dirty="0">
                <a:solidFill>
                  <a:srgbClr val="FFFFFF"/>
                </a:solidFill>
              </a:rPr>
              <a:t>Vicente, </a:t>
            </a:r>
            <a:r>
              <a:rPr lang="en-US" sz="1400" b="0" dirty="0" err="1">
                <a:solidFill>
                  <a:srgbClr val="FFFFFF"/>
                </a:solidFill>
              </a:rPr>
              <a:t>Mirasso</a:t>
            </a:r>
            <a:r>
              <a:rPr lang="en-US" sz="1400" b="0" dirty="0">
                <a:solidFill>
                  <a:srgbClr val="FFFFFF"/>
                </a:solidFill>
              </a:rPr>
              <a:t>,  Fischer, Pipa, ‘</a:t>
            </a:r>
            <a:r>
              <a:rPr lang="en-US" sz="1400" b="0" i="1" dirty="0">
                <a:solidFill>
                  <a:srgbClr val="FFFFFF"/>
                </a:solidFill>
              </a:rPr>
              <a:t>Dynamical relaying can yield zero time lag neuronal synchrony despite long conduction delays</a:t>
            </a:r>
            <a:r>
              <a:rPr lang="en-US" sz="1400" b="0" dirty="0">
                <a:solidFill>
                  <a:srgbClr val="FFFFFF"/>
                </a:solidFill>
              </a:rPr>
              <a:t>, </a:t>
            </a:r>
            <a:r>
              <a:rPr lang="en-US" sz="1400" b="0" dirty="0" err="1">
                <a:solidFill>
                  <a:srgbClr val="FFFFFF"/>
                </a:solidFill>
              </a:rPr>
              <a:t>PNAS</a:t>
            </a:r>
            <a:r>
              <a:rPr lang="en-US" sz="1400" b="0" dirty="0">
                <a:solidFill>
                  <a:srgbClr val="FFFFFF"/>
                </a:solidFill>
              </a:rPr>
              <a:t> </a:t>
            </a:r>
            <a:r>
              <a:rPr lang="en-US" sz="1400" b="0" dirty="0" smtClean="0">
                <a:solidFill>
                  <a:srgbClr val="FFFFFF"/>
                </a:solidFill>
              </a:rPr>
              <a:t>2008</a:t>
            </a:r>
          </a:p>
          <a:p>
            <a:pPr>
              <a:lnSpc>
                <a:spcPct val="115000"/>
              </a:lnSpc>
              <a:buFontTx/>
              <a:buChar char="•"/>
            </a:pPr>
            <a:endParaRPr lang="en-US" sz="400" b="0" dirty="0">
              <a:solidFill>
                <a:srgbClr val="FFFFFF"/>
              </a:solidFill>
            </a:endParaRPr>
          </a:p>
          <a:p>
            <a:pPr>
              <a:lnSpc>
                <a:spcPct val="115000"/>
              </a:lnSpc>
              <a:buFontTx/>
              <a:buChar char="•"/>
            </a:pPr>
            <a:r>
              <a:rPr lang="en-US" sz="1400" b="0" dirty="0">
                <a:solidFill>
                  <a:srgbClr val="FFFFFF"/>
                </a:solidFill>
              </a:rPr>
              <a:t>Pipa , Wheeler , Singer , </a:t>
            </a:r>
            <a:r>
              <a:rPr lang="en-US" sz="1400" b="0" dirty="0" err="1">
                <a:solidFill>
                  <a:srgbClr val="FFFFFF"/>
                </a:solidFill>
              </a:rPr>
              <a:t>Nikolić</a:t>
            </a:r>
            <a:r>
              <a:rPr lang="en-US" sz="1400" b="0" dirty="0">
                <a:solidFill>
                  <a:srgbClr val="FFFFFF"/>
                </a:solidFill>
              </a:rPr>
              <a:t>, ‘</a:t>
            </a:r>
            <a:r>
              <a:rPr lang="en-US" sz="1400" b="0" i="1" dirty="0" err="1">
                <a:solidFill>
                  <a:srgbClr val="FFFFFF"/>
                </a:solidFill>
              </a:rPr>
              <a:t>NeuroXidence</a:t>
            </a:r>
            <a:r>
              <a:rPr lang="en-US" sz="1400" b="0" i="1" dirty="0">
                <a:solidFill>
                  <a:srgbClr val="FFFFFF"/>
                </a:solidFill>
              </a:rPr>
              <a:t>: reliable and efficient analysis of an excess or deficiency of joint-spike events</a:t>
            </a:r>
            <a:r>
              <a:rPr lang="en-US" sz="1400" b="0" dirty="0">
                <a:solidFill>
                  <a:srgbClr val="FFFFFF"/>
                </a:solidFill>
              </a:rPr>
              <a:t>’, J. comp. neuroscience  </a:t>
            </a:r>
            <a:r>
              <a:rPr lang="en-US" sz="1400" b="0" dirty="0" smtClean="0">
                <a:solidFill>
                  <a:srgbClr val="FFFFFF"/>
                </a:solidFill>
              </a:rPr>
              <a:t>2008</a:t>
            </a:r>
          </a:p>
          <a:p>
            <a:pPr>
              <a:lnSpc>
                <a:spcPct val="115000"/>
              </a:lnSpc>
              <a:buFontTx/>
              <a:buChar char="•"/>
            </a:pPr>
            <a:endParaRPr lang="en-US" sz="400" b="0" dirty="0" smtClean="0">
              <a:solidFill>
                <a:srgbClr val="FFFFFF"/>
              </a:solidFill>
            </a:endParaRPr>
          </a:p>
          <a:p>
            <a:pPr>
              <a:lnSpc>
                <a:spcPct val="115000"/>
              </a:lnSpc>
              <a:buFontTx/>
              <a:buChar char="•"/>
            </a:pPr>
            <a:r>
              <a:rPr lang="en-US" sz="1400" b="0" dirty="0" smtClean="0">
                <a:solidFill>
                  <a:srgbClr val="FFFFFF"/>
                </a:solidFill>
              </a:rPr>
              <a:t>Pipa, </a:t>
            </a:r>
            <a:r>
              <a:rPr lang="en-US" sz="1400" b="0" dirty="0" err="1" smtClean="0">
                <a:solidFill>
                  <a:srgbClr val="FFFFFF"/>
                </a:solidFill>
              </a:rPr>
              <a:t>Munk</a:t>
            </a:r>
            <a:r>
              <a:rPr lang="en-US" sz="1400" b="0" dirty="0" smtClean="0">
                <a:solidFill>
                  <a:srgbClr val="FFFFFF"/>
                </a:solidFill>
              </a:rPr>
              <a:t>, ‘</a:t>
            </a:r>
            <a:r>
              <a:rPr lang="en-US" sz="1400" b="0" i="1" dirty="0" smtClean="0">
                <a:solidFill>
                  <a:srgbClr val="FFFFFF"/>
                </a:solidFill>
              </a:rPr>
              <a:t>Higher </a:t>
            </a:r>
            <a:r>
              <a:rPr lang="en-US" sz="1400" b="0" i="1" dirty="0">
                <a:solidFill>
                  <a:srgbClr val="FFFFFF"/>
                </a:solidFill>
              </a:rPr>
              <a:t>order spike synchrony in prefrontal cortex during visual memory</a:t>
            </a:r>
            <a:r>
              <a:rPr lang="en-US" sz="1400" b="0" dirty="0">
                <a:solidFill>
                  <a:srgbClr val="FFFFFF"/>
                </a:solidFill>
              </a:rPr>
              <a:t> </a:t>
            </a:r>
            <a:r>
              <a:rPr lang="en-US" sz="1400" b="0" dirty="0" smtClean="0">
                <a:solidFill>
                  <a:srgbClr val="FFFFFF"/>
                </a:solidFill>
              </a:rPr>
              <a:t>‘, Frontiers in Comp. neuros-, 2011</a:t>
            </a:r>
            <a:endParaRPr lang="en-US" altLang="en-US" sz="1400" b="0" i="1" dirty="0">
              <a:solidFill>
                <a:srgbClr val="FFFFF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5715000" cy="18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64622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 Box 2"/>
          <p:cNvSpPr txBox="1">
            <a:spLocks noChangeArrowheads="1"/>
          </p:cNvSpPr>
          <p:nvPr/>
        </p:nvSpPr>
        <p:spPr bwMode="auto">
          <a:xfrm>
            <a:off x="76200" y="-14026"/>
            <a:ext cx="8904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US" altLang="de-DE" sz="2000" dirty="0">
                <a:solidFill>
                  <a:srgbClr val="FFFFFF"/>
                </a:solidFill>
              </a:rPr>
              <a:t>The Brain: An ordered hierarchical system </a:t>
            </a:r>
          </a:p>
        </p:txBody>
      </p:sp>
      <p:pic>
        <p:nvPicPr>
          <p:cNvPr id="131091" name="Picture 5" descr="C:\Users\gpipa\Desktop\Unbenann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4257675" cy="335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netwo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95400"/>
            <a:ext cx="3657600" cy="23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609600" y="3631754"/>
            <a:ext cx="3287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r>
              <a:rPr lang="en-US" altLang="de-DE" sz="1200" b="0" dirty="0" err="1">
                <a:solidFill>
                  <a:srgbClr val="FFFFCC"/>
                </a:solidFill>
              </a:rPr>
              <a:t>Hagmann</a:t>
            </a:r>
            <a:r>
              <a:rPr lang="en-US" altLang="de-DE" sz="1200" b="0" dirty="0">
                <a:solidFill>
                  <a:srgbClr val="FFFFCC"/>
                </a:solidFill>
              </a:rPr>
              <a:t> et al. (2008), ’Mapping the structural core of human cerebral cortex’ </a:t>
            </a:r>
            <a:r>
              <a:rPr lang="en-US" altLang="de-DE" sz="1200" b="0" dirty="0" err="1">
                <a:solidFill>
                  <a:srgbClr val="FFFFCC"/>
                </a:solidFill>
              </a:rPr>
              <a:t>PLoS</a:t>
            </a:r>
            <a:r>
              <a:rPr lang="en-US" altLang="de-DE" sz="1200" b="0" dirty="0">
                <a:solidFill>
                  <a:srgbClr val="FFFFCC"/>
                </a:solidFill>
              </a:rPr>
              <a:t> </a:t>
            </a:r>
            <a:r>
              <a:rPr lang="en-US" altLang="de-DE" sz="1200" b="0" dirty="0" err="1">
                <a:solidFill>
                  <a:srgbClr val="FFFFCC"/>
                </a:solidFill>
              </a:rPr>
              <a:t>Biol</a:t>
            </a:r>
            <a:r>
              <a:rPr lang="en-US" altLang="de-DE" sz="1200" b="0" dirty="0">
                <a:solidFill>
                  <a:srgbClr val="FFFFCC"/>
                </a:solidFill>
              </a:rPr>
              <a:t> 6(7): e159</a:t>
            </a:r>
          </a:p>
        </p:txBody>
      </p:sp>
      <p:sp>
        <p:nvSpPr>
          <p:cNvPr id="3" name="Textfeld 2"/>
          <p:cNvSpPr txBox="1"/>
          <p:nvPr/>
        </p:nvSpPr>
        <p:spPr>
          <a:xfrm>
            <a:off x="279953" y="5105400"/>
            <a:ext cx="8736494" cy="461665"/>
          </a:xfrm>
          <a:prstGeom prst="rect">
            <a:avLst/>
          </a:prstGeom>
          <a:noFill/>
        </p:spPr>
        <p:txBody>
          <a:bodyPr wrap="none" rtlCol="0">
            <a:spAutoFit/>
          </a:bodyPr>
          <a:lstStyle/>
          <a:p>
            <a:r>
              <a:rPr lang="en-US" dirty="0" smtClean="0"/>
              <a:t>A dynamical system that is composed of coupled modules</a:t>
            </a:r>
            <a:endParaRPr lang="en-US" dirty="0"/>
          </a:p>
        </p:txBody>
      </p:sp>
    </p:spTree>
    <p:extLst>
      <p:ext uri="{BB962C8B-B14F-4D97-AF65-F5344CB8AC3E}">
        <p14:creationId xmlns:p14="http://schemas.microsoft.com/office/powerpoint/2010/main" val="10932546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7096"/>
            <a:ext cx="8950623" cy="283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a:spLocks noChangeArrowheads="1"/>
          </p:cNvSpPr>
          <p:nvPr/>
        </p:nvSpPr>
        <p:spPr bwMode="auto">
          <a:xfrm>
            <a:off x="-1" y="6334780"/>
            <a:ext cx="9144000" cy="536167"/>
          </a:xfrm>
          <a:prstGeom prst="rect">
            <a:avLst/>
          </a:prstGeom>
          <a:solidFill>
            <a:srgbClr val="455763"/>
          </a:solidFill>
          <a:ln>
            <a:noFill/>
          </a:ln>
          <a:effectLst/>
          <a:extLst/>
        </p:spPr>
        <p:txBody>
          <a:bodyPr wrap="none" anchor="ctr"/>
          <a:lstStyle/>
          <a:p>
            <a:endParaRPr lang="en-US">
              <a:solidFill>
                <a:srgbClr val="FFFFFF"/>
              </a:solidFill>
            </a:endParaRPr>
          </a:p>
        </p:txBody>
      </p:sp>
      <p:sp>
        <p:nvSpPr>
          <p:cNvPr id="6" name="Rectangle 3"/>
          <p:cNvSpPr>
            <a:spLocks noChangeArrowheads="1"/>
          </p:cNvSpPr>
          <p:nvPr/>
        </p:nvSpPr>
        <p:spPr bwMode="auto">
          <a:xfrm>
            <a:off x="0" y="333375"/>
            <a:ext cx="9144000" cy="1008063"/>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8" name="Text Box 5"/>
          <p:cNvSpPr txBox="1">
            <a:spLocks noChangeArrowheads="1"/>
          </p:cNvSpPr>
          <p:nvPr/>
        </p:nvSpPr>
        <p:spPr bwMode="auto">
          <a:xfrm>
            <a:off x="254000" y="333375"/>
            <a:ext cx="889000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eaLnBrk="0" hangingPunct="0">
              <a:defRPr kumimoji="1" sz="2400">
                <a:solidFill>
                  <a:schemeClr val="tx1"/>
                </a:solidFill>
                <a:latin typeface="Arial" pitchFamily="34" charset="0"/>
              </a:defRPr>
            </a:lvl1pPr>
            <a:lvl2pPr marL="995363" indent="-457200" eaLnBrk="0" hangingPunct="0">
              <a:defRPr kumimoji="1" sz="2400">
                <a:solidFill>
                  <a:schemeClr val="tx1"/>
                </a:solidFill>
                <a:latin typeface="Arial" pitchFamily="34" charset="0"/>
              </a:defRPr>
            </a:lvl2pPr>
            <a:lvl3pPr marL="1631950" indent="-457200" eaLnBrk="0" hangingPunct="0">
              <a:defRPr kumimoji="1" sz="2400">
                <a:solidFill>
                  <a:schemeClr val="tx1"/>
                </a:solidFill>
                <a:latin typeface="Arial" pitchFamily="34" charset="0"/>
              </a:defRPr>
            </a:lvl3pPr>
            <a:lvl4pPr marL="2268538" indent="-457200" eaLnBrk="0" hangingPunct="0">
              <a:defRPr kumimoji="1" sz="2400">
                <a:solidFill>
                  <a:schemeClr val="tx1"/>
                </a:solidFill>
                <a:latin typeface="Arial" pitchFamily="34" charset="0"/>
              </a:defRPr>
            </a:lvl4pPr>
            <a:lvl5pPr marL="2905125" indent="-457200" eaLnBrk="0" hangingPunct="0">
              <a:defRPr kumimoji="1" sz="2400">
                <a:solidFill>
                  <a:schemeClr val="tx1"/>
                </a:solidFill>
                <a:latin typeface="Arial" pitchFamily="34" charset="0"/>
              </a:defRPr>
            </a:lvl5pPr>
            <a:lvl6pPr marL="3362325" indent="-457200" eaLnBrk="0" fontAlgn="base" hangingPunct="0">
              <a:spcBef>
                <a:spcPct val="0"/>
              </a:spcBef>
              <a:spcAft>
                <a:spcPct val="0"/>
              </a:spcAft>
              <a:defRPr kumimoji="1" sz="2400">
                <a:solidFill>
                  <a:schemeClr val="tx1"/>
                </a:solidFill>
                <a:latin typeface="Arial" pitchFamily="34" charset="0"/>
              </a:defRPr>
            </a:lvl6pPr>
            <a:lvl7pPr marL="3819525" indent="-457200" eaLnBrk="0" fontAlgn="base" hangingPunct="0">
              <a:spcBef>
                <a:spcPct val="0"/>
              </a:spcBef>
              <a:spcAft>
                <a:spcPct val="0"/>
              </a:spcAft>
              <a:defRPr kumimoji="1" sz="2400">
                <a:solidFill>
                  <a:schemeClr val="tx1"/>
                </a:solidFill>
                <a:latin typeface="Arial" pitchFamily="34" charset="0"/>
              </a:defRPr>
            </a:lvl7pPr>
            <a:lvl8pPr marL="4276725" indent="-457200" eaLnBrk="0" fontAlgn="base" hangingPunct="0">
              <a:spcBef>
                <a:spcPct val="0"/>
              </a:spcBef>
              <a:spcAft>
                <a:spcPct val="0"/>
              </a:spcAft>
              <a:defRPr kumimoji="1" sz="2400">
                <a:solidFill>
                  <a:schemeClr val="tx1"/>
                </a:solidFill>
                <a:latin typeface="Arial" pitchFamily="34" charset="0"/>
              </a:defRPr>
            </a:lvl8pPr>
            <a:lvl9pPr marL="4733925" indent="-457200" eaLnBrk="0" fontAlgn="base" hangingPunct="0">
              <a:spcBef>
                <a:spcPct val="0"/>
              </a:spcBef>
              <a:spcAft>
                <a:spcPct val="0"/>
              </a:spcAft>
              <a:defRPr kumimoji="1" sz="2400">
                <a:solidFill>
                  <a:schemeClr val="tx1"/>
                </a:solidFill>
                <a:latin typeface="Arial" pitchFamily="34" charset="0"/>
              </a:defRPr>
            </a:lvl9pPr>
          </a:lstStyle>
          <a:p>
            <a:pPr eaLnBrk="1" hangingPunct="1">
              <a:lnSpc>
                <a:spcPct val="130000"/>
              </a:lnSpc>
            </a:pPr>
            <a:r>
              <a:rPr kumimoji="0" lang="en-US" altLang="en-US" sz="1200" dirty="0">
                <a:solidFill>
                  <a:srgbClr val="FFFFFF"/>
                </a:solidFill>
              </a:rPr>
              <a:t>Data:				Task:			</a:t>
            </a:r>
            <a:r>
              <a:rPr kumimoji="0" lang="en-US" altLang="en-US" sz="1200" dirty="0" err="1">
                <a:solidFill>
                  <a:srgbClr val="FFFFFF"/>
                </a:solidFill>
              </a:rPr>
              <a:t>NeuroXidence</a:t>
            </a:r>
            <a:r>
              <a:rPr kumimoji="0" lang="en-US" altLang="en-US" sz="1200" dirty="0">
                <a:solidFill>
                  <a:srgbClr val="FFFFFF"/>
                </a:solidFill>
              </a:rPr>
              <a:t>:</a:t>
            </a:r>
          </a:p>
          <a:p>
            <a:pPr eaLnBrk="1" hangingPunct="1">
              <a:lnSpc>
                <a:spcPct val="130000"/>
              </a:lnSpc>
            </a:pPr>
            <a:r>
              <a:rPr kumimoji="0" lang="en-US" altLang="en-US" sz="1200" dirty="0">
                <a:solidFill>
                  <a:srgbClr val="FFFFFF"/>
                </a:solidFill>
              </a:rPr>
              <a:t>2 simultaneously recorded cells, 38 trials 	Delayed pointing		Number of surrogates: </a:t>
            </a:r>
            <a:r>
              <a:rPr kumimoji="0" lang="en-US" altLang="en-US" sz="1200" i="1" dirty="0">
                <a:solidFill>
                  <a:srgbClr val="FFFFFF"/>
                </a:solidFill>
              </a:rPr>
              <a:t>S</a:t>
            </a:r>
            <a:r>
              <a:rPr kumimoji="0" lang="en-US" altLang="en-US" sz="1200" dirty="0">
                <a:solidFill>
                  <a:srgbClr val="FFFFFF"/>
                </a:solidFill>
              </a:rPr>
              <a:t> = 20</a:t>
            </a:r>
          </a:p>
          <a:p>
            <a:pPr eaLnBrk="1" hangingPunct="1">
              <a:lnSpc>
                <a:spcPct val="130000"/>
              </a:lnSpc>
            </a:pPr>
            <a:r>
              <a:rPr kumimoji="0" lang="en-US" altLang="en-US" sz="1200" dirty="0">
                <a:solidFill>
                  <a:srgbClr val="FFFFFF"/>
                </a:solidFill>
              </a:rPr>
              <a:t>Monkey primary motor cortex (awake)		</a:t>
            </a:r>
            <a:r>
              <a:rPr kumimoji="0" lang="en-GB" altLang="en-US" sz="1200" dirty="0" err="1">
                <a:solidFill>
                  <a:srgbClr val="DDDDDD"/>
                </a:solidFill>
              </a:rPr>
              <a:t>Riehle</a:t>
            </a:r>
            <a:r>
              <a:rPr kumimoji="0" lang="en-GB" altLang="en-US" sz="1200" dirty="0">
                <a:solidFill>
                  <a:srgbClr val="DDDDDD"/>
                </a:solidFill>
              </a:rPr>
              <a:t>, et al. 97 Science</a:t>
            </a:r>
            <a:r>
              <a:rPr kumimoji="0" lang="en-US" altLang="en-US" sz="1200" dirty="0">
                <a:solidFill>
                  <a:srgbClr val="DDDDDD"/>
                </a:solidFill>
              </a:rPr>
              <a:t>	</a:t>
            </a:r>
            <a:r>
              <a:rPr kumimoji="0" lang="en-US" altLang="en-US" sz="1200" dirty="0">
                <a:solidFill>
                  <a:srgbClr val="FFFFFF"/>
                </a:solidFill>
              </a:rPr>
              <a:t>	Window length: l=0.2 s</a:t>
            </a:r>
          </a:p>
          <a:p>
            <a:pPr eaLnBrk="1" hangingPunct="1">
              <a:lnSpc>
                <a:spcPct val="130000"/>
              </a:lnSpc>
            </a:pPr>
            <a:r>
              <a:rPr kumimoji="0" lang="en-US" altLang="en-US" sz="1200" dirty="0">
                <a:solidFill>
                  <a:srgbClr val="FFFFFF"/>
                </a:solidFill>
              </a:rPr>
              <a:t>							</a:t>
            </a:r>
          </a:p>
        </p:txBody>
      </p:sp>
      <p:sp>
        <p:nvSpPr>
          <p:cNvPr id="4" name="Rechteck 3"/>
          <p:cNvSpPr/>
          <p:nvPr/>
        </p:nvSpPr>
        <p:spPr>
          <a:xfrm>
            <a:off x="49342" y="6334780"/>
            <a:ext cx="9094657" cy="523220"/>
          </a:xfrm>
          <a:prstGeom prst="rect">
            <a:avLst/>
          </a:prstGeom>
        </p:spPr>
        <p:txBody>
          <a:bodyPr wrap="square">
            <a:spAutoFit/>
          </a:bodyPr>
          <a:lstStyle/>
          <a:p>
            <a:r>
              <a:rPr lang="en-US" sz="1400" b="0" dirty="0">
                <a:solidFill>
                  <a:srgbClr val="FFFFFF"/>
                </a:solidFill>
                <a:latin typeface="Calibri" panose="020F0502020204030204" pitchFamily="34" charset="0"/>
              </a:rPr>
              <a:t>G Pipa, A </a:t>
            </a:r>
            <a:r>
              <a:rPr lang="en-US" sz="1400" b="0" dirty="0" err="1">
                <a:solidFill>
                  <a:srgbClr val="FFFFFF"/>
                </a:solidFill>
                <a:latin typeface="Calibri" panose="020F0502020204030204" pitchFamily="34" charset="0"/>
              </a:rPr>
              <a:t>Riehle</a:t>
            </a:r>
            <a:r>
              <a:rPr lang="en-US" sz="1400" b="0" dirty="0">
                <a:solidFill>
                  <a:srgbClr val="FFFFFF"/>
                </a:solidFill>
                <a:latin typeface="Calibri" panose="020F0502020204030204" pitchFamily="34" charset="0"/>
              </a:rPr>
              <a:t>, S </a:t>
            </a:r>
            <a:r>
              <a:rPr lang="en-US" sz="1400" b="0" dirty="0" err="1">
                <a:solidFill>
                  <a:srgbClr val="FFFFFF"/>
                </a:solidFill>
                <a:latin typeface="Calibri" panose="020F0502020204030204" pitchFamily="34" charset="0"/>
              </a:rPr>
              <a:t>Grün</a:t>
            </a:r>
            <a:r>
              <a:rPr lang="en-US" sz="1400" b="0" dirty="0">
                <a:solidFill>
                  <a:srgbClr val="FFFFFF"/>
                </a:solidFill>
                <a:latin typeface="Calibri" panose="020F0502020204030204" pitchFamily="34" charset="0"/>
              </a:rPr>
              <a:t>, ‘Validation of task-related excess of spike coincidences based on </a:t>
            </a:r>
            <a:r>
              <a:rPr lang="en-US" sz="1400" b="0" dirty="0" err="1" smtClean="0">
                <a:solidFill>
                  <a:srgbClr val="FFFFFF"/>
                </a:solidFill>
                <a:latin typeface="Calibri" panose="020F0502020204030204" pitchFamily="34" charset="0"/>
              </a:rPr>
              <a:t>NeuroXidence</a:t>
            </a:r>
            <a:r>
              <a:rPr lang="en-US" sz="1400" b="0" dirty="0" smtClean="0">
                <a:solidFill>
                  <a:srgbClr val="FFFFFF"/>
                </a:solidFill>
                <a:latin typeface="Calibri" panose="020F0502020204030204" pitchFamily="34" charset="0"/>
              </a:rPr>
              <a:t>’, </a:t>
            </a:r>
            <a:r>
              <a:rPr lang="en-US" sz="1400" b="0" dirty="0" err="1" smtClean="0">
                <a:solidFill>
                  <a:srgbClr val="FFFFFF"/>
                </a:solidFill>
                <a:latin typeface="Calibri" panose="020F0502020204030204" pitchFamily="34" charset="0"/>
              </a:rPr>
              <a:t>Neurocomputing</a:t>
            </a:r>
            <a:r>
              <a:rPr lang="en-US" sz="1400" b="0" dirty="0" smtClean="0">
                <a:solidFill>
                  <a:srgbClr val="FFFFFF"/>
                </a:solidFill>
                <a:latin typeface="Calibri" panose="020F0502020204030204" pitchFamily="34" charset="0"/>
              </a:rPr>
              <a:t> </a:t>
            </a:r>
            <a:r>
              <a:rPr lang="en-US" sz="1400" b="0" dirty="0">
                <a:solidFill>
                  <a:srgbClr val="FFFFFF"/>
                </a:solidFill>
                <a:latin typeface="Calibri" panose="020F0502020204030204" pitchFamily="34" charset="0"/>
              </a:rPr>
              <a:t>70 (10), 2064-2068</a:t>
            </a:r>
          </a:p>
        </p:txBody>
      </p:sp>
      <p:sp>
        <p:nvSpPr>
          <p:cNvPr id="13" name="Rectangle 11"/>
          <p:cNvSpPr>
            <a:spLocks noChangeArrowheads="1"/>
          </p:cNvSpPr>
          <p:nvPr/>
        </p:nvSpPr>
        <p:spPr bwMode="auto">
          <a:xfrm flipV="1">
            <a:off x="1752600" y="2362200"/>
            <a:ext cx="457200" cy="2362200"/>
          </a:xfrm>
          <a:prstGeom prst="rect">
            <a:avLst/>
          </a:prstGeom>
          <a:solidFill>
            <a:srgbClr val="FFC000">
              <a:alpha val="27059"/>
            </a:srgbClr>
          </a:solidFill>
          <a:ln w="28575">
            <a:solidFill>
              <a:srgbClr val="FF9933"/>
            </a:solidFill>
            <a:miter lim="800000"/>
            <a:headEnd/>
            <a:tailEnd/>
          </a:ln>
          <a:effectLst/>
        </p:spPr>
        <p:txBody>
          <a:bodyPr wrap="none" anchor="ctr"/>
          <a:lstStyle/>
          <a:p>
            <a:endParaRPr lang="en-US">
              <a:solidFill>
                <a:srgbClr val="FFFFFF"/>
              </a:solidFill>
            </a:endParaRPr>
          </a:p>
        </p:txBody>
      </p:sp>
      <p:sp>
        <p:nvSpPr>
          <p:cNvPr id="11" name="Titel 10"/>
          <p:cNvSpPr>
            <a:spLocks noGrp="1"/>
          </p:cNvSpPr>
          <p:nvPr>
            <p:ph type="title"/>
          </p:nvPr>
        </p:nvSpPr>
        <p:spPr/>
        <p:txBody>
          <a:bodyPr/>
          <a:lstStyle/>
          <a:p>
            <a:endParaRPr lang="en-US"/>
          </a:p>
        </p:txBody>
      </p:sp>
      <p:sp>
        <p:nvSpPr>
          <p:cNvPr id="14" name="Textfeld 13"/>
          <p:cNvSpPr txBox="1"/>
          <p:nvPr/>
        </p:nvSpPr>
        <p:spPr>
          <a:xfrm>
            <a:off x="2062527" y="4876800"/>
            <a:ext cx="6167073" cy="461665"/>
          </a:xfrm>
          <a:prstGeom prst="rect">
            <a:avLst/>
          </a:prstGeom>
          <a:noFill/>
        </p:spPr>
        <p:txBody>
          <a:bodyPr wrap="none" rtlCol="0">
            <a:spAutoFit/>
          </a:bodyPr>
          <a:lstStyle/>
          <a:p>
            <a:r>
              <a:rPr lang="de-DE" dirty="0" smtClean="0">
                <a:solidFill>
                  <a:srgbClr val="FFFFFF"/>
                </a:solidFill>
              </a:rPr>
              <a:t>PS                       ES1     ES2     ES3       </a:t>
            </a:r>
            <a:r>
              <a:rPr lang="de-DE" dirty="0" err="1" smtClean="0">
                <a:solidFill>
                  <a:srgbClr val="FFFFFF"/>
                </a:solidFill>
              </a:rPr>
              <a:t>RS</a:t>
            </a:r>
            <a:endParaRPr lang="en-US" dirty="0">
              <a:solidFill>
                <a:srgbClr val="FFFFFF"/>
              </a:solidFill>
            </a:endParaRPr>
          </a:p>
        </p:txBody>
      </p:sp>
    </p:spTree>
    <p:extLst>
      <p:ext uri="{BB962C8B-B14F-4D97-AF65-F5344CB8AC3E}">
        <p14:creationId xmlns:p14="http://schemas.microsoft.com/office/powerpoint/2010/main" val="4094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63" presetClass="path" presetSubtype="0" accel="50000" decel="50000" fill="hold" grpId="0" nodeType="withEffect">
                                  <p:stCondLst>
                                    <p:cond delay="0"/>
                                  </p:stCondLst>
                                  <p:childTnLst>
                                    <p:animMotion origin="layout" path="M 3.33333E-6 -0.00555 L 0.70833 -0.00555 " pathEditMode="fixed" rAng="0" ptsTypes="AA">
                                      <p:cBhvr>
                                        <p:cTn id="8" dur="5000" fill="hold"/>
                                        <p:tgtEl>
                                          <p:spTgt spid="13"/>
                                        </p:tgtEl>
                                        <p:attrNameLst>
                                          <p:attrName>ppt_x</p:attrName>
                                          <p:attrName>ppt_y</p:attrName>
                                        </p:attrNameLst>
                                      </p:cBhvr>
                                      <p:rCtr x="35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1" y="6334780"/>
            <a:ext cx="9144000" cy="536167"/>
          </a:xfrm>
          <a:prstGeom prst="rect">
            <a:avLst/>
          </a:prstGeom>
          <a:solidFill>
            <a:srgbClr val="455763"/>
          </a:solidFill>
          <a:ln>
            <a:noFill/>
          </a:ln>
          <a:effectLst/>
          <a:extLst/>
        </p:spPr>
        <p:txBody>
          <a:bodyPr wrap="none" anchor="ctr"/>
          <a:lstStyle/>
          <a:p>
            <a:endParaRPr lang="en-US">
              <a:solidFill>
                <a:srgbClr val="FFFFFF"/>
              </a:solidFill>
            </a:endParaRPr>
          </a:p>
        </p:txBody>
      </p:sp>
      <p:sp>
        <p:nvSpPr>
          <p:cNvPr id="2" name="Titel 1"/>
          <p:cNvSpPr>
            <a:spLocks noGrp="1"/>
          </p:cNvSpPr>
          <p:nvPr>
            <p:ph type="title"/>
          </p:nvPr>
        </p:nvSpPr>
        <p:spPr/>
        <p:txBody>
          <a:bodyPr/>
          <a:lstStyle/>
          <a:p>
            <a:r>
              <a:rPr lang="en-US" dirty="0" smtClean="0"/>
              <a:t>Synchrony should vary in time to be computationally relevant</a:t>
            </a:r>
            <a:endParaRPr lang="en-US" dirty="0"/>
          </a:p>
        </p:txBody>
      </p:sp>
      <p:graphicFrame>
        <p:nvGraphicFramePr>
          <p:cNvPr id="9" name="Inhaltsplatzhalter 8"/>
          <p:cNvGraphicFramePr>
            <a:graphicFrameLocks noGrp="1"/>
          </p:cNvGraphicFramePr>
          <p:nvPr>
            <p:ph idx="1"/>
            <p:extLst/>
          </p:nvPr>
        </p:nvGraphicFramePr>
        <p:xfrm>
          <a:off x="2590800" y="5410450"/>
          <a:ext cx="8229600" cy="365760"/>
        </p:xfrm>
        <a:graphic>
          <a:graphicData uri="http://schemas.openxmlformats.org/drawingml/2006/table">
            <a:tbl>
              <a:tblPr/>
              <a:tblGrid>
                <a:gridCol w="8229600"/>
              </a:tblGrid>
              <a:tr h="0">
                <a:tc>
                  <a:txBody>
                    <a:bodyPr/>
                    <a:lstStyle/>
                    <a:p>
                      <a:endParaRPr lang="en-US" dirty="0"/>
                    </a:p>
                  </a:txBody>
                  <a:tcPr anchor="ctr">
                    <a:lnL>
                      <a:noFill/>
                    </a:lnL>
                    <a:lnR>
                      <a:noFill/>
                    </a:lnR>
                    <a:lnT>
                      <a:noFill/>
                    </a:lnT>
                    <a:lnB>
                      <a:noFill/>
                    </a:lnB>
                  </a:tcPr>
                </a:tc>
              </a:tr>
            </a:tbl>
          </a:graphicData>
        </a:graphic>
      </p:graphicFrame>
      <p:sp>
        <p:nvSpPr>
          <p:cNvPr id="6" name="Rectangle 3"/>
          <p:cNvSpPr>
            <a:spLocks noChangeArrowheads="1"/>
          </p:cNvSpPr>
          <p:nvPr/>
        </p:nvSpPr>
        <p:spPr bwMode="auto">
          <a:xfrm>
            <a:off x="0" y="333375"/>
            <a:ext cx="9144000" cy="1008063"/>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8" name="Text Box 5"/>
          <p:cNvSpPr txBox="1">
            <a:spLocks noChangeArrowheads="1"/>
          </p:cNvSpPr>
          <p:nvPr/>
        </p:nvSpPr>
        <p:spPr bwMode="auto">
          <a:xfrm>
            <a:off x="254000" y="333375"/>
            <a:ext cx="889000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eaLnBrk="0" hangingPunct="0">
              <a:defRPr kumimoji="1" sz="2400">
                <a:solidFill>
                  <a:schemeClr val="tx1"/>
                </a:solidFill>
                <a:latin typeface="Arial" pitchFamily="34" charset="0"/>
              </a:defRPr>
            </a:lvl1pPr>
            <a:lvl2pPr marL="995363" indent="-457200" eaLnBrk="0" hangingPunct="0">
              <a:defRPr kumimoji="1" sz="2400">
                <a:solidFill>
                  <a:schemeClr val="tx1"/>
                </a:solidFill>
                <a:latin typeface="Arial" pitchFamily="34" charset="0"/>
              </a:defRPr>
            </a:lvl2pPr>
            <a:lvl3pPr marL="1631950" indent="-457200" eaLnBrk="0" hangingPunct="0">
              <a:defRPr kumimoji="1" sz="2400">
                <a:solidFill>
                  <a:schemeClr val="tx1"/>
                </a:solidFill>
                <a:latin typeface="Arial" pitchFamily="34" charset="0"/>
              </a:defRPr>
            </a:lvl3pPr>
            <a:lvl4pPr marL="2268538" indent="-457200" eaLnBrk="0" hangingPunct="0">
              <a:defRPr kumimoji="1" sz="2400">
                <a:solidFill>
                  <a:schemeClr val="tx1"/>
                </a:solidFill>
                <a:latin typeface="Arial" pitchFamily="34" charset="0"/>
              </a:defRPr>
            </a:lvl4pPr>
            <a:lvl5pPr marL="2905125" indent="-457200" eaLnBrk="0" hangingPunct="0">
              <a:defRPr kumimoji="1" sz="2400">
                <a:solidFill>
                  <a:schemeClr val="tx1"/>
                </a:solidFill>
                <a:latin typeface="Arial" pitchFamily="34" charset="0"/>
              </a:defRPr>
            </a:lvl5pPr>
            <a:lvl6pPr marL="3362325" indent="-457200" eaLnBrk="0" fontAlgn="base" hangingPunct="0">
              <a:spcBef>
                <a:spcPct val="0"/>
              </a:spcBef>
              <a:spcAft>
                <a:spcPct val="0"/>
              </a:spcAft>
              <a:defRPr kumimoji="1" sz="2400">
                <a:solidFill>
                  <a:schemeClr val="tx1"/>
                </a:solidFill>
                <a:latin typeface="Arial" pitchFamily="34" charset="0"/>
              </a:defRPr>
            </a:lvl6pPr>
            <a:lvl7pPr marL="3819525" indent="-457200" eaLnBrk="0" fontAlgn="base" hangingPunct="0">
              <a:spcBef>
                <a:spcPct val="0"/>
              </a:spcBef>
              <a:spcAft>
                <a:spcPct val="0"/>
              </a:spcAft>
              <a:defRPr kumimoji="1" sz="2400">
                <a:solidFill>
                  <a:schemeClr val="tx1"/>
                </a:solidFill>
                <a:latin typeface="Arial" pitchFamily="34" charset="0"/>
              </a:defRPr>
            </a:lvl7pPr>
            <a:lvl8pPr marL="4276725" indent="-457200" eaLnBrk="0" fontAlgn="base" hangingPunct="0">
              <a:spcBef>
                <a:spcPct val="0"/>
              </a:spcBef>
              <a:spcAft>
                <a:spcPct val="0"/>
              </a:spcAft>
              <a:defRPr kumimoji="1" sz="2400">
                <a:solidFill>
                  <a:schemeClr val="tx1"/>
                </a:solidFill>
                <a:latin typeface="Arial" pitchFamily="34" charset="0"/>
              </a:defRPr>
            </a:lvl8pPr>
            <a:lvl9pPr marL="4733925" indent="-457200" eaLnBrk="0" fontAlgn="base" hangingPunct="0">
              <a:spcBef>
                <a:spcPct val="0"/>
              </a:spcBef>
              <a:spcAft>
                <a:spcPct val="0"/>
              </a:spcAft>
              <a:defRPr kumimoji="1" sz="2400">
                <a:solidFill>
                  <a:schemeClr val="tx1"/>
                </a:solidFill>
                <a:latin typeface="Arial" pitchFamily="34" charset="0"/>
              </a:defRPr>
            </a:lvl9pPr>
          </a:lstStyle>
          <a:p>
            <a:pPr eaLnBrk="1" hangingPunct="1">
              <a:lnSpc>
                <a:spcPct val="130000"/>
              </a:lnSpc>
            </a:pPr>
            <a:r>
              <a:rPr kumimoji="0" lang="en-US" altLang="en-US" sz="1200" dirty="0">
                <a:solidFill>
                  <a:srgbClr val="FFFFFF"/>
                </a:solidFill>
              </a:rPr>
              <a:t>Data:				Task:			</a:t>
            </a:r>
            <a:r>
              <a:rPr kumimoji="0" lang="en-US" altLang="en-US" sz="1200" dirty="0" err="1">
                <a:solidFill>
                  <a:srgbClr val="FFFFFF"/>
                </a:solidFill>
              </a:rPr>
              <a:t>NeuroXidence</a:t>
            </a:r>
            <a:r>
              <a:rPr kumimoji="0" lang="en-US" altLang="en-US" sz="1200" dirty="0">
                <a:solidFill>
                  <a:srgbClr val="FFFFFF"/>
                </a:solidFill>
              </a:rPr>
              <a:t>:</a:t>
            </a:r>
          </a:p>
          <a:p>
            <a:pPr eaLnBrk="1" hangingPunct="1">
              <a:lnSpc>
                <a:spcPct val="130000"/>
              </a:lnSpc>
            </a:pPr>
            <a:r>
              <a:rPr kumimoji="0" lang="en-US" altLang="en-US" sz="1200" dirty="0">
                <a:solidFill>
                  <a:srgbClr val="FFFFFF"/>
                </a:solidFill>
              </a:rPr>
              <a:t>2 simultaneously recorded cells, 38 trials 	Delayed pointing		Number of surrogates: </a:t>
            </a:r>
            <a:r>
              <a:rPr kumimoji="0" lang="en-US" altLang="en-US" sz="1200" i="1" dirty="0">
                <a:solidFill>
                  <a:srgbClr val="FFFFFF"/>
                </a:solidFill>
              </a:rPr>
              <a:t>S</a:t>
            </a:r>
            <a:r>
              <a:rPr kumimoji="0" lang="en-US" altLang="en-US" sz="1200" dirty="0">
                <a:solidFill>
                  <a:srgbClr val="FFFFFF"/>
                </a:solidFill>
              </a:rPr>
              <a:t> = 20</a:t>
            </a:r>
          </a:p>
          <a:p>
            <a:pPr eaLnBrk="1" hangingPunct="1">
              <a:lnSpc>
                <a:spcPct val="130000"/>
              </a:lnSpc>
            </a:pPr>
            <a:r>
              <a:rPr kumimoji="0" lang="en-US" altLang="en-US" sz="1200" dirty="0">
                <a:solidFill>
                  <a:srgbClr val="FFFFFF"/>
                </a:solidFill>
              </a:rPr>
              <a:t>Monkey primary motor cortex (awake)		</a:t>
            </a:r>
            <a:r>
              <a:rPr kumimoji="0" lang="en-GB" altLang="en-US" sz="1200" dirty="0" err="1">
                <a:solidFill>
                  <a:srgbClr val="DDDDDD"/>
                </a:solidFill>
              </a:rPr>
              <a:t>Riehle</a:t>
            </a:r>
            <a:r>
              <a:rPr kumimoji="0" lang="en-GB" altLang="en-US" sz="1200" dirty="0">
                <a:solidFill>
                  <a:srgbClr val="DDDDDD"/>
                </a:solidFill>
              </a:rPr>
              <a:t>, et al. 97 Science</a:t>
            </a:r>
            <a:r>
              <a:rPr kumimoji="0" lang="en-US" altLang="en-US" sz="1200" dirty="0">
                <a:solidFill>
                  <a:srgbClr val="DDDDDD"/>
                </a:solidFill>
              </a:rPr>
              <a:t>	</a:t>
            </a:r>
            <a:r>
              <a:rPr kumimoji="0" lang="en-US" altLang="en-US" sz="1200" dirty="0">
                <a:solidFill>
                  <a:srgbClr val="FFFFFF"/>
                </a:solidFill>
              </a:rPr>
              <a:t>	Window length: l=0.2 s</a:t>
            </a:r>
          </a:p>
          <a:p>
            <a:pPr eaLnBrk="1" hangingPunct="1">
              <a:lnSpc>
                <a:spcPct val="130000"/>
              </a:lnSpc>
            </a:pPr>
            <a:r>
              <a:rPr kumimoji="0" lang="en-US" altLang="en-US" sz="1200" dirty="0">
                <a:solidFill>
                  <a:srgbClr val="FFFFFF"/>
                </a:solidFill>
              </a:rPr>
              <a:t>							</a:t>
            </a:r>
          </a:p>
        </p:txBody>
      </p:sp>
      <p:sp>
        <p:nvSpPr>
          <p:cNvPr id="4" name="Rechteck 3"/>
          <p:cNvSpPr/>
          <p:nvPr/>
        </p:nvSpPr>
        <p:spPr>
          <a:xfrm>
            <a:off x="49342" y="6334780"/>
            <a:ext cx="9094657" cy="523220"/>
          </a:xfrm>
          <a:prstGeom prst="rect">
            <a:avLst/>
          </a:prstGeom>
        </p:spPr>
        <p:txBody>
          <a:bodyPr wrap="square">
            <a:spAutoFit/>
          </a:bodyPr>
          <a:lstStyle/>
          <a:p>
            <a:r>
              <a:rPr lang="en-US" sz="1400" b="0" dirty="0">
                <a:solidFill>
                  <a:srgbClr val="FFFFFF"/>
                </a:solidFill>
                <a:latin typeface="Calibri" panose="020F0502020204030204" pitchFamily="34" charset="0"/>
              </a:rPr>
              <a:t>G Pipa, A </a:t>
            </a:r>
            <a:r>
              <a:rPr lang="en-US" sz="1400" b="0" dirty="0" err="1">
                <a:solidFill>
                  <a:srgbClr val="FFFFFF"/>
                </a:solidFill>
                <a:latin typeface="Calibri" panose="020F0502020204030204" pitchFamily="34" charset="0"/>
              </a:rPr>
              <a:t>Riehle</a:t>
            </a:r>
            <a:r>
              <a:rPr lang="en-US" sz="1400" b="0" dirty="0">
                <a:solidFill>
                  <a:srgbClr val="FFFFFF"/>
                </a:solidFill>
                <a:latin typeface="Calibri" panose="020F0502020204030204" pitchFamily="34" charset="0"/>
              </a:rPr>
              <a:t>, S </a:t>
            </a:r>
            <a:r>
              <a:rPr lang="en-US" sz="1400" b="0" dirty="0" err="1">
                <a:solidFill>
                  <a:srgbClr val="FFFFFF"/>
                </a:solidFill>
                <a:latin typeface="Calibri" panose="020F0502020204030204" pitchFamily="34" charset="0"/>
              </a:rPr>
              <a:t>Grün</a:t>
            </a:r>
            <a:r>
              <a:rPr lang="en-US" sz="1400" b="0" dirty="0">
                <a:solidFill>
                  <a:srgbClr val="FFFFFF"/>
                </a:solidFill>
                <a:latin typeface="Calibri" panose="020F0502020204030204" pitchFamily="34" charset="0"/>
              </a:rPr>
              <a:t>, ‘Validation of task-related excess of spike coincidences based on </a:t>
            </a:r>
            <a:r>
              <a:rPr lang="en-US" sz="1400" b="0" dirty="0" err="1" smtClean="0">
                <a:solidFill>
                  <a:srgbClr val="FFFFFF"/>
                </a:solidFill>
                <a:latin typeface="Calibri" panose="020F0502020204030204" pitchFamily="34" charset="0"/>
              </a:rPr>
              <a:t>NeuroXidence</a:t>
            </a:r>
            <a:r>
              <a:rPr lang="en-US" sz="1400" b="0" dirty="0" smtClean="0">
                <a:solidFill>
                  <a:srgbClr val="FFFFFF"/>
                </a:solidFill>
                <a:latin typeface="Calibri" panose="020F0502020204030204" pitchFamily="34" charset="0"/>
              </a:rPr>
              <a:t>’, </a:t>
            </a:r>
            <a:r>
              <a:rPr lang="en-US" sz="1400" b="0" dirty="0" err="1" smtClean="0">
                <a:solidFill>
                  <a:srgbClr val="FFFFFF"/>
                </a:solidFill>
                <a:latin typeface="Calibri" panose="020F0502020204030204" pitchFamily="34" charset="0"/>
              </a:rPr>
              <a:t>Neurocomputing</a:t>
            </a:r>
            <a:r>
              <a:rPr lang="en-US" sz="1400" b="0" dirty="0" smtClean="0">
                <a:solidFill>
                  <a:srgbClr val="FFFFFF"/>
                </a:solidFill>
                <a:latin typeface="Calibri" panose="020F0502020204030204" pitchFamily="34" charset="0"/>
              </a:rPr>
              <a:t> </a:t>
            </a:r>
            <a:r>
              <a:rPr lang="en-US" sz="1400" b="0" dirty="0">
                <a:solidFill>
                  <a:srgbClr val="FFFFFF"/>
                </a:solidFill>
                <a:latin typeface="Calibri" panose="020F0502020204030204" pitchFamily="34" charset="0"/>
              </a:rPr>
              <a:t>70 (10), 2064-2068</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19" y="1953275"/>
            <a:ext cx="8907401" cy="2877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2062527" y="4876800"/>
            <a:ext cx="6167073" cy="461665"/>
          </a:xfrm>
          <a:prstGeom prst="rect">
            <a:avLst/>
          </a:prstGeom>
          <a:noFill/>
        </p:spPr>
        <p:txBody>
          <a:bodyPr wrap="none" rtlCol="0">
            <a:spAutoFit/>
          </a:bodyPr>
          <a:lstStyle/>
          <a:p>
            <a:r>
              <a:rPr lang="de-DE" dirty="0" smtClean="0">
                <a:solidFill>
                  <a:srgbClr val="FFFFFF"/>
                </a:solidFill>
              </a:rPr>
              <a:t>PS                       ES1     ES2     ES3       </a:t>
            </a:r>
            <a:r>
              <a:rPr lang="de-DE" dirty="0" err="1" smtClean="0">
                <a:solidFill>
                  <a:srgbClr val="FFFFFF"/>
                </a:solidFill>
              </a:rPr>
              <a:t>RS</a:t>
            </a:r>
            <a:endParaRPr lang="en-US" dirty="0">
              <a:solidFill>
                <a:srgbClr val="FFFFFF"/>
              </a:solidFill>
            </a:endParaRPr>
          </a:p>
        </p:txBody>
      </p:sp>
    </p:spTree>
    <p:extLst>
      <p:ext uri="{BB962C8B-B14F-4D97-AF65-F5344CB8AC3E}">
        <p14:creationId xmlns:p14="http://schemas.microsoft.com/office/powerpoint/2010/main" val="1112838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5127" name="Rectangle 7"/>
          <p:cNvSpPr>
            <a:spLocks noChangeArrowheads="1"/>
          </p:cNvSpPr>
          <p:nvPr/>
        </p:nvSpPr>
        <p:spPr bwMode="auto">
          <a:xfrm>
            <a:off x="6732588" y="361950"/>
            <a:ext cx="2411412" cy="6596063"/>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6" name="Rechteck 5"/>
          <p:cNvSpPr/>
          <p:nvPr/>
        </p:nvSpPr>
        <p:spPr bwMode="auto">
          <a:xfrm>
            <a:off x="-53086" y="6183372"/>
            <a:ext cx="9578086" cy="854016"/>
          </a:xfrm>
          <a:prstGeom prst="rect">
            <a:avLst/>
          </a:prstGeom>
          <a:solidFill>
            <a:srgbClr val="45576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de-DE" smtClean="0">
              <a:solidFill>
                <a:srgbClr val="FFFFFF"/>
              </a:solidFill>
            </a:endParaRPr>
          </a:p>
        </p:txBody>
      </p:sp>
      <p:sp>
        <p:nvSpPr>
          <p:cNvPr id="2565151" name="Rectangle 31"/>
          <p:cNvSpPr>
            <a:spLocks noChangeArrowheads="1"/>
          </p:cNvSpPr>
          <p:nvPr/>
        </p:nvSpPr>
        <p:spPr bwMode="auto">
          <a:xfrm>
            <a:off x="863600" y="471488"/>
            <a:ext cx="1055688" cy="1185862"/>
          </a:xfrm>
          <a:prstGeom prst="rect">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FFFF"/>
              </a:solidFill>
            </a:endParaRPr>
          </a:p>
        </p:txBody>
      </p:sp>
      <p:sp>
        <p:nvSpPr>
          <p:cNvPr id="2565128" name="Text Box 8"/>
          <p:cNvSpPr txBox="1">
            <a:spLocks noChangeArrowheads="1"/>
          </p:cNvSpPr>
          <p:nvPr/>
        </p:nvSpPr>
        <p:spPr bwMode="auto">
          <a:xfrm>
            <a:off x="6732588" y="920750"/>
            <a:ext cx="2411412"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95300" indent="-495300" eaLnBrk="0" hangingPunct="0">
              <a:tabLst>
                <a:tab pos="987425" algn="l"/>
                <a:tab pos="2506663" algn="l"/>
              </a:tabLst>
              <a:defRPr kumimoji="1" sz="2400">
                <a:solidFill>
                  <a:schemeClr val="tx1"/>
                </a:solidFill>
                <a:latin typeface="Arial" pitchFamily="34" charset="0"/>
              </a:defRPr>
            </a:lvl1pPr>
            <a:lvl2pPr marL="952500" indent="-495300" eaLnBrk="0" hangingPunct="0">
              <a:tabLst>
                <a:tab pos="987425" algn="l"/>
                <a:tab pos="2506663" algn="l"/>
              </a:tabLst>
              <a:defRPr kumimoji="1" sz="2400">
                <a:solidFill>
                  <a:schemeClr val="tx1"/>
                </a:solidFill>
                <a:latin typeface="Arial" pitchFamily="34" charset="0"/>
              </a:defRPr>
            </a:lvl2pPr>
            <a:lvl3pPr marL="1409700" indent="-495300" eaLnBrk="0" hangingPunct="0">
              <a:tabLst>
                <a:tab pos="987425" algn="l"/>
                <a:tab pos="2506663" algn="l"/>
              </a:tabLst>
              <a:defRPr kumimoji="1" sz="2400">
                <a:solidFill>
                  <a:schemeClr val="tx1"/>
                </a:solidFill>
                <a:latin typeface="Arial" pitchFamily="34" charset="0"/>
              </a:defRPr>
            </a:lvl3pPr>
            <a:lvl4pPr marL="1866900" indent="-495300" eaLnBrk="0" hangingPunct="0">
              <a:tabLst>
                <a:tab pos="987425" algn="l"/>
                <a:tab pos="2506663" algn="l"/>
              </a:tabLst>
              <a:defRPr kumimoji="1" sz="2400">
                <a:solidFill>
                  <a:schemeClr val="tx1"/>
                </a:solidFill>
                <a:latin typeface="Arial" pitchFamily="34" charset="0"/>
              </a:defRPr>
            </a:lvl4pPr>
            <a:lvl5pPr marL="2324100" indent="-495300" eaLnBrk="0" hangingPunct="0">
              <a:tabLst>
                <a:tab pos="987425" algn="l"/>
                <a:tab pos="2506663" algn="l"/>
              </a:tabLst>
              <a:defRPr kumimoji="1" sz="2400">
                <a:solidFill>
                  <a:schemeClr val="tx1"/>
                </a:solidFill>
                <a:latin typeface="Arial" pitchFamily="34" charset="0"/>
              </a:defRPr>
            </a:lvl5pPr>
            <a:lvl6pPr marL="2781300" indent="-495300" eaLnBrk="0" fontAlgn="base" hangingPunct="0">
              <a:spcBef>
                <a:spcPct val="0"/>
              </a:spcBef>
              <a:spcAft>
                <a:spcPct val="0"/>
              </a:spcAft>
              <a:tabLst>
                <a:tab pos="987425" algn="l"/>
                <a:tab pos="2506663" algn="l"/>
              </a:tabLst>
              <a:defRPr kumimoji="1" sz="2400">
                <a:solidFill>
                  <a:schemeClr val="tx1"/>
                </a:solidFill>
                <a:latin typeface="Arial" pitchFamily="34" charset="0"/>
              </a:defRPr>
            </a:lvl6pPr>
            <a:lvl7pPr marL="3238500" indent="-495300" eaLnBrk="0" fontAlgn="base" hangingPunct="0">
              <a:spcBef>
                <a:spcPct val="0"/>
              </a:spcBef>
              <a:spcAft>
                <a:spcPct val="0"/>
              </a:spcAft>
              <a:tabLst>
                <a:tab pos="987425" algn="l"/>
                <a:tab pos="2506663" algn="l"/>
              </a:tabLst>
              <a:defRPr kumimoji="1" sz="2400">
                <a:solidFill>
                  <a:schemeClr val="tx1"/>
                </a:solidFill>
                <a:latin typeface="Arial" pitchFamily="34" charset="0"/>
              </a:defRPr>
            </a:lvl7pPr>
            <a:lvl8pPr marL="3695700" indent="-495300" eaLnBrk="0" fontAlgn="base" hangingPunct="0">
              <a:spcBef>
                <a:spcPct val="0"/>
              </a:spcBef>
              <a:spcAft>
                <a:spcPct val="0"/>
              </a:spcAft>
              <a:tabLst>
                <a:tab pos="987425" algn="l"/>
                <a:tab pos="2506663" algn="l"/>
              </a:tabLst>
              <a:defRPr kumimoji="1" sz="2400">
                <a:solidFill>
                  <a:schemeClr val="tx1"/>
                </a:solidFill>
                <a:latin typeface="Arial" pitchFamily="34" charset="0"/>
              </a:defRPr>
            </a:lvl8pPr>
            <a:lvl9pPr marL="4152900" indent="-495300" eaLnBrk="0" fontAlgn="base" hangingPunct="0">
              <a:spcBef>
                <a:spcPct val="0"/>
              </a:spcBef>
              <a:spcAft>
                <a:spcPct val="0"/>
              </a:spcAft>
              <a:tabLst>
                <a:tab pos="987425" algn="l"/>
                <a:tab pos="2506663" algn="l"/>
              </a:tabLst>
              <a:defRPr kumimoji="1" sz="2400">
                <a:solidFill>
                  <a:schemeClr val="tx1"/>
                </a:solidFill>
                <a:latin typeface="Arial" pitchFamily="34" charset="0"/>
              </a:defRPr>
            </a:lvl9pPr>
          </a:lstStyle>
          <a:p>
            <a:pPr eaLnBrk="1" hangingPunct="1">
              <a:lnSpc>
                <a:spcPct val="50000"/>
              </a:lnSpc>
              <a:spcBef>
                <a:spcPct val="50000"/>
              </a:spcBef>
            </a:pPr>
            <a:r>
              <a:rPr kumimoji="0" lang="en-US" altLang="en-US" sz="1400" dirty="0">
                <a:solidFill>
                  <a:srgbClr val="FFFFFF"/>
                </a:solidFill>
              </a:rPr>
              <a:t>Dataset: </a:t>
            </a:r>
          </a:p>
          <a:p>
            <a:pPr eaLnBrk="1" hangingPunct="1">
              <a:lnSpc>
                <a:spcPct val="50000"/>
              </a:lnSpc>
              <a:spcBef>
                <a:spcPct val="50000"/>
              </a:spcBef>
            </a:pPr>
            <a:endParaRPr kumimoji="0" lang="en-US" altLang="en-US" sz="800" dirty="0">
              <a:solidFill>
                <a:srgbClr val="FFFFFF"/>
              </a:solidFill>
            </a:endParaRPr>
          </a:p>
          <a:p>
            <a:pPr eaLnBrk="1" hangingPunct="1">
              <a:lnSpc>
                <a:spcPct val="50000"/>
              </a:lnSpc>
              <a:spcBef>
                <a:spcPct val="50000"/>
              </a:spcBef>
            </a:pPr>
            <a:r>
              <a:rPr kumimoji="0" lang="en-US" altLang="en-US" sz="1200" dirty="0" smtClean="0">
                <a:solidFill>
                  <a:srgbClr val="FFFFFF"/>
                </a:solidFill>
              </a:rPr>
              <a:t>Monkey prefrontal cortex</a:t>
            </a:r>
          </a:p>
          <a:p>
            <a:pPr marL="0" indent="0" eaLnBrk="1" hangingPunct="1">
              <a:spcBef>
                <a:spcPct val="50000"/>
              </a:spcBef>
            </a:pPr>
            <a:r>
              <a:rPr kumimoji="0" lang="en-US" altLang="en-US" sz="1200" dirty="0">
                <a:solidFill>
                  <a:srgbClr val="FFFFFF"/>
                </a:solidFill>
              </a:rPr>
              <a:t>Short term memory, delayed matching to sample paradigm</a:t>
            </a:r>
          </a:p>
          <a:p>
            <a:pPr eaLnBrk="1" hangingPunct="1">
              <a:lnSpc>
                <a:spcPct val="50000"/>
              </a:lnSpc>
              <a:spcBef>
                <a:spcPct val="50000"/>
              </a:spcBef>
            </a:pPr>
            <a:endParaRPr kumimoji="0" lang="en-US" altLang="en-US" sz="1200" dirty="0" smtClean="0">
              <a:solidFill>
                <a:srgbClr val="FFFFFF"/>
              </a:solidFill>
            </a:endParaRPr>
          </a:p>
          <a:p>
            <a:pPr marL="0" indent="0" eaLnBrk="1" hangingPunct="1"/>
            <a:r>
              <a:rPr kumimoji="0" lang="en-US" altLang="en-US" sz="1200" dirty="0" smtClean="0">
                <a:solidFill>
                  <a:srgbClr val="FFC000"/>
                </a:solidFill>
              </a:rPr>
              <a:t>27 cells simultaneously recorded cells</a:t>
            </a:r>
          </a:p>
          <a:p>
            <a:pPr marL="0" indent="0" eaLnBrk="1" hangingPunct="1"/>
            <a:endParaRPr kumimoji="0" lang="en-US" altLang="en-US" sz="1200" dirty="0" smtClean="0">
              <a:solidFill>
                <a:srgbClr val="FFC000"/>
              </a:solidFill>
            </a:endParaRPr>
          </a:p>
          <a:p>
            <a:pPr marL="0" indent="0" eaLnBrk="1" hangingPunct="1"/>
            <a:r>
              <a:rPr kumimoji="0" lang="en-US" altLang="en-US" sz="2800" dirty="0" smtClean="0">
                <a:solidFill>
                  <a:srgbClr val="FFC000"/>
                </a:solidFill>
              </a:rPr>
              <a:t>Number of different Patterns </a:t>
            </a:r>
            <a:r>
              <a:rPr kumimoji="0" lang="en-US" altLang="en-US" sz="2800" dirty="0">
                <a:solidFill>
                  <a:srgbClr val="FFC000"/>
                </a:solidFill>
              </a:rPr>
              <a:t>: </a:t>
            </a:r>
            <a:endParaRPr kumimoji="0" lang="en-US" altLang="en-US" sz="2800" dirty="0" smtClean="0">
              <a:solidFill>
                <a:srgbClr val="FFC000"/>
              </a:solidFill>
            </a:endParaRPr>
          </a:p>
          <a:p>
            <a:pPr marL="0" indent="0" eaLnBrk="1" hangingPunct="1"/>
            <a:endParaRPr kumimoji="0" lang="en-US" altLang="en-US" sz="2800" dirty="0">
              <a:solidFill>
                <a:srgbClr val="FFC000"/>
              </a:solidFill>
            </a:endParaRPr>
          </a:p>
          <a:p>
            <a:pPr marL="0" indent="0" eaLnBrk="1" hangingPunct="1"/>
            <a:r>
              <a:rPr kumimoji="0" lang="en-US" altLang="en-US" sz="2800" dirty="0" smtClean="0">
                <a:solidFill>
                  <a:srgbClr val="FFC000"/>
                </a:solidFill>
              </a:rPr>
              <a:t>18150</a:t>
            </a:r>
          </a:p>
          <a:p>
            <a:pPr eaLnBrk="1" hangingPunct="1"/>
            <a:endParaRPr kumimoji="0" lang="de-DE" altLang="en-US" sz="1200" dirty="0">
              <a:solidFill>
                <a:srgbClr val="FFC000"/>
              </a:solidFill>
            </a:endParaRPr>
          </a:p>
          <a:p>
            <a:pPr eaLnBrk="1" hangingPunct="1"/>
            <a:endParaRPr kumimoji="0" lang="de-DE" altLang="en-US" sz="1200" dirty="0" smtClean="0">
              <a:solidFill>
                <a:srgbClr val="FFC000"/>
              </a:solidFill>
            </a:endParaRPr>
          </a:p>
          <a:p>
            <a:pPr eaLnBrk="1" hangingPunct="1"/>
            <a:endParaRPr kumimoji="0" lang="de-DE" altLang="en-US" sz="1200" dirty="0">
              <a:solidFill>
                <a:srgbClr val="FFC000"/>
              </a:solidFill>
            </a:endParaRPr>
          </a:p>
          <a:p>
            <a:pPr eaLnBrk="1" hangingPunct="1"/>
            <a:endParaRPr kumimoji="0" lang="de-DE" altLang="en-US" sz="1200" dirty="0" smtClean="0">
              <a:solidFill>
                <a:srgbClr val="FFC000"/>
              </a:solidFill>
            </a:endParaRPr>
          </a:p>
          <a:p>
            <a:pPr eaLnBrk="1" hangingPunct="1"/>
            <a:endParaRPr kumimoji="0" lang="de-DE" altLang="en-US" sz="1200" dirty="0" smtClean="0">
              <a:solidFill>
                <a:srgbClr val="FFC000"/>
              </a:solidFill>
            </a:endParaRPr>
          </a:p>
          <a:p>
            <a:pPr eaLnBrk="1" hangingPunct="1"/>
            <a:endParaRPr kumimoji="0" lang="de-DE" altLang="en-US" sz="1200" dirty="0" smtClean="0">
              <a:solidFill>
                <a:srgbClr val="FFC000"/>
              </a:solidFill>
            </a:endParaRPr>
          </a:p>
          <a:p>
            <a:pPr eaLnBrk="1" hangingPunct="1"/>
            <a:endParaRPr kumimoji="0" lang="de-DE" altLang="en-US" sz="1200" dirty="0">
              <a:solidFill>
                <a:srgbClr val="FFC000"/>
              </a:solidFill>
            </a:endParaRPr>
          </a:p>
        </p:txBody>
      </p:sp>
      <p:sp>
        <p:nvSpPr>
          <p:cNvPr id="2565147" name="Rectangle 27"/>
          <p:cNvSpPr>
            <a:spLocks noGrp="1" noChangeArrowheads="1"/>
          </p:cNvSpPr>
          <p:nvPr>
            <p:ph type="title"/>
          </p:nvPr>
        </p:nvSpPr>
        <p:spPr>
          <a:noFill/>
          <a:ln/>
        </p:spPr>
        <p:txBody>
          <a:bodyPr/>
          <a:lstStyle/>
          <a:p>
            <a:r>
              <a:rPr lang="en-US" altLang="en-US" sz="1600"/>
              <a:t>Performance related cell-assembly formation</a:t>
            </a:r>
          </a:p>
        </p:txBody>
      </p:sp>
      <p:pic>
        <p:nvPicPr>
          <p:cNvPr id="2565150" name="Picture 30" descr="Raster_Pattern_Plot_sig_pat_sample_V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8" y="823913"/>
            <a:ext cx="6411912" cy="505301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6858000" y="2451739"/>
            <a:ext cx="4572000" cy="286682"/>
          </a:xfrm>
          <a:prstGeom prst="rect">
            <a:avLst/>
          </a:prstGeom>
        </p:spPr>
        <p:txBody>
          <a:bodyPr>
            <a:spAutoFit/>
          </a:bodyPr>
          <a:lstStyle/>
          <a:p>
            <a:pPr>
              <a:lnSpc>
                <a:spcPct val="115000"/>
              </a:lnSpc>
              <a:buFontTx/>
              <a:buChar char="•"/>
            </a:pPr>
            <a:endParaRPr lang="en-US" altLang="en-US" sz="1200" b="0" i="1" dirty="0">
              <a:solidFill>
                <a:srgbClr val="FFFFFF"/>
              </a:solidFill>
            </a:endParaRPr>
          </a:p>
        </p:txBody>
      </p:sp>
      <p:sp>
        <p:nvSpPr>
          <p:cNvPr id="3" name="Rechteck 2"/>
          <p:cNvSpPr/>
          <p:nvPr/>
        </p:nvSpPr>
        <p:spPr bwMode="auto">
          <a:xfrm>
            <a:off x="0" y="1657350"/>
            <a:ext cx="6521450" cy="4362450"/>
          </a:xfrm>
          <a:prstGeom prst="rect">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FFFFFF"/>
              </a:solidFill>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5" y="1918338"/>
            <a:ext cx="6491289" cy="410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bwMode="auto">
          <a:xfrm>
            <a:off x="1143000" y="1918339"/>
            <a:ext cx="1676400" cy="286682"/>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FFFFFF"/>
              </a:solidFill>
            </a:endParaRPr>
          </a:p>
        </p:txBody>
      </p:sp>
      <p:sp>
        <p:nvSpPr>
          <p:cNvPr id="21" name="Rechteck 20"/>
          <p:cNvSpPr/>
          <p:nvPr/>
        </p:nvSpPr>
        <p:spPr bwMode="auto">
          <a:xfrm>
            <a:off x="4114800" y="1985110"/>
            <a:ext cx="2455164" cy="143341"/>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1" hangingPunct="1"/>
            <a:endParaRPr lang="en-US" smtClean="0">
              <a:solidFill>
                <a:srgbClr val="FFFFFF"/>
              </a:solidFill>
            </a:endParaRPr>
          </a:p>
        </p:txBody>
      </p:sp>
      <p:sp>
        <p:nvSpPr>
          <p:cNvPr id="5" name="Rechteck 4"/>
          <p:cNvSpPr/>
          <p:nvPr/>
        </p:nvSpPr>
        <p:spPr>
          <a:xfrm>
            <a:off x="0" y="6183372"/>
            <a:ext cx="9144000" cy="584775"/>
          </a:xfrm>
          <a:prstGeom prst="rect">
            <a:avLst/>
          </a:prstGeom>
        </p:spPr>
        <p:txBody>
          <a:bodyPr wrap="square">
            <a:spAutoFit/>
          </a:bodyPr>
          <a:lstStyle/>
          <a:p>
            <a:r>
              <a:rPr lang="en-US" sz="1600" b="0" dirty="0">
                <a:solidFill>
                  <a:srgbClr val="FFFFFF"/>
                </a:solidFill>
              </a:rPr>
              <a:t>Pipa, G., &amp; </a:t>
            </a:r>
            <a:r>
              <a:rPr lang="en-US" sz="1600" b="0" dirty="0" err="1">
                <a:solidFill>
                  <a:srgbClr val="FFFFFF"/>
                </a:solidFill>
              </a:rPr>
              <a:t>Munk</a:t>
            </a:r>
            <a:r>
              <a:rPr lang="en-US" sz="1600" b="0" dirty="0">
                <a:solidFill>
                  <a:srgbClr val="FFFFFF"/>
                </a:solidFill>
              </a:rPr>
              <a:t>, M. H. (2011). Higher order spike synchrony in prefrontal cortex during visual memory. </a:t>
            </a:r>
            <a:r>
              <a:rPr lang="en-US" sz="1600" b="0" i="1" dirty="0">
                <a:solidFill>
                  <a:srgbClr val="FFFFFF"/>
                </a:solidFill>
              </a:rPr>
              <a:t>Frontiers in computational neuroscience</a:t>
            </a:r>
            <a:r>
              <a:rPr lang="en-US" sz="1600" b="0" dirty="0">
                <a:solidFill>
                  <a:srgbClr val="FFFFFF"/>
                </a:solidFill>
              </a:rPr>
              <a:t>, </a:t>
            </a:r>
            <a:r>
              <a:rPr lang="en-US" sz="1600" b="0" i="1" dirty="0">
                <a:solidFill>
                  <a:srgbClr val="FFFFFF"/>
                </a:solidFill>
              </a:rPr>
              <a:t>5</a:t>
            </a:r>
            <a:r>
              <a:rPr lang="en-US" sz="1600" b="0" dirty="0">
                <a:solidFill>
                  <a:srgbClr val="FFFFFF"/>
                </a:solidFill>
              </a:rPr>
              <a:t>.</a:t>
            </a:r>
          </a:p>
        </p:txBody>
      </p:sp>
    </p:spTree>
    <p:extLst>
      <p:ext uri="{BB962C8B-B14F-4D97-AF65-F5344CB8AC3E}">
        <p14:creationId xmlns:p14="http://schemas.microsoft.com/office/powerpoint/2010/main" val="350467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512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51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5147" name="Rectangle 27"/>
          <p:cNvSpPr>
            <a:spLocks noGrp="1" noChangeArrowheads="1"/>
          </p:cNvSpPr>
          <p:nvPr>
            <p:ph type="title"/>
          </p:nvPr>
        </p:nvSpPr>
        <p:spPr>
          <a:noFill/>
          <a:ln/>
        </p:spPr>
        <p:txBody>
          <a:bodyPr/>
          <a:lstStyle/>
          <a:p>
            <a:pPr defTabSz="457200" eaLnBrk="1" fontAlgn="auto" hangingPunct="1">
              <a:spcBef>
                <a:spcPts val="0"/>
              </a:spcBef>
              <a:spcAft>
                <a:spcPts val="0"/>
              </a:spcAft>
            </a:pPr>
            <a:r>
              <a:rPr lang="en-US" sz="1600" dirty="0" smtClean="0">
                <a:solidFill>
                  <a:schemeClr val="tx1">
                    <a:lumMod val="95000"/>
                  </a:schemeClr>
                </a:solidFill>
                <a:latin typeface="Calibri"/>
                <a:ea typeface="ＭＳ Ｐゴシック" charset="0"/>
                <a:cs typeface="ＭＳ Ｐゴシック" charset="0"/>
              </a:rPr>
              <a:t>Challenges </a:t>
            </a:r>
            <a:r>
              <a:rPr lang="en-US" sz="1600" dirty="0">
                <a:solidFill>
                  <a:schemeClr val="tx1">
                    <a:lumMod val="95000"/>
                  </a:schemeClr>
                </a:solidFill>
                <a:latin typeface="Calibri"/>
                <a:ea typeface="ＭＳ Ｐゴシック" charset="0"/>
                <a:cs typeface="ＭＳ Ｐゴシック" charset="0"/>
              </a:rPr>
              <a:t>to overcome</a:t>
            </a:r>
          </a:p>
        </p:txBody>
      </p:sp>
      <p:sp>
        <p:nvSpPr>
          <p:cNvPr id="2" name="Rechteck 1"/>
          <p:cNvSpPr/>
          <p:nvPr/>
        </p:nvSpPr>
        <p:spPr>
          <a:xfrm>
            <a:off x="6858000" y="2451739"/>
            <a:ext cx="4572000" cy="286682"/>
          </a:xfrm>
          <a:prstGeom prst="rect">
            <a:avLst/>
          </a:prstGeom>
        </p:spPr>
        <p:txBody>
          <a:bodyPr>
            <a:spAutoFit/>
          </a:bodyPr>
          <a:lstStyle/>
          <a:p>
            <a:pPr>
              <a:lnSpc>
                <a:spcPct val="115000"/>
              </a:lnSpc>
              <a:buFontTx/>
              <a:buChar char="•"/>
            </a:pPr>
            <a:endParaRPr lang="en-US" altLang="en-US" sz="1200" b="0" i="1" dirty="0">
              <a:solidFill>
                <a:srgbClr val="FFFFFF"/>
              </a:solidFill>
            </a:endParaRPr>
          </a:p>
        </p:txBody>
      </p:sp>
      <p:sp>
        <p:nvSpPr>
          <p:cNvPr id="15" name="Rectangle 2"/>
          <p:cNvSpPr>
            <a:spLocks/>
          </p:cNvSpPr>
          <p:nvPr/>
        </p:nvSpPr>
        <p:spPr bwMode="auto">
          <a:xfrm>
            <a:off x="304800" y="798930"/>
            <a:ext cx="8610600" cy="28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179388" indent="-179388" defTabSz="457200" eaLnBrk="1" fontAlgn="auto" hangingPunct="1">
              <a:spcBef>
                <a:spcPts val="0"/>
              </a:spcBef>
              <a:spcAft>
                <a:spcPts val="0"/>
              </a:spcAft>
              <a:buSzPct val="125000"/>
              <a:buFont typeface="Gill Sans" charset="0"/>
              <a:buChar char="•"/>
            </a:pPr>
            <a:r>
              <a:rPr lang="en-US" sz="1700" b="0" dirty="0">
                <a:solidFill>
                  <a:srgbClr val="FFFFFF">
                    <a:lumMod val="95000"/>
                  </a:srgbClr>
                </a:solidFill>
                <a:latin typeface="Calibri"/>
                <a:ea typeface="ＭＳ Ｐゴシック" charset="0"/>
                <a:cs typeface="ＭＳ Ｐゴシック" charset="0"/>
              </a:rPr>
              <a:t>We are interested in how patterns </a:t>
            </a:r>
            <a:r>
              <a:rPr lang="en-US" sz="1700" dirty="0">
                <a:solidFill>
                  <a:srgbClr val="FFFFFF">
                    <a:lumMod val="95000"/>
                  </a:srgbClr>
                </a:solidFill>
                <a:latin typeface="Calibri"/>
                <a:ea typeface="ＭＳ Ｐゴシック" charset="0"/>
                <a:cs typeface="ＭＳ Ｐゴシック" charset="0"/>
              </a:rPr>
              <a:t>encode</a:t>
            </a:r>
            <a:r>
              <a:rPr lang="en-US" sz="1700" b="0" dirty="0">
                <a:solidFill>
                  <a:srgbClr val="FFFFFF">
                    <a:lumMod val="95000"/>
                  </a:srgbClr>
                </a:solidFill>
                <a:latin typeface="Calibri"/>
                <a:ea typeface="ＭＳ Ｐゴシック" charset="0"/>
                <a:cs typeface="ＭＳ Ｐゴシック" charset="0"/>
              </a:rPr>
              <a:t> that is how their probabilities vary with a multidimensional external covariate (a stimulus).</a:t>
            </a:r>
          </a:p>
          <a:p>
            <a:pPr marL="179388" indent="-179388" defTabSz="457200" eaLnBrk="1" fontAlgn="auto" hangingPunct="1">
              <a:spcBef>
                <a:spcPts val="0"/>
              </a:spcBef>
              <a:spcAft>
                <a:spcPts val="0"/>
              </a:spcAft>
              <a:buSzPct val="125000"/>
              <a:buFont typeface="Gill Sans" charset="0"/>
              <a:buChar char="•"/>
            </a:pPr>
            <a:endParaRPr lang="en-US" sz="1700" b="0" dirty="0">
              <a:solidFill>
                <a:srgbClr val="FFFFFF">
                  <a:lumMod val="95000"/>
                </a:srgbClr>
              </a:solidFill>
              <a:latin typeface="Calibri"/>
              <a:ea typeface="ＭＳ Ｐゴシック" charset="0"/>
              <a:cs typeface="ＭＳ Ｐゴシック" charset="0"/>
            </a:endParaRPr>
          </a:p>
          <a:p>
            <a:pPr marL="179388" indent="-179388" defTabSz="457200" eaLnBrk="1" fontAlgn="auto" hangingPunct="1">
              <a:spcBef>
                <a:spcPts val="0"/>
              </a:spcBef>
              <a:spcAft>
                <a:spcPts val="0"/>
              </a:spcAft>
              <a:buSzPct val="125000"/>
              <a:buFont typeface="Gill Sans" charset="0"/>
              <a:buChar char="•"/>
            </a:pPr>
            <a:r>
              <a:rPr lang="en-US" sz="1700" b="0" dirty="0">
                <a:solidFill>
                  <a:srgbClr val="FFFFFF">
                    <a:lumMod val="95000"/>
                  </a:srgbClr>
                </a:solidFill>
                <a:latin typeface="Calibri"/>
                <a:ea typeface="ＭＳ Ｐゴシック" charset="0"/>
                <a:cs typeface="ＭＳ Ｐゴシック" charset="0"/>
              </a:rPr>
              <a:t>So the grouping should reflect the encoding ... but we don</a:t>
            </a:r>
            <a:r>
              <a:rPr lang="ja-JP" altLang="en-US" sz="1700" b="0" dirty="0">
                <a:solidFill>
                  <a:srgbClr val="FFFFFF">
                    <a:lumMod val="95000"/>
                  </a:srgbClr>
                </a:solidFill>
                <a:latin typeface="Arial" charset="0"/>
                <a:cs typeface="ＭＳ Ｐゴシック" charset="0"/>
              </a:rPr>
              <a:t>’</a:t>
            </a:r>
            <a:r>
              <a:rPr lang="en-US" altLang="ja-JP" sz="1700" b="0" dirty="0">
                <a:solidFill>
                  <a:srgbClr val="FFFFFF">
                    <a:lumMod val="95000"/>
                  </a:srgbClr>
                </a:solidFill>
                <a:latin typeface="Calibri"/>
                <a:cs typeface="Gill Sans" charset="0"/>
              </a:rPr>
              <a:t>t know how </a:t>
            </a:r>
            <a:r>
              <a:rPr lang="en-US" altLang="ja-JP" sz="1700" b="0" dirty="0" smtClean="0">
                <a:solidFill>
                  <a:srgbClr val="FFFFFF">
                    <a:lumMod val="95000"/>
                  </a:srgbClr>
                </a:solidFill>
                <a:latin typeface="Calibri"/>
                <a:cs typeface="Gill Sans" charset="0"/>
              </a:rPr>
              <a:t>the </a:t>
            </a:r>
            <a:r>
              <a:rPr lang="en-US" altLang="ja-JP" sz="1700" b="0" dirty="0">
                <a:solidFill>
                  <a:srgbClr val="FFFFFF">
                    <a:lumMod val="95000"/>
                  </a:srgbClr>
                </a:solidFill>
                <a:latin typeface="Calibri"/>
                <a:cs typeface="Gill Sans" charset="0"/>
              </a:rPr>
              <a:t>groups.</a:t>
            </a:r>
          </a:p>
          <a:p>
            <a:pPr marL="179388" indent="-179388" defTabSz="457200" eaLnBrk="1" fontAlgn="auto" hangingPunct="1">
              <a:spcBef>
                <a:spcPts val="0"/>
              </a:spcBef>
              <a:spcAft>
                <a:spcPts val="0"/>
              </a:spcAft>
              <a:buSzPct val="125000"/>
              <a:buFont typeface="Gill Sans" charset="0"/>
              <a:buChar char="•"/>
            </a:pPr>
            <a:endParaRPr lang="en-US" sz="1700" b="0" dirty="0">
              <a:solidFill>
                <a:srgbClr val="FFFFFF">
                  <a:lumMod val="95000"/>
                </a:srgbClr>
              </a:solidFill>
              <a:latin typeface="Calibri"/>
              <a:cs typeface="Gill Sans" charset="0"/>
            </a:endParaRPr>
          </a:p>
          <a:p>
            <a:pPr marL="179388" indent="-179388" defTabSz="457200" eaLnBrk="1" fontAlgn="auto" hangingPunct="1">
              <a:spcBef>
                <a:spcPts val="0"/>
              </a:spcBef>
              <a:spcAft>
                <a:spcPts val="0"/>
              </a:spcAft>
              <a:buSzPct val="125000"/>
              <a:buFont typeface="Gill Sans" charset="0"/>
              <a:buChar char="•"/>
            </a:pPr>
            <a:r>
              <a:rPr lang="en-US" sz="1700" b="0" dirty="0">
                <a:solidFill>
                  <a:srgbClr val="FFFFFF">
                    <a:lumMod val="95000"/>
                  </a:srgbClr>
                </a:solidFill>
                <a:latin typeface="Calibri"/>
                <a:cs typeface="Gill Sans" charset="0"/>
              </a:rPr>
              <a:t>We have no training set telling us the probabilities, we have multinomial observations from which we have to infer the probabilities.</a:t>
            </a:r>
          </a:p>
          <a:p>
            <a:pPr marL="179388" indent="-179388" defTabSz="457200" eaLnBrk="1" fontAlgn="auto" hangingPunct="1">
              <a:spcBef>
                <a:spcPts val="0"/>
              </a:spcBef>
              <a:spcAft>
                <a:spcPts val="0"/>
              </a:spcAft>
            </a:pPr>
            <a:endParaRPr lang="en-US" sz="1700" b="0" dirty="0">
              <a:solidFill>
                <a:srgbClr val="FFFFFF">
                  <a:lumMod val="95000"/>
                </a:srgbClr>
              </a:solidFill>
              <a:latin typeface="Calibri"/>
              <a:cs typeface="Gill Sans" charset="0"/>
            </a:endParaRPr>
          </a:p>
          <a:p>
            <a:pPr marL="179388" indent="-179388" defTabSz="457200" eaLnBrk="1" fontAlgn="auto" hangingPunct="1">
              <a:spcBef>
                <a:spcPts val="0"/>
              </a:spcBef>
              <a:spcAft>
                <a:spcPts val="0"/>
              </a:spcAft>
              <a:buSzPct val="125000"/>
              <a:buFont typeface="Gill Sans" charset="0"/>
              <a:buChar char="•"/>
            </a:pPr>
            <a:r>
              <a:rPr lang="en-US" sz="1700" b="0" dirty="0">
                <a:solidFill>
                  <a:srgbClr val="FFFFFF">
                    <a:lumMod val="95000"/>
                  </a:srgbClr>
                </a:solidFill>
                <a:latin typeface="Calibri"/>
                <a:cs typeface="Gill Sans" charset="0"/>
              </a:rPr>
              <a:t>We also don</a:t>
            </a:r>
            <a:r>
              <a:rPr lang="ja-JP" altLang="en-US" sz="1700" b="0" dirty="0">
                <a:solidFill>
                  <a:srgbClr val="FFFFFF">
                    <a:lumMod val="95000"/>
                  </a:srgbClr>
                </a:solidFill>
                <a:latin typeface="Arial" charset="0"/>
                <a:cs typeface="ＭＳ Ｐゴシック" charset="0"/>
              </a:rPr>
              <a:t>’</a:t>
            </a:r>
            <a:r>
              <a:rPr lang="en-US" altLang="ja-JP" sz="1700" b="0" dirty="0">
                <a:solidFill>
                  <a:srgbClr val="FFFFFF">
                    <a:lumMod val="95000"/>
                  </a:srgbClr>
                </a:solidFill>
                <a:latin typeface="Calibri"/>
                <a:cs typeface="Gill Sans" charset="0"/>
              </a:rPr>
              <a:t>t know the functional form these probabilities should take, that is, the mapping from stimulus to pattern.</a:t>
            </a:r>
            <a:endParaRPr lang="en-US" sz="1700" b="0" dirty="0">
              <a:solidFill>
                <a:srgbClr val="FFFFFF">
                  <a:lumMod val="95000"/>
                </a:srgbClr>
              </a:solidFill>
              <a:latin typeface="Calibri"/>
              <a:cs typeface="Gill Sans" charset="0"/>
            </a:endParaRPr>
          </a:p>
        </p:txBody>
      </p:sp>
      <p:sp>
        <p:nvSpPr>
          <p:cNvPr id="16" name="Rectangle 3"/>
          <p:cNvSpPr>
            <a:spLocks/>
          </p:cNvSpPr>
          <p:nvPr/>
        </p:nvSpPr>
        <p:spPr bwMode="auto">
          <a:xfrm>
            <a:off x="314920" y="3751174"/>
            <a:ext cx="8371880" cy="208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179388" indent="-179388" defTabSz="457200" eaLnBrk="1" fontAlgn="auto" hangingPunct="1">
              <a:spcBef>
                <a:spcPts val="0"/>
              </a:spcBef>
              <a:spcAft>
                <a:spcPts val="0"/>
              </a:spcAft>
              <a:buSzPct val="125000"/>
              <a:buFont typeface="Gill Sans" charset="0"/>
              <a:buChar char="•"/>
            </a:pPr>
            <a:r>
              <a:rPr lang="en-US" sz="1800" b="0" dirty="0">
                <a:solidFill>
                  <a:srgbClr val="FFC000"/>
                </a:solidFill>
                <a:latin typeface="Calibri"/>
                <a:ea typeface="ＭＳ Ｐゴシック" charset="0"/>
                <a:cs typeface="ＭＳ Ｐゴシック" charset="0"/>
              </a:rPr>
              <a:t>We will use a </a:t>
            </a:r>
            <a:r>
              <a:rPr lang="en-US" sz="1800" dirty="0">
                <a:solidFill>
                  <a:srgbClr val="FFC000"/>
                </a:solidFill>
                <a:latin typeface="Calibri"/>
                <a:ea typeface="ＭＳ Ｐゴシック" charset="0"/>
                <a:cs typeface="ＭＳ Ｐゴシック" charset="0"/>
              </a:rPr>
              <a:t>divisive clustering algorithm</a:t>
            </a:r>
            <a:r>
              <a:rPr lang="en-US" sz="1800" b="0" dirty="0">
                <a:solidFill>
                  <a:srgbClr val="FFC000"/>
                </a:solidFill>
                <a:latin typeface="Calibri"/>
                <a:ea typeface="ＭＳ Ｐゴシック" charset="0"/>
                <a:cs typeface="ＭＳ Ｐゴシック" charset="0"/>
              </a:rPr>
              <a:t> (hopefully ending up with the right clusters)</a:t>
            </a:r>
          </a:p>
          <a:p>
            <a:pPr marL="179388" indent="-179388" defTabSz="457200" eaLnBrk="1" fontAlgn="auto" hangingPunct="1">
              <a:spcBef>
                <a:spcPts val="0"/>
              </a:spcBef>
              <a:spcAft>
                <a:spcPts val="0"/>
              </a:spcAft>
              <a:buSzPct val="125000"/>
              <a:buFont typeface="Gill Sans" charset="0"/>
              <a:buChar char="•"/>
            </a:pPr>
            <a:endParaRPr lang="en-US" sz="1800" b="0" dirty="0">
              <a:solidFill>
                <a:srgbClr val="FFC000"/>
              </a:solidFill>
              <a:latin typeface="Calibri"/>
              <a:ea typeface="ＭＳ Ｐゴシック" charset="0"/>
              <a:cs typeface="ＭＳ Ｐゴシック" charset="0"/>
            </a:endParaRPr>
          </a:p>
          <a:p>
            <a:pPr marL="179388" indent="-179388" defTabSz="457200" eaLnBrk="1" fontAlgn="auto" hangingPunct="1">
              <a:spcBef>
                <a:spcPts val="0"/>
              </a:spcBef>
              <a:spcAft>
                <a:spcPts val="0"/>
              </a:spcAft>
              <a:buSzPct val="125000"/>
              <a:buFont typeface="Gill Sans" charset="0"/>
              <a:buChar char="•"/>
            </a:pPr>
            <a:r>
              <a:rPr lang="en-US" sz="1800" b="0" dirty="0">
                <a:solidFill>
                  <a:srgbClr val="FFC000"/>
                </a:solidFill>
                <a:latin typeface="Calibri"/>
                <a:ea typeface="ＭＳ Ｐゴシック" charset="0"/>
                <a:cs typeface="ＭＳ Ｐゴシック" charset="0"/>
              </a:rPr>
              <a:t>This clustering will be constructed to </a:t>
            </a:r>
            <a:r>
              <a:rPr lang="en-US" sz="1800" dirty="0">
                <a:solidFill>
                  <a:srgbClr val="FFC000"/>
                </a:solidFill>
                <a:latin typeface="Calibri"/>
                <a:ea typeface="ＭＳ Ｐゴシック" charset="0"/>
                <a:cs typeface="ＭＳ Ｐゴシック" charset="0"/>
              </a:rPr>
              <a:t>maximize the data likelihood</a:t>
            </a:r>
            <a:r>
              <a:rPr lang="en-US" sz="1800" b="0" dirty="0">
                <a:solidFill>
                  <a:srgbClr val="FFC000"/>
                </a:solidFill>
                <a:latin typeface="Calibri"/>
                <a:ea typeface="ＭＳ Ｐゴシック" charset="0"/>
                <a:cs typeface="ＭＳ Ｐゴシック" charset="0"/>
              </a:rPr>
              <a:t>, and hopefully generalize to test data.</a:t>
            </a:r>
          </a:p>
          <a:p>
            <a:pPr marL="179388" indent="-179388" defTabSz="457200" eaLnBrk="1" fontAlgn="auto" hangingPunct="1">
              <a:spcBef>
                <a:spcPts val="0"/>
              </a:spcBef>
              <a:spcAft>
                <a:spcPts val="0"/>
              </a:spcAft>
              <a:buSzPct val="125000"/>
              <a:buFont typeface="Gill Sans" charset="0"/>
              <a:buChar char="•"/>
            </a:pPr>
            <a:endParaRPr lang="en-US" sz="1800" b="0" dirty="0">
              <a:solidFill>
                <a:srgbClr val="FFC000"/>
              </a:solidFill>
              <a:latin typeface="Calibri"/>
              <a:ea typeface="ＭＳ Ｐゴシック" charset="0"/>
              <a:cs typeface="ＭＳ Ｐゴシック" charset="0"/>
            </a:endParaRPr>
          </a:p>
          <a:p>
            <a:pPr marL="179388" indent="-179388" defTabSz="457200" eaLnBrk="1" fontAlgn="auto" hangingPunct="1">
              <a:spcBef>
                <a:spcPts val="0"/>
              </a:spcBef>
              <a:spcAft>
                <a:spcPts val="0"/>
              </a:spcAft>
              <a:buSzPct val="125000"/>
              <a:buFont typeface="Gill Sans" charset="0"/>
              <a:buChar char="•"/>
            </a:pPr>
            <a:r>
              <a:rPr lang="en-US" sz="1800" b="0" dirty="0">
                <a:solidFill>
                  <a:srgbClr val="FFC000"/>
                </a:solidFill>
                <a:latin typeface="Calibri"/>
                <a:ea typeface="ＭＳ Ｐゴシック" charset="0"/>
                <a:cs typeface="ＭＳ Ｐゴシック" charset="0"/>
              </a:rPr>
              <a:t>We will use an iterative </a:t>
            </a:r>
            <a:r>
              <a:rPr lang="en-US" sz="1800" dirty="0">
                <a:solidFill>
                  <a:srgbClr val="FFC000"/>
                </a:solidFill>
                <a:latin typeface="Calibri"/>
                <a:ea typeface="ＭＳ Ｐゴシック" charset="0"/>
                <a:cs typeface="ＭＳ Ｐゴシック" charset="0"/>
              </a:rPr>
              <a:t>expectation maximization type splitting algorithm.</a:t>
            </a:r>
          </a:p>
        </p:txBody>
      </p:sp>
      <p:sp>
        <p:nvSpPr>
          <p:cNvPr id="18" name="Rectangle 13"/>
          <p:cNvSpPr>
            <a:spLocks noChangeArrowheads="1"/>
          </p:cNvSpPr>
          <p:nvPr/>
        </p:nvSpPr>
        <p:spPr bwMode="auto">
          <a:xfrm>
            <a:off x="-76200" y="5915055"/>
            <a:ext cx="9296400" cy="942944"/>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prstClr val="black"/>
              </a:solidFill>
            </a:endParaRPr>
          </a:p>
        </p:txBody>
      </p:sp>
      <p:sp>
        <p:nvSpPr>
          <p:cNvPr id="19" name="Text Box 14"/>
          <p:cNvSpPr txBox="1">
            <a:spLocks noChangeArrowheads="1"/>
          </p:cNvSpPr>
          <p:nvPr/>
        </p:nvSpPr>
        <p:spPr bwMode="auto">
          <a:xfrm>
            <a:off x="134168" y="5903893"/>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4863" algn="l"/>
              </a:tabLst>
              <a:defRPr sz="2400">
                <a:solidFill>
                  <a:schemeClr val="tx1"/>
                </a:solidFill>
                <a:latin typeface="Times New Roman" pitchFamily="18" charset="0"/>
                <a:cs typeface="Times New Roman" pitchFamily="18" charset="0"/>
              </a:defRPr>
            </a:lvl1pPr>
            <a:lvl2pPr>
              <a:tabLst>
                <a:tab pos="804863" algn="l"/>
              </a:tabLst>
              <a:defRPr sz="2400">
                <a:solidFill>
                  <a:schemeClr val="tx1"/>
                </a:solidFill>
                <a:latin typeface="Times New Roman" pitchFamily="18" charset="0"/>
                <a:cs typeface="Times New Roman" pitchFamily="18" charset="0"/>
              </a:defRPr>
            </a:lvl2pPr>
            <a:lvl3pPr>
              <a:tabLst>
                <a:tab pos="804863" algn="l"/>
              </a:tabLst>
              <a:defRPr sz="2400">
                <a:solidFill>
                  <a:schemeClr val="tx1"/>
                </a:solidFill>
                <a:latin typeface="Times New Roman" pitchFamily="18" charset="0"/>
                <a:cs typeface="Times New Roman" pitchFamily="18" charset="0"/>
              </a:defRPr>
            </a:lvl3pPr>
            <a:lvl4pPr>
              <a:tabLst>
                <a:tab pos="804863" algn="l"/>
              </a:tabLst>
              <a:defRPr sz="2400">
                <a:solidFill>
                  <a:schemeClr val="tx1"/>
                </a:solidFill>
                <a:latin typeface="Times New Roman" pitchFamily="18" charset="0"/>
                <a:cs typeface="Times New Roman" pitchFamily="18" charset="0"/>
              </a:defRPr>
            </a:lvl4pPr>
            <a:lvl5pPr>
              <a:tabLst>
                <a:tab pos="804863" algn="l"/>
              </a:tabLst>
              <a:defRPr sz="2400">
                <a:solidFill>
                  <a:schemeClr val="tx1"/>
                </a:solidFill>
                <a:latin typeface="Times New Roman" pitchFamily="18" charset="0"/>
                <a:cs typeface="Times New Roman" pitchFamily="18" charset="0"/>
              </a:defRPr>
            </a:lvl5pPr>
            <a:lvl6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6pPr>
            <a:lvl7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7pPr>
            <a:lvl8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8pPr>
            <a:lvl9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9pPr>
          </a:lstStyle>
          <a:p>
            <a:pPr marL="285750" indent="-285750">
              <a:buFont typeface="Arial" panose="020B0604020202020204" pitchFamily="34" charset="0"/>
              <a:buChar char="•"/>
            </a:pPr>
            <a:r>
              <a:rPr lang="de-DE" sz="1400" b="0" dirty="0">
                <a:solidFill>
                  <a:prstClr val="white"/>
                </a:solidFill>
              </a:rPr>
              <a:t>Haslinger, R., Pipa, G., Lewis, L. D., </a:t>
            </a:r>
            <a:r>
              <a:rPr lang="de-DE" sz="1400" b="0" dirty="0" err="1">
                <a:solidFill>
                  <a:prstClr val="white"/>
                </a:solidFill>
              </a:rPr>
              <a:t>Nikolić</a:t>
            </a:r>
            <a:r>
              <a:rPr lang="de-DE" sz="1400" b="0" dirty="0">
                <a:solidFill>
                  <a:prstClr val="white"/>
                </a:solidFill>
              </a:rPr>
              <a:t>, D., Williams, Z., &amp; Brown, E. (2013). Encoding Through Patterns: Regression </a:t>
            </a:r>
            <a:r>
              <a:rPr lang="de-DE" sz="1400" b="0" dirty="0" err="1">
                <a:solidFill>
                  <a:prstClr val="white"/>
                </a:solidFill>
              </a:rPr>
              <a:t>Tree</a:t>
            </a:r>
            <a:r>
              <a:rPr lang="de-DE" sz="1400" b="0" dirty="0">
                <a:solidFill>
                  <a:prstClr val="white"/>
                </a:solidFill>
              </a:rPr>
              <a:t>–</a:t>
            </a:r>
            <a:r>
              <a:rPr lang="de-DE" sz="1400" b="0" dirty="0" err="1">
                <a:solidFill>
                  <a:prstClr val="white"/>
                </a:solidFill>
              </a:rPr>
              <a:t>Based</a:t>
            </a:r>
            <a:r>
              <a:rPr lang="de-DE" sz="1400" b="0" dirty="0">
                <a:solidFill>
                  <a:prstClr val="white"/>
                </a:solidFill>
              </a:rPr>
              <a:t> Neuronal Population Models. </a:t>
            </a:r>
            <a:r>
              <a:rPr lang="de-DE" sz="1400" b="0" i="1" dirty="0" err="1">
                <a:solidFill>
                  <a:prstClr val="white"/>
                </a:solidFill>
              </a:rPr>
              <a:t>Neural</a:t>
            </a:r>
            <a:r>
              <a:rPr lang="de-DE" sz="1400" b="0" i="1" dirty="0">
                <a:solidFill>
                  <a:prstClr val="white"/>
                </a:solidFill>
              </a:rPr>
              <a:t> </a:t>
            </a:r>
            <a:r>
              <a:rPr lang="de-DE" sz="1400" b="0" i="1" dirty="0" err="1">
                <a:solidFill>
                  <a:prstClr val="white"/>
                </a:solidFill>
              </a:rPr>
              <a:t>computation</a:t>
            </a:r>
            <a:r>
              <a:rPr lang="de-DE" sz="1400" b="0" dirty="0">
                <a:solidFill>
                  <a:prstClr val="white"/>
                </a:solidFill>
              </a:rPr>
              <a:t>, </a:t>
            </a:r>
            <a:r>
              <a:rPr lang="de-DE" sz="1400" b="0" i="1" dirty="0">
                <a:solidFill>
                  <a:prstClr val="white"/>
                </a:solidFill>
              </a:rPr>
              <a:t>25</a:t>
            </a:r>
            <a:r>
              <a:rPr lang="de-DE" sz="1400" b="0" dirty="0">
                <a:solidFill>
                  <a:prstClr val="white"/>
                </a:solidFill>
              </a:rPr>
              <a:t>(8), </a:t>
            </a:r>
            <a:r>
              <a:rPr lang="de-DE" sz="1400" b="0" dirty="0" smtClean="0">
                <a:solidFill>
                  <a:prstClr val="white"/>
                </a:solidFill>
              </a:rPr>
              <a:t>1953-1993.</a:t>
            </a:r>
          </a:p>
          <a:p>
            <a:pPr marL="285750" indent="-285750">
              <a:buFont typeface="Arial" panose="020B0604020202020204" pitchFamily="34" charset="0"/>
              <a:buChar char="•"/>
            </a:pPr>
            <a:r>
              <a:rPr lang="en-US" sz="1400" b="0" dirty="0" smtClean="0">
                <a:solidFill>
                  <a:prstClr val="white"/>
                </a:solidFill>
              </a:rPr>
              <a:t>Haslinger</a:t>
            </a:r>
            <a:r>
              <a:rPr lang="en-US" sz="1400" b="0" dirty="0">
                <a:solidFill>
                  <a:prstClr val="white"/>
                </a:solidFill>
              </a:rPr>
              <a:t>, R., Ba, D., Galuske, R., Williams, Z., &amp; Pipa, G. (2013). Missing mass approximations for the partition function of stimulus driven </a:t>
            </a:r>
            <a:r>
              <a:rPr lang="en-US" sz="1400" b="0" dirty="0" err="1">
                <a:solidFill>
                  <a:prstClr val="white"/>
                </a:solidFill>
              </a:rPr>
              <a:t>Ising</a:t>
            </a:r>
            <a:r>
              <a:rPr lang="en-US" sz="1400" b="0" dirty="0">
                <a:solidFill>
                  <a:prstClr val="white"/>
                </a:solidFill>
              </a:rPr>
              <a:t> models. </a:t>
            </a:r>
            <a:r>
              <a:rPr lang="en-US" sz="1400" b="0" i="1" dirty="0">
                <a:solidFill>
                  <a:prstClr val="white"/>
                </a:solidFill>
              </a:rPr>
              <a:t>Frontiers in computational neuroscience</a:t>
            </a:r>
            <a:r>
              <a:rPr lang="en-US" sz="1400" b="0" dirty="0">
                <a:solidFill>
                  <a:prstClr val="white"/>
                </a:solidFill>
              </a:rPr>
              <a:t>, </a:t>
            </a:r>
            <a:r>
              <a:rPr lang="en-US" sz="1400" b="0" i="1" dirty="0">
                <a:solidFill>
                  <a:prstClr val="white"/>
                </a:solidFill>
              </a:rPr>
              <a:t>7</a:t>
            </a:r>
            <a:r>
              <a:rPr lang="en-US" sz="1400" b="0" dirty="0">
                <a:solidFill>
                  <a:prstClr val="white"/>
                </a:solidFill>
              </a:rPr>
              <a:t>.</a:t>
            </a:r>
          </a:p>
        </p:txBody>
      </p:sp>
    </p:spTree>
    <p:extLst>
      <p:ext uri="{BB962C8B-B14F-4D97-AF65-F5344CB8AC3E}">
        <p14:creationId xmlns:p14="http://schemas.microsoft.com/office/powerpoint/2010/main" val="29410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6"/>
          <p:cNvGrpSpPr>
            <a:grpSpLocks/>
          </p:cNvGrpSpPr>
          <p:nvPr/>
        </p:nvGrpSpPr>
        <p:grpSpPr bwMode="auto">
          <a:xfrm>
            <a:off x="3004170" y="3151897"/>
            <a:ext cx="1705570" cy="517922"/>
            <a:chOff x="0" y="0"/>
            <a:chExt cx="1528" cy="464"/>
          </a:xfrm>
        </p:grpSpPr>
        <p:sp>
          <p:nvSpPr>
            <p:cNvPr id="5" name="Rectangle 1"/>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 name="Rectangle 2"/>
            <p:cNvSpPr>
              <a:spLocks/>
            </p:cNvSpPr>
            <p:nvPr/>
          </p:nvSpPr>
          <p:spPr bwMode="auto">
            <a:xfrm>
              <a:off x="9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 name="Rectangle 3"/>
            <p:cNvSpPr>
              <a:spLocks/>
            </p:cNvSpPr>
            <p:nvPr/>
          </p:nvSpPr>
          <p:spPr bwMode="auto">
            <a:xfrm>
              <a:off x="19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 name="Rectangle 4"/>
            <p:cNvSpPr>
              <a:spLocks/>
            </p:cNvSpPr>
            <p:nvPr/>
          </p:nvSpPr>
          <p:spPr bwMode="auto">
            <a:xfrm>
              <a:off x="28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 name="Rectangle 5"/>
            <p:cNvSpPr>
              <a:spLocks/>
            </p:cNvSpPr>
            <p:nvPr/>
          </p:nvSpPr>
          <p:spPr bwMode="auto">
            <a:xfrm>
              <a:off x="38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 name="Rectangle 6"/>
            <p:cNvSpPr>
              <a:spLocks/>
            </p:cNvSpPr>
            <p:nvPr/>
          </p:nvSpPr>
          <p:spPr bwMode="auto">
            <a:xfrm>
              <a:off x="48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 name="Rectangle 7"/>
            <p:cNvSpPr>
              <a:spLocks/>
            </p:cNvSpPr>
            <p:nvPr/>
          </p:nvSpPr>
          <p:spPr bwMode="auto">
            <a:xfrm>
              <a:off x="57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 name="Rectangle 8"/>
            <p:cNvSpPr>
              <a:spLocks/>
            </p:cNvSpPr>
            <p:nvPr/>
          </p:nvSpPr>
          <p:spPr bwMode="auto">
            <a:xfrm>
              <a:off x="67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 name="Rectangle 9"/>
            <p:cNvSpPr>
              <a:spLocks/>
            </p:cNvSpPr>
            <p:nvPr/>
          </p:nvSpPr>
          <p:spPr bwMode="auto">
            <a:xfrm>
              <a:off x="76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 name="Rectangle 10"/>
            <p:cNvSpPr>
              <a:spLocks/>
            </p:cNvSpPr>
            <p:nvPr/>
          </p:nvSpPr>
          <p:spPr bwMode="auto">
            <a:xfrm>
              <a:off x="86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 name="Rectangle 11"/>
            <p:cNvSpPr>
              <a:spLocks/>
            </p:cNvSpPr>
            <p:nvPr/>
          </p:nvSpPr>
          <p:spPr bwMode="auto">
            <a:xfrm>
              <a:off x="96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 name="Rectangle 12"/>
            <p:cNvSpPr>
              <a:spLocks/>
            </p:cNvSpPr>
            <p:nvPr/>
          </p:nvSpPr>
          <p:spPr bwMode="auto">
            <a:xfrm>
              <a:off x="105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 name="Rectangle 13"/>
            <p:cNvSpPr>
              <a:spLocks/>
            </p:cNvSpPr>
            <p:nvPr/>
          </p:nvSpPr>
          <p:spPr bwMode="auto">
            <a:xfrm>
              <a:off x="115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8" name="Rectangle 14"/>
            <p:cNvSpPr>
              <a:spLocks/>
            </p:cNvSpPr>
            <p:nvPr/>
          </p:nvSpPr>
          <p:spPr bwMode="auto">
            <a:xfrm>
              <a:off x="124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9" name="Rectangle 15"/>
            <p:cNvSpPr>
              <a:spLocks/>
            </p:cNvSpPr>
            <p:nvPr/>
          </p:nvSpPr>
          <p:spPr bwMode="auto">
            <a:xfrm>
              <a:off x="134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0" name="Rectangle 16"/>
            <p:cNvSpPr>
              <a:spLocks/>
            </p:cNvSpPr>
            <p:nvPr/>
          </p:nvSpPr>
          <p:spPr bwMode="auto">
            <a:xfrm>
              <a:off x="144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1" name="Oval 17"/>
            <p:cNvSpPr>
              <a:spLocks/>
            </p:cNvSpPr>
            <p:nvPr/>
          </p:nvSpPr>
          <p:spPr bwMode="auto">
            <a:xfrm>
              <a:off x="11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2" name="Oval 18"/>
            <p:cNvSpPr>
              <a:spLocks/>
            </p:cNvSpPr>
            <p:nvPr/>
          </p:nvSpPr>
          <p:spPr bwMode="auto">
            <a:xfrm>
              <a:off x="208"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3" name="Oval 19"/>
            <p:cNvSpPr>
              <a:spLocks/>
            </p:cNvSpPr>
            <p:nvPr/>
          </p:nvSpPr>
          <p:spPr bwMode="auto">
            <a:xfrm>
              <a:off x="304"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4" name="Oval 20"/>
            <p:cNvSpPr>
              <a:spLocks/>
            </p:cNvSpPr>
            <p:nvPr/>
          </p:nvSpPr>
          <p:spPr bwMode="auto">
            <a:xfrm>
              <a:off x="400"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5" name="Oval 21"/>
            <p:cNvSpPr>
              <a:spLocks/>
            </p:cNvSpPr>
            <p:nvPr/>
          </p:nvSpPr>
          <p:spPr bwMode="auto">
            <a:xfrm>
              <a:off x="40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6" name="Oval 22"/>
            <p:cNvSpPr>
              <a:spLocks/>
            </p:cNvSpPr>
            <p:nvPr/>
          </p:nvSpPr>
          <p:spPr bwMode="auto">
            <a:xfrm>
              <a:off x="49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7" name="Oval 23"/>
            <p:cNvSpPr>
              <a:spLocks/>
            </p:cNvSpPr>
            <p:nvPr/>
          </p:nvSpPr>
          <p:spPr bwMode="auto">
            <a:xfrm>
              <a:off x="49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8" name="Oval 24"/>
            <p:cNvSpPr>
              <a:spLocks/>
            </p:cNvSpPr>
            <p:nvPr/>
          </p:nvSpPr>
          <p:spPr bwMode="auto">
            <a:xfrm>
              <a:off x="59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9" name="Oval 25"/>
            <p:cNvSpPr>
              <a:spLocks/>
            </p:cNvSpPr>
            <p:nvPr/>
          </p:nvSpPr>
          <p:spPr bwMode="auto">
            <a:xfrm>
              <a:off x="592"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0" name="Oval 26"/>
            <p:cNvSpPr>
              <a:spLocks/>
            </p:cNvSpPr>
            <p:nvPr/>
          </p:nvSpPr>
          <p:spPr bwMode="auto">
            <a:xfrm>
              <a:off x="59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1" name="Oval 27"/>
            <p:cNvSpPr>
              <a:spLocks/>
            </p:cNvSpPr>
            <p:nvPr/>
          </p:nvSpPr>
          <p:spPr bwMode="auto">
            <a:xfrm>
              <a:off x="688"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2" name="Oval 28"/>
            <p:cNvSpPr>
              <a:spLocks/>
            </p:cNvSpPr>
            <p:nvPr/>
          </p:nvSpPr>
          <p:spPr bwMode="auto">
            <a:xfrm>
              <a:off x="68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3" name="Oval 29"/>
            <p:cNvSpPr>
              <a:spLocks/>
            </p:cNvSpPr>
            <p:nvPr/>
          </p:nvSpPr>
          <p:spPr bwMode="auto">
            <a:xfrm>
              <a:off x="784"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4" name="Oval 30"/>
            <p:cNvSpPr>
              <a:spLocks/>
            </p:cNvSpPr>
            <p:nvPr/>
          </p:nvSpPr>
          <p:spPr bwMode="auto">
            <a:xfrm>
              <a:off x="88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5" name="Oval 31"/>
            <p:cNvSpPr>
              <a:spLocks/>
            </p:cNvSpPr>
            <p:nvPr/>
          </p:nvSpPr>
          <p:spPr bwMode="auto">
            <a:xfrm>
              <a:off x="880"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6" name="Oval 32"/>
            <p:cNvSpPr>
              <a:spLocks/>
            </p:cNvSpPr>
            <p:nvPr/>
          </p:nvSpPr>
          <p:spPr bwMode="auto">
            <a:xfrm>
              <a:off x="97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7" name="Oval 33"/>
            <p:cNvSpPr>
              <a:spLocks/>
            </p:cNvSpPr>
            <p:nvPr/>
          </p:nvSpPr>
          <p:spPr bwMode="auto">
            <a:xfrm>
              <a:off x="97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8" name="Oval 34"/>
            <p:cNvSpPr>
              <a:spLocks/>
            </p:cNvSpPr>
            <p:nvPr/>
          </p:nvSpPr>
          <p:spPr bwMode="auto">
            <a:xfrm>
              <a:off x="1072"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9" name="Oval 35"/>
            <p:cNvSpPr>
              <a:spLocks/>
            </p:cNvSpPr>
            <p:nvPr/>
          </p:nvSpPr>
          <p:spPr bwMode="auto">
            <a:xfrm>
              <a:off x="107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0" name="Oval 36"/>
            <p:cNvSpPr>
              <a:spLocks/>
            </p:cNvSpPr>
            <p:nvPr/>
          </p:nvSpPr>
          <p:spPr bwMode="auto">
            <a:xfrm>
              <a:off x="107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1" name="Oval 37"/>
            <p:cNvSpPr>
              <a:spLocks/>
            </p:cNvSpPr>
            <p:nvPr/>
          </p:nvSpPr>
          <p:spPr bwMode="auto">
            <a:xfrm>
              <a:off x="116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2" name="Oval 38"/>
            <p:cNvSpPr>
              <a:spLocks/>
            </p:cNvSpPr>
            <p:nvPr/>
          </p:nvSpPr>
          <p:spPr bwMode="auto">
            <a:xfrm>
              <a:off x="116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3" name="Oval 39"/>
            <p:cNvSpPr>
              <a:spLocks/>
            </p:cNvSpPr>
            <p:nvPr/>
          </p:nvSpPr>
          <p:spPr bwMode="auto">
            <a:xfrm>
              <a:off x="1168"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4" name="Oval 40"/>
            <p:cNvSpPr>
              <a:spLocks/>
            </p:cNvSpPr>
            <p:nvPr/>
          </p:nvSpPr>
          <p:spPr bwMode="auto">
            <a:xfrm>
              <a:off x="1264"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5" name="Oval 41"/>
            <p:cNvSpPr>
              <a:spLocks/>
            </p:cNvSpPr>
            <p:nvPr/>
          </p:nvSpPr>
          <p:spPr bwMode="auto">
            <a:xfrm>
              <a:off x="1360"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6" name="Oval 42"/>
            <p:cNvSpPr>
              <a:spLocks/>
            </p:cNvSpPr>
            <p:nvPr/>
          </p:nvSpPr>
          <p:spPr bwMode="auto">
            <a:xfrm>
              <a:off x="1360"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7" name="Oval 43"/>
            <p:cNvSpPr>
              <a:spLocks/>
            </p:cNvSpPr>
            <p:nvPr/>
          </p:nvSpPr>
          <p:spPr bwMode="auto">
            <a:xfrm>
              <a:off x="145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8" name="Oval 44"/>
            <p:cNvSpPr>
              <a:spLocks/>
            </p:cNvSpPr>
            <p:nvPr/>
          </p:nvSpPr>
          <p:spPr bwMode="auto">
            <a:xfrm>
              <a:off x="145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9" name="Oval 45"/>
            <p:cNvSpPr>
              <a:spLocks/>
            </p:cNvSpPr>
            <p:nvPr/>
          </p:nvSpPr>
          <p:spPr bwMode="auto">
            <a:xfrm>
              <a:off x="145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 name="Group 51"/>
          <p:cNvGrpSpPr>
            <a:grpSpLocks/>
          </p:cNvGrpSpPr>
          <p:nvPr/>
        </p:nvGrpSpPr>
        <p:grpSpPr bwMode="auto">
          <a:xfrm>
            <a:off x="3147045" y="4044866"/>
            <a:ext cx="223242" cy="517922"/>
            <a:chOff x="0" y="0"/>
            <a:chExt cx="200" cy="464"/>
          </a:xfrm>
        </p:grpSpPr>
        <p:sp>
          <p:nvSpPr>
            <p:cNvPr id="51" name="Rectangle 47"/>
            <p:cNvSpPr>
              <a:spLocks/>
            </p:cNvSpPr>
            <p:nvPr/>
          </p:nvSpPr>
          <p:spPr bwMode="auto">
            <a:xfrm>
              <a:off x="0" y="0"/>
              <a:ext cx="88" cy="464"/>
            </a:xfrm>
            <a:prstGeom prst="rect">
              <a:avLst/>
            </a:prstGeom>
            <a:solidFill>
              <a:srgbClr val="FFFA83"/>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52" name="Group 50"/>
            <p:cNvGrpSpPr>
              <a:grpSpLocks/>
            </p:cNvGrpSpPr>
            <p:nvPr/>
          </p:nvGrpSpPr>
          <p:grpSpPr bwMode="auto">
            <a:xfrm>
              <a:off x="112" y="0"/>
              <a:ext cx="88" cy="464"/>
              <a:chOff x="0" y="0"/>
              <a:chExt cx="88" cy="464"/>
            </a:xfrm>
          </p:grpSpPr>
          <p:sp>
            <p:nvSpPr>
              <p:cNvPr id="53" name="Rectangle 48"/>
              <p:cNvSpPr>
                <a:spLocks/>
              </p:cNvSpPr>
              <p:nvPr/>
            </p:nvSpPr>
            <p:spPr bwMode="auto">
              <a:xfrm>
                <a:off x="0" y="0"/>
                <a:ext cx="88" cy="464"/>
              </a:xfrm>
              <a:prstGeom prst="rect">
                <a:avLst/>
              </a:prstGeom>
              <a:solidFill>
                <a:srgbClr val="FFFA83"/>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4" name="Oval 49"/>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grpSp>
        <p:nvGrpSpPr>
          <p:cNvPr id="55" name="Group 65"/>
          <p:cNvGrpSpPr>
            <a:grpSpLocks/>
          </p:cNvGrpSpPr>
          <p:nvPr/>
        </p:nvGrpSpPr>
        <p:grpSpPr bwMode="auto">
          <a:xfrm>
            <a:off x="2405881" y="4044866"/>
            <a:ext cx="473273" cy="517922"/>
            <a:chOff x="0" y="0"/>
            <a:chExt cx="424" cy="464"/>
          </a:xfrm>
        </p:grpSpPr>
        <p:grpSp>
          <p:nvGrpSpPr>
            <p:cNvPr id="56" name="Group 54"/>
            <p:cNvGrpSpPr>
              <a:grpSpLocks/>
            </p:cNvGrpSpPr>
            <p:nvPr/>
          </p:nvGrpSpPr>
          <p:grpSpPr bwMode="auto">
            <a:xfrm>
              <a:off x="0" y="0"/>
              <a:ext cx="88" cy="464"/>
              <a:chOff x="0" y="0"/>
              <a:chExt cx="88" cy="464"/>
            </a:xfrm>
          </p:grpSpPr>
          <p:sp>
            <p:nvSpPr>
              <p:cNvPr id="67" name="Rectangle 52"/>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8" name="Oval 5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7" name="Group 57"/>
            <p:cNvGrpSpPr>
              <a:grpSpLocks/>
            </p:cNvGrpSpPr>
            <p:nvPr/>
          </p:nvGrpSpPr>
          <p:grpSpPr bwMode="auto">
            <a:xfrm>
              <a:off x="112" y="0"/>
              <a:ext cx="88" cy="464"/>
              <a:chOff x="0" y="0"/>
              <a:chExt cx="88" cy="464"/>
            </a:xfrm>
          </p:grpSpPr>
          <p:sp>
            <p:nvSpPr>
              <p:cNvPr id="65" name="Rectangle 55"/>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6" name="Oval 56"/>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8" name="Group 61"/>
            <p:cNvGrpSpPr>
              <a:grpSpLocks/>
            </p:cNvGrpSpPr>
            <p:nvPr/>
          </p:nvGrpSpPr>
          <p:grpSpPr bwMode="auto">
            <a:xfrm>
              <a:off x="224" y="0"/>
              <a:ext cx="88" cy="464"/>
              <a:chOff x="0" y="0"/>
              <a:chExt cx="88" cy="464"/>
            </a:xfrm>
          </p:grpSpPr>
          <p:sp>
            <p:nvSpPr>
              <p:cNvPr id="62" name="Rectangle 58"/>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3" name="Oval 59"/>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4" name="Oval 60"/>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9" name="Group 64"/>
            <p:cNvGrpSpPr>
              <a:grpSpLocks/>
            </p:cNvGrpSpPr>
            <p:nvPr/>
          </p:nvGrpSpPr>
          <p:grpSpPr bwMode="auto">
            <a:xfrm>
              <a:off x="336" y="0"/>
              <a:ext cx="88" cy="464"/>
              <a:chOff x="0" y="0"/>
              <a:chExt cx="88" cy="464"/>
            </a:xfrm>
          </p:grpSpPr>
          <p:sp>
            <p:nvSpPr>
              <p:cNvPr id="60" name="Rectangle 62"/>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1" name="Oval 63"/>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grpSp>
        <p:nvGrpSpPr>
          <p:cNvPr id="69" name="Group 78"/>
          <p:cNvGrpSpPr>
            <a:grpSpLocks/>
          </p:cNvGrpSpPr>
          <p:nvPr/>
        </p:nvGrpSpPr>
        <p:grpSpPr bwMode="auto">
          <a:xfrm>
            <a:off x="3638178" y="4044866"/>
            <a:ext cx="473273" cy="517922"/>
            <a:chOff x="0" y="0"/>
            <a:chExt cx="424" cy="464"/>
          </a:xfrm>
        </p:grpSpPr>
        <p:sp>
          <p:nvSpPr>
            <p:cNvPr id="70" name="Rectangle 66"/>
            <p:cNvSpPr>
              <a:spLocks/>
            </p:cNvSpPr>
            <p:nvPr/>
          </p:nvSpPr>
          <p:spPr bwMode="auto">
            <a:xfrm>
              <a:off x="0"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1" name="Oval 67"/>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2" name="Rectangle 68"/>
            <p:cNvSpPr>
              <a:spLocks/>
            </p:cNvSpPr>
            <p:nvPr/>
          </p:nvSpPr>
          <p:spPr bwMode="auto">
            <a:xfrm>
              <a:off x="112"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3" name="Oval 69"/>
            <p:cNvSpPr>
              <a:spLocks/>
            </p:cNvSpPr>
            <p:nvPr/>
          </p:nvSpPr>
          <p:spPr bwMode="auto">
            <a:xfrm>
              <a:off x="12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4" name="Oval 70"/>
            <p:cNvSpPr>
              <a:spLocks/>
            </p:cNvSpPr>
            <p:nvPr/>
          </p:nvSpPr>
          <p:spPr bwMode="auto">
            <a:xfrm>
              <a:off x="12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5" name="Rectangle 71"/>
            <p:cNvSpPr>
              <a:spLocks/>
            </p:cNvSpPr>
            <p:nvPr/>
          </p:nvSpPr>
          <p:spPr bwMode="auto">
            <a:xfrm>
              <a:off x="224"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6" name="Oval 72"/>
            <p:cNvSpPr>
              <a:spLocks/>
            </p:cNvSpPr>
            <p:nvPr/>
          </p:nvSpPr>
          <p:spPr bwMode="auto">
            <a:xfrm>
              <a:off x="240"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7" name="Oval 73"/>
            <p:cNvSpPr>
              <a:spLocks/>
            </p:cNvSpPr>
            <p:nvPr/>
          </p:nvSpPr>
          <p:spPr bwMode="auto">
            <a:xfrm>
              <a:off x="240"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8" name="Oval 74"/>
            <p:cNvSpPr>
              <a:spLocks/>
            </p:cNvSpPr>
            <p:nvPr/>
          </p:nvSpPr>
          <p:spPr bwMode="auto">
            <a:xfrm>
              <a:off x="24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9" name="Rectangle 75"/>
            <p:cNvSpPr>
              <a:spLocks/>
            </p:cNvSpPr>
            <p:nvPr/>
          </p:nvSpPr>
          <p:spPr bwMode="auto">
            <a:xfrm>
              <a:off x="336"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0" name="Oval 76"/>
            <p:cNvSpPr>
              <a:spLocks/>
            </p:cNvSpPr>
            <p:nvPr/>
          </p:nvSpPr>
          <p:spPr bwMode="auto">
            <a:xfrm>
              <a:off x="352"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1" name="Oval 77"/>
            <p:cNvSpPr>
              <a:spLocks/>
            </p:cNvSpPr>
            <p:nvPr/>
          </p:nvSpPr>
          <p:spPr bwMode="auto">
            <a:xfrm>
              <a:off x="352"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82" name="Group 87"/>
          <p:cNvGrpSpPr>
            <a:grpSpLocks/>
          </p:cNvGrpSpPr>
          <p:nvPr/>
        </p:nvGrpSpPr>
        <p:grpSpPr bwMode="auto">
          <a:xfrm>
            <a:off x="5120506" y="4044866"/>
            <a:ext cx="223242" cy="517922"/>
            <a:chOff x="0" y="0"/>
            <a:chExt cx="200" cy="464"/>
          </a:xfrm>
        </p:grpSpPr>
        <p:sp>
          <p:nvSpPr>
            <p:cNvPr id="83" name="Rectangle 79"/>
            <p:cNvSpPr>
              <a:spLocks/>
            </p:cNvSpPr>
            <p:nvPr/>
          </p:nvSpPr>
          <p:spPr bwMode="auto">
            <a:xfrm>
              <a:off x="0" y="0"/>
              <a:ext cx="88" cy="464"/>
            </a:xfrm>
            <a:prstGeom prst="rect">
              <a:avLst/>
            </a:prstGeom>
            <a:solidFill>
              <a:srgbClr val="FE4940"/>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4" name="Oval 80"/>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5" name="Oval 81"/>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6" name="Oval 82"/>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7" name="Rectangle 83"/>
            <p:cNvSpPr>
              <a:spLocks/>
            </p:cNvSpPr>
            <p:nvPr/>
          </p:nvSpPr>
          <p:spPr bwMode="auto">
            <a:xfrm>
              <a:off x="112" y="0"/>
              <a:ext cx="88" cy="464"/>
            </a:xfrm>
            <a:prstGeom prst="rect">
              <a:avLst/>
            </a:prstGeom>
            <a:solidFill>
              <a:srgbClr val="FE4940"/>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8" name="Oval 84"/>
            <p:cNvSpPr>
              <a:spLocks/>
            </p:cNvSpPr>
            <p:nvPr/>
          </p:nvSpPr>
          <p:spPr bwMode="auto">
            <a:xfrm>
              <a:off x="12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9" name="Oval 85"/>
            <p:cNvSpPr>
              <a:spLocks/>
            </p:cNvSpPr>
            <p:nvPr/>
          </p:nvSpPr>
          <p:spPr bwMode="auto">
            <a:xfrm>
              <a:off x="12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0" name="Oval 86"/>
            <p:cNvSpPr>
              <a:spLocks/>
            </p:cNvSpPr>
            <p:nvPr/>
          </p:nvSpPr>
          <p:spPr bwMode="auto">
            <a:xfrm>
              <a:off x="128"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91" name="Group 101"/>
          <p:cNvGrpSpPr>
            <a:grpSpLocks/>
          </p:cNvGrpSpPr>
          <p:nvPr/>
        </p:nvGrpSpPr>
        <p:grpSpPr bwMode="auto">
          <a:xfrm>
            <a:off x="4379341" y="4044866"/>
            <a:ext cx="428625" cy="517922"/>
            <a:chOff x="0" y="0"/>
            <a:chExt cx="384" cy="464"/>
          </a:xfrm>
        </p:grpSpPr>
        <p:sp>
          <p:nvSpPr>
            <p:cNvPr id="92" name="Rectangle 88"/>
            <p:cNvSpPr>
              <a:spLocks/>
            </p:cNvSpPr>
            <p:nvPr/>
          </p:nvSpPr>
          <p:spPr bwMode="auto">
            <a:xfrm>
              <a:off x="0"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3" name="Oval 89"/>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4" name="Oval 9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5" name="Rectangle 91"/>
            <p:cNvSpPr>
              <a:spLocks/>
            </p:cNvSpPr>
            <p:nvPr/>
          </p:nvSpPr>
          <p:spPr bwMode="auto">
            <a:xfrm>
              <a:off x="96"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6" name="Oval 92"/>
            <p:cNvSpPr>
              <a:spLocks/>
            </p:cNvSpPr>
            <p:nvPr/>
          </p:nvSpPr>
          <p:spPr bwMode="auto">
            <a:xfrm>
              <a:off x="112"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7" name="Oval 93"/>
            <p:cNvSpPr>
              <a:spLocks/>
            </p:cNvSpPr>
            <p:nvPr/>
          </p:nvSpPr>
          <p:spPr bwMode="auto">
            <a:xfrm>
              <a:off x="11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8" name="Rectangle 94"/>
            <p:cNvSpPr>
              <a:spLocks/>
            </p:cNvSpPr>
            <p:nvPr/>
          </p:nvSpPr>
          <p:spPr bwMode="auto">
            <a:xfrm>
              <a:off x="200"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9" name="Oval 95"/>
            <p:cNvSpPr>
              <a:spLocks/>
            </p:cNvSpPr>
            <p:nvPr/>
          </p:nvSpPr>
          <p:spPr bwMode="auto">
            <a:xfrm>
              <a:off x="2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0" name="Oval 96"/>
            <p:cNvSpPr>
              <a:spLocks/>
            </p:cNvSpPr>
            <p:nvPr/>
          </p:nvSpPr>
          <p:spPr bwMode="auto">
            <a:xfrm>
              <a:off x="2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1" name="Rectangle 97"/>
            <p:cNvSpPr>
              <a:spLocks/>
            </p:cNvSpPr>
            <p:nvPr/>
          </p:nvSpPr>
          <p:spPr bwMode="auto">
            <a:xfrm>
              <a:off x="296"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2" name="Oval 98"/>
            <p:cNvSpPr>
              <a:spLocks/>
            </p:cNvSpPr>
            <p:nvPr/>
          </p:nvSpPr>
          <p:spPr bwMode="auto">
            <a:xfrm>
              <a:off x="312"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3" name="Oval 99"/>
            <p:cNvSpPr>
              <a:spLocks/>
            </p:cNvSpPr>
            <p:nvPr/>
          </p:nvSpPr>
          <p:spPr bwMode="auto">
            <a:xfrm>
              <a:off x="312"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4" name="Oval 100"/>
            <p:cNvSpPr>
              <a:spLocks/>
            </p:cNvSpPr>
            <p:nvPr/>
          </p:nvSpPr>
          <p:spPr bwMode="auto">
            <a:xfrm>
              <a:off x="312"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105" name="Rectangle 102"/>
          <p:cNvSpPr>
            <a:spLocks/>
          </p:cNvSpPr>
          <p:nvPr/>
        </p:nvSpPr>
        <p:spPr bwMode="auto">
          <a:xfrm>
            <a:off x="3004169" y="3151897"/>
            <a:ext cx="98227" cy="517922"/>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106" name="Group 105"/>
          <p:cNvGrpSpPr>
            <a:grpSpLocks/>
          </p:cNvGrpSpPr>
          <p:nvPr/>
        </p:nvGrpSpPr>
        <p:grpSpPr bwMode="auto">
          <a:xfrm>
            <a:off x="3111326" y="3151897"/>
            <a:ext cx="98227" cy="517922"/>
            <a:chOff x="0" y="0"/>
            <a:chExt cx="88" cy="464"/>
          </a:xfrm>
        </p:grpSpPr>
        <p:sp>
          <p:nvSpPr>
            <p:cNvPr id="107" name="Rectangle 103"/>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8" name="Oval 104"/>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09" name="Group 108"/>
          <p:cNvGrpSpPr>
            <a:grpSpLocks/>
          </p:cNvGrpSpPr>
          <p:nvPr/>
        </p:nvGrpSpPr>
        <p:grpSpPr bwMode="auto">
          <a:xfrm>
            <a:off x="3218482" y="3151897"/>
            <a:ext cx="98227" cy="517922"/>
            <a:chOff x="0" y="0"/>
            <a:chExt cx="88" cy="464"/>
          </a:xfrm>
        </p:grpSpPr>
        <p:sp>
          <p:nvSpPr>
            <p:cNvPr id="110" name="Rectangle 10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1" name="Oval 107"/>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12" name="Group 111"/>
          <p:cNvGrpSpPr>
            <a:grpSpLocks/>
          </p:cNvGrpSpPr>
          <p:nvPr/>
        </p:nvGrpSpPr>
        <p:grpSpPr bwMode="auto">
          <a:xfrm>
            <a:off x="3325638" y="3151897"/>
            <a:ext cx="98227" cy="517922"/>
            <a:chOff x="0" y="0"/>
            <a:chExt cx="88" cy="464"/>
          </a:xfrm>
        </p:grpSpPr>
        <p:sp>
          <p:nvSpPr>
            <p:cNvPr id="113" name="Rectangle 109"/>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4" name="Oval 11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15" name="Group 115"/>
          <p:cNvGrpSpPr>
            <a:grpSpLocks/>
          </p:cNvGrpSpPr>
          <p:nvPr/>
        </p:nvGrpSpPr>
        <p:grpSpPr bwMode="auto">
          <a:xfrm>
            <a:off x="3432794" y="3151897"/>
            <a:ext cx="98227" cy="517922"/>
            <a:chOff x="0" y="0"/>
            <a:chExt cx="88" cy="464"/>
          </a:xfrm>
        </p:grpSpPr>
        <p:sp>
          <p:nvSpPr>
            <p:cNvPr id="116" name="Rectangle 112"/>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7" name="Oval 11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8" name="Oval 114"/>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19" name="Group 119"/>
          <p:cNvGrpSpPr>
            <a:grpSpLocks/>
          </p:cNvGrpSpPr>
          <p:nvPr/>
        </p:nvGrpSpPr>
        <p:grpSpPr bwMode="auto">
          <a:xfrm>
            <a:off x="3539951" y="3151897"/>
            <a:ext cx="98227" cy="517922"/>
            <a:chOff x="0" y="0"/>
            <a:chExt cx="88" cy="464"/>
          </a:xfrm>
        </p:grpSpPr>
        <p:sp>
          <p:nvSpPr>
            <p:cNvPr id="120" name="Rectangle 11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1" name="Oval 117"/>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2" name="Oval 118"/>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23" name="Group 124"/>
          <p:cNvGrpSpPr>
            <a:grpSpLocks/>
          </p:cNvGrpSpPr>
          <p:nvPr/>
        </p:nvGrpSpPr>
        <p:grpSpPr bwMode="auto">
          <a:xfrm>
            <a:off x="3647107" y="3151897"/>
            <a:ext cx="98227" cy="517922"/>
            <a:chOff x="0" y="0"/>
            <a:chExt cx="88" cy="464"/>
          </a:xfrm>
        </p:grpSpPr>
        <p:sp>
          <p:nvSpPr>
            <p:cNvPr id="124" name="Rectangle 12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5" name="Oval 121"/>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6" name="Oval 122"/>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7" name="Oval 123"/>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28" name="Group 128"/>
          <p:cNvGrpSpPr>
            <a:grpSpLocks/>
          </p:cNvGrpSpPr>
          <p:nvPr/>
        </p:nvGrpSpPr>
        <p:grpSpPr bwMode="auto">
          <a:xfrm>
            <a:off x="3754263" y="3151897"/>
            <a:ext cx="98227" cy="517922"/>
            <a:chOff x="0" y="0"/>
            <a:chExt cx="88" cy="464"/>
          </a:xfrm>
        </p:grpSpPr>
        <p:sp>
          <p:nvSpPr>
            <p:cNvPr id="129" name="Rectangle 125"/>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0" name="Oval 126"/>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1" name="Oval 12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32" name="Group 131"/>
          <p:cNvGrpSpPr>
            <a:grpSpLocks/>
          </p:cNvGrpSpPr>
          <p:nvPr/>
        </p:nvGrpSpPr>
        <p:grpSpPr bwMode="auto">
          <a:xfrm>
            <a:off x="3870349" y="3151897"/>
            <a:ext cx="98227" cy="517922"/>
            <a:chOff x="0" y="0"/>
            <a:chExt cx="88" cy="464"/>
          </a:xfrm>
        </p:grpSpPr>
        <p:sp>
          <p:nvSpPr>
            <p:cNvPr id="133" name="Rectangle 129"/>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4" name="Oval 130"/>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35" name="Group 135"/>
          <p:cNvGrpSpPr>
            <a:grpSpLocks/>
          </p:cNvGrpSpPr>
          <p:nvPr/>
        </p:nvGrpSpPr>
        <p:grpSpPr bwMode="auto">
          <a:xfrm>
            <a:off x="3977505" y="3151897"/>
            <a:ext cx="98227" cy="517922"/>
            <a:chOff x="0" y="0"/>
            <a:chExt cx="88" cy="464"/>
          </a:xfrm>
        </p:grpSpPr>
        <p:sp>
          <p:nvSpPr>
            <p:cNvPr id="136" name="Rectangle 132"/>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7" name="Oval 133"/>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8" name="Oval 134"/>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39" name="Group 139"/>
          <p:cNvGrpSpPr>
            <a:grpSpLocks/>
          </p:cNvGrpSpPr>
          <p:nvPr/>
        </p:nvGrpSpPr>
        <p:grpSpPr bwMode="auto">
          <a:xfrm>
            <a:off x="4093591" y="3151897"/>
            <a:ext cx="98227" cy="517922"/>
            <a:chOff x="0" y="0"/>
            <a:chExt cx="88" cy="464"/>
          </a:xfrm>
        </p:grpSpPr>
        <p:sp>
          <p:nvSpPr>
            <p:cNvPr id="140" name="Rectangle 13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1" name="Oval 13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2" name="Oval 138"/>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43" name="Group 144"/>
          <p:cNvGrpSpPr>
            <a:grpSpLocks/>
          </p:cNvGrpSpPr>
          <p:nvPr/>
        </p:nvGrpSpPr>
        <p:grpSpPr bwMode="auto">
          <a:xfrm>
            <a:off x="4191818" y="3151897"/>
            <a:ext cx="98227" cy="517922"/>
            <a:chOff x="0" y="0"/>
            <a:chExt cx="88" cy="464"/>
          </a:xfrm>
        </p:grpSpPr>
        <p:sp>
          <p:nvSpPr>
            <p:cNvPr id="144" name="Rectangle 14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5" name="Oval 141"/>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6" name="Oval 142"/>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7" name="Oval 14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48" name="Group 149"/>
          <p:cNvGrpSpPr>
            <a:grpSpLocks/>
          </p:cNvGrpSpPr>
          <p:nvPr/>
        </p:nvGrpSpPr>
        <p:grpSpPr bwMode="auto">
          <a:xfrm>
            <a:off x="4298974" y="3151897"/>
            <a:ext cx="98227" cy="517922"/>
            <a:chOff x="0" y="0"/>
            <a:chExt cx="88" cy="464"/>
          </a:xfrm>
        </p:grpSpPr>
        <p:sp>
          <p:nvSpPr>
            <p:cNvPr id="149" name="Rectangle 145"/>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0" name="Oval 146"/>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1" name="Oval 14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2" name="Oval 148"/>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53" name="Group 152"/>
          <p:cNvGrpSpPr>
            <a:grpSpLocks/>
          </p:cNvGrpSpPr>
          <p:nvPr/>
        </p:nvGrpSpPr>
        <p:grpSpPr bwMode="auto">
          <a:xfrm>
            <a:off x="4397201" y="3151897"/>
            <a:ext cx="98227" cy="517922"/>
            <a:chOff x="0" y="0"/>
            <a:chExt cx="88" cy="464"/>
          </a:xfrm>
        </p:grpSpPr>
        <p:sp>
          <p:nvSpPr>
            <p:cNvPr id="154" name="Rectangle 15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5" name="Oval 151"/>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56" name="Group 156"/>
          <p:cNvGrpSpPr>
            <a:grpSpLocks/>
          </p:cNvGrpSpPr>
          <p:nvPr/>
        </p:nvGrpSpPr>
        <p:grpSpPr bwMode="auto">
          <a:xfrm>
            <a:off x="4504357" y="3151897"/>
            <a:ext cx="98227" cy="517922"/>
            <a:chOff x="0" y="0"/>
            <a:chExt cx="88" cy="464"/>
          </a:xfrm>
        </p:grpSpPr>
        <p:sp>
          <p:nvSpPr>
            <p:cNvPr id="157" name="Rectangle 153"/>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8" name="Oval 154"/>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9" name="Oval 155"/>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60" name="Group 161"/>
          <p:cNvGrpSpPr>
            <a:grpSpLocks/>
          </p:cNvGrpSpPr>
          <p:nvPr/>
        </p:nvGrpSpPr>
        <p:grpSpPr bwMode="auto">
          <a:xfrm>
            <a:off x="4611513" y="3151897"/>
            <a:ext cx="98227" cy="517922"/>
            <a:chOff x="0" y="0"/>
            <a:chExt cx="88" cy="464"/>
          </a:xfrm>
        </p:grpSpPr>
        <p:sp>
          <p:nvSpPr>
            <p:cNvPr id="161" name="Rectangle 157"/>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2" name="Oval 158"/>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3" name="Oval 159"/>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4" name="Oval 16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165" name="Rectangle 162"/>
          <p:cNvSpPr>
            <a:spLocks/>
          </p:cNvSpPr>
          <p:nvPr/>
        </p:nvSpPr>
        <p:spPr bwMode="auto">
          <a:xfrm>
            <a:off x="685800" y="3284517"/>
            <a:ext cx="16431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M unique patterns</a:t>
            </a:r>
          </a:p>
        </p:txBody>
      </p:sp>
      <p:sp>
        <p:nvSpPr>
          <p:cNvPr id="166" name="Rectangle 163"/>
          <p:cNvSpPr>
            <a:spLocks/>
          </p:cNvSpPr>
          <p:nvPr/>
        </p:nvSpPr>
        <p:spPr bwMode="auto">
          <a:xfrm>
            <a:off x="350937" y="4177486"/>
            <a:ext cx="16892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Split into C clusters</a:t>
            </a:r>
          </a:p>
        </p:txBody>
      </p:sp>
      <p:sp>
        <p:nvSpPr>
          <p:cNvPr id="167" name="Rectangle 164"/>
          <p:cNvSpPr>
            <a:spLocks/>
          </p:cNvSpPr>
          <p:nvPr/>
        </p:nvSpPr>
        <p:spPr bwMode="auto">
          <a:xfrm rot="-5400000">
            <a:off x="2490712" y="3285842"/>
            <a:ext cx="607219"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neurons</a:t>
            </a:r>
          </a:p>
        </p:txBody>
      </p:sp>
      <p:sp>
        <p:nvSpPr>
          <p:cNvPr id="168" name="Rectangle 165"/>
          <p:cNvSpPr>
            <a:spLocks/>
          </p:cNvSpPr>
          <p:nvPr/>
        </p:nvSpPr>
        <p:spPr bwMode="auto">
          <a:xfrm>
            <a:off x="2972916" y="2895600"/>
            <a:ext cx="844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1</a:t>
            </a:r>
          </a:p>
        </p:txBody>
      </p:sp>
      <p:sp>
        <p:nvSpPr>
          <p:cNvPr id="169" name="Rectangle 166"/>
          <p:cNvSpPr>
            <a:spLocks/>
          </p:cNvSpPr>
          <p:nvPr/>
        </p:nvSpPr>
        <p:spPr bwMode="auto">
          <a:xfrm>
            <a:off x="4552355" y="2895600"/>
            <a:ext cx="1425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M</a:t>
            </a:r>
          </a:p>
        </p:txBody>
      </p:sp>
      <p:sp>
        <p:nvSpPr>
          <p:cNvPr id="172" name="Pfeil nach unten 171"/>
          <p:cNvSpPr/>
          <p:nvPr/>
        </p:nvSpPr>
        <p:spPr>
          <a:xfrm>
            <a:off x="3539951" y="2209800"/>
            <a:ext cx="526852" cy="685800"/>
          </a:xfrm>
          <a:prstGeom prst="downArrow">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3" name="Textfeld 172"/>
          <p:cNvSpPr txBox="1"/>
          <p:nvPr/>
        </p:nvSpPr>
        <p:spPr>
          <a:xfrm>
            <a:off x="6111701" y="2962588"/>
            <a:ext cx="2595582" cy="1569660"/>
          </a:xfrm>
          <a:prstGeom prst="rect">
            <a:avLst/>
          </a:prstGeom>
          <a:noFill/>
        </p:spPr>
        <p:txBody>
          <a:bodyPr wrap="none" rtlCol="0">
            <a:spAutoFit/>
          </a:bodyPr>
          <a:lstStyle/>
          <a:p>
            <a:r>
              <a:rPr lang="en-NZ" dirty="0" smtClean="0">
                <a:solidFill>
                  <a:prstClr val="black"/>
                </a:solidFill>
              </a:rPr>
              <a:t>Identify Patterns</a:t>
            </a:r>
          </a:p>
          <a:p>
            <a:endParaRPr lang="en-NZ" dirty="0" smtClean="0">
              <a:solidFill>
                <a:prstClr val="black"/>
              </a:solidFill>
            </a:endParaRPr>
          </a:p>
          <a:p>
            <a:r>
              <a:rPr lang="en-NZ" dirty="0" smtClean="0">
                <a:solidFill>
                  <a:prstClr val="black"/>
                </a:solidFill>
              </a:rPr>
              <a:t>Cluster Patterns</a:t>
            </a:r>
          </a:p>
          <a:p>
            <a:r>
              <a:rPr lang="en-NZ" dirty="0" smtClean="0">
                <a:solidFill>
                  <a:prstClr val="black"/>
                </a:solidFill>
              </a:rPr>
              <a:t>(But how ?)</a:t>
            </a:r>
            <a:endParaRPr lang="en-NZ" dirty="0">
              <a:solidFill>
                <a:prstClr val="black"/>
              </a:solidFill>
            </a:endParaRPr>
          </a:p>
        </p:txBody>
      </p:sp>
      <p:sp>
        <p:nvSpPr>
          <p:cNvPr id="174" name="Textfeld 173"/>
          <p:cNvSpPr txBox="1"/>
          <p:nvPr/>
        </p:nvSpPr>
        <p:spPr>
          <a:xfrm>
            <a:off x="228600" y="4953000"/>
            <a:ext cx="8915400" cy="830997"/>
          </a:xfrm>
          <a:prstGeom prst="rect">
            <a:avLst/>
          </a:prstGeom>
          <a:noFill/>
        </p:spPr>
        <p:txBody>
          <a:bodyPr wrap="square" rtlCol="0">
            <a:spAutoFit/>
          </a:bodyPr>
          <a:lstStyle/>
          <a:p>
            <a:r>
              <a:rPr lang="en-NZ" sz="2000" dirty="0" smtClean="0">
                <a:solidFill>
                  <a:srgbClr val="C00000"/>
                </a:solidFill>
              </a:rPr>
              <a:t>Encoding with Patterns:</a:t>
            </a:r>
          </a:p>
          <a:p>
            <a:endParaRPr lang="en-NZ" sz="800" dirty="0" smtClean="0">
              <a:solidFill>
                <a:srgbClr val="C00000"/>
              </a:solidFill>
            </a:endParaRPr>
          </a:p>
          <a:p>
            <a:r>
              <a:rPr lang="en-NZ" sz="2000" b="0" dirty="0" smtClean="0">
                <a:solidFill>
                  <a:srgbClr val="C00000"/>
                </a:solidFill>
              </a:rPr>
              <a:t>Patterns with the same temporal profile of p(t) belong to the same assemblies</a:t>
            </a:r>
            <a:endParaRPr lang="en-NZ" sz="2000" b="0" dirty="0">
              <a:solidFill>
                <a:srgbClr val="C00000"/>
              </a:solidFill>
            </a:endParaRPr>
          </a:p>
        </p:txBody>
      </p:sp>
      <p:sp>
        <p:nvSpPr>
          <p:cNvPr id="175" name="Rectangle 13"/>
          <p:cNvSpPr>
            <a:spLocks noChangeArrowheads="1"/>
          </p:cNvSpPr>
          <p:nvPr/>
        </p:nvSpPr>
        <p:spPr bwMode="auto">
          <a:xfrm>
            <a:off x="-76200" y="5915055"/>
            <a:ext cx="9296400" cy="942944"/>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prstClr val="black"/>
              </a:solidFill>
            </a:endParaRPr>
          </a:p>
        </p:txBody>
      </p:sp>
      <p:sp>
        <p:nvSpPr>
          <p:cNvPr id="176" name="Text Box 14"/>
          <p:cNvSpPr txBox="1">
            <a:spLocks noChangeArrowheads="1"/>
          </p:cNvSpPr>
          <p:nvPr/>
        </p:nvSpPr>
        <p:spPr bwMode="auto">
          <a:xfrm>
            <a:off x="134168" y="5903893"/>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4863" algn="l"/>
              </a:tabLst>
              <a:defRPr sz="2400">
                <a:solidFill>
                  <a:schemeClr val="tx1"/>
                </a:solidFill>
                <a:latin typeface="Times New Roman" pitchFamily="18" charset="0"/>
                <a:cs typeface="Times New Roman" pitchFamily="18" charset="0"/>
              </a:defRPr>
            </a:lvl1pPr>
            <a:lvl2pPr>
              <a:tabLst>
                <a:tab pos="804863" algn="l"/>
              </a:tabLst>
              <a:defRPr sz="2400">
                <a:solidFill>
                  <a:schemeClr val="tx1"/>
                </a:solidFill>
                <a:latin typeface="Times New Roman" pitchFamily="18" charset="0"/>
                <a:cs typeface="Times New Roman" pitchFamily="18" charset="0"/>
              </a:defRPr>
            </a:lvl2pPr>
            <a:lvl3pPr>
              <a:tabLst>
                <a:tab pos="804863" algn="l"/>
              </a:tabLst>
              <a:defRPr sz="2400">
                <a:solidFill>
                  <a:schemeClr val="tx1"/>
                </a:solidFill>
                <a:latin typeface="Times New Roman" pitchFamily="18" charset="0"/>
                <a:cs typeface="Times New Roman" pitchFamily="18" charset="0"/>
              </a:defRPr>
            </a:lvl3pPr>
            <a:lvl4pPr>
              <a:tabLst>
                <a:tab pos="804863" algn="l"/>
              </a:tabLst>
              <a:defRPr sz="2400">
                <a:solidFill>
                  <a:schemeClr val="tx1"/>
                </a:solidFill>
                <a:latin typeface="Times New Roman" pitchFamily="18" charset="0"/>
                <a:cs typeface="Times New Roman" pitchFamily="18" charset="0"/>
              </a:defRPr>
            </a:lvl4pPr>
            <a:lvl5pPr>
              <a:tabLst>
                <a:tab pos="804863" algn="l"/>
              </a:tabLst>
              <a:defRPr sz="2400">
                <a:solidFill>
                  <a:schemeClr val="tx1"/>
                </a:solidFill>
                <a:latin typeface="Times New Roman" pitchFamily="18" charset="0"/>
                <a:cs typeface="Times New Roman" pitchFamily="18" charset="0"/>
              </a:defRPr>
            </a:lvl5pPr>
            <a:lvl6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6pPr>
            <a:lvl7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7pPr>
            <a:lvl8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8pPr>
            <a:lvl9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9pPr>
          </a:lstStyle>
          <a:p>
            <a:pPr marL="285750" indent="-285750">
              <a:buFont typeface="Arial" panose="020B0604020202020204" pitchFamily="34" charset="0"/>
              <a:buChar char="•"/>
            </a:pPr>
            <a:r>
              <a:rPr lang="de-DE" sz="1400" b="0" dirty="0">
                <a:solidFill>
                  <a:prstClr val="white"/>
                </a:solidFill>
              </a:rPr>
              <a:t>Haslinger, R., Pipa, G., Lewis, L. D., </a:t>
            </a:r>
            <a:r>
              <a:rPr lang="de-DE" sz="1400" b="0" dirty="0" err="1">
                <a:solidFill>
                  <a:prstClr val="white"/>
                </a:solidFill>
              </a:rPr>
              <a:t>Nikolić</a:t>
            </a:r>
            <a:r>
              <a:rPr lang="de-DE" sz="1400" b="0" dirty="0">
                <a:solidFill>
                  <a:prstClr val="white"/>
                </a:solidFill>
              </a:rPr>
              <a:t>, D., Williams, Z., &amp; Brown, E. (2013). Encoding Through Patterns: Regression </a:t>
            </a:r>
            <a:r>
              <a:rPr lang="de-DE" sz="1400" b="0" dirty="0" err="1">
                <a:solidFill>
                  <a:prstClr val="white"/>
                </a:solidFill>
              </a:rPr>
              <a:t>Tree</a:t>
            </a:r>
            <a:r>
              <a:rPr lang="de-DE" sz="1400" b="0" dirty="0">
                <a:solidFill>
                  <a:prstClr val="white"/>
                </a:solidFill>
              </a:rPr>
              <a:t>–</a:t>
            </a:r>
            <a:r>
              <a:rPr lang="de-DE" sz="1400" b="0" dirty="0" err="1">
                <a:solidFill>
                  <a:prstClr val="white"/>
                </a:solidFill>
              </a:rPr>
              <a:t>Based</a:t>
            </a:r>
            <a:r>
              <a:rPr lang="de-DE" sz="1400" b="0" dirty="0">
                <a:solidFill>
                  <a:prstClr val="white"/>
                </a:solidFill>
              </a:rPr>
              <a:t> Neuronal Population Models. </a:t>
            </a:r>
            <a:r>
              <a:rPr lang="de-DE" sz="1400" b="0" i="1" dirty="0" err="1">
                <a:solidFill>
                  <a:prstClr val="white"/>
                </a:solidFill>
              </a:rPr>
              <a:t>Neural</a:t>
            </a:r>
            <a:r>
              <a:rPr lang="de-DE" sz="1400" b="0" i="1" dirty="0">
                <a:solidFill>
                  <a:prstClr val="white"/>
                </a:solidFill>
              </a:rPr>
              <a:t> </a:t>
            </a:r>
            <a:r>
              <a:rPr lang="de-DE" sz="1400" b="0" i="1" dirty="0" err="1">
                <a:solidFill>
                  <a:prstClr val="white"/>
                </a:solidFill>
              </a:rPr>
              <a:t>computation</a:t>
            </a:r>
            <a:r>
              <a:rPr lang="de-DE" sz="1400" b="0" dirty="0">
                <a:solidFill>
                  <a:prstClr val="white"/>
                </a:solidFill>
              </a:rPr>
              <a:t>, </a:t>
            </a:r>
            <a:r>
              <a:rPr lang="de-DE" sz="1400" b="0" i="1" dirty="0">
                <a:solidFill>
                  <a:prstClr val="white"/>
                </a:solidFill>
              </a:rPr>
              <a:t>25</a:t>
            </a:r>
            <a:r>
              <a:rPr lang="de-DE" sz="1400" b="0" dirty="0">
                <a:solidFill>
                  <a:prstClr val="white"/>
                </a:solidFill>
              </a:rPr>
              <a:t>(8), </a:t>
            </a:r>
            <a:r>
              <a:rPr lang="de-DE" sz="1400" b="0" dirty="0" smtClean="0">
                <a:solidFill>
                  <a:prstClr val="white"/>
                </a:solidFill>
              </a:rPr>
              <a:t>1953-1993.</a:t>
            </a:r>
          </a:p>
          <a:p>
            <a:pPr marL="285750" indent="-285750">
              <a:buFont typeface="Arial" panose="020B0604020202020204" pitchFamily="34" charset="0"/>
              <a:buChar char="•"/>
            </a:pPr>
            <a:r>
              <a:rPr lang="en-US" sz="1400" b="0" dirty="0" smtClean="0">
                <a:solidFill>
                  <a:prstClr val="white"/>
                </a:solidFill>
              </a:rPr>
              <a:t>Haslinger</a:t>
            </a:r>
            <a:r>
              <a:rPr lang="en-US" sz="1400" b="0" dirty="0">
                <a:solidFill>
                  <a:prstClr val="white"/>
                </a:solidFill>
              </a:rPr>
              <a:t>, R., Ba, D., Galuske, R., Williams, Z., &amp; Pipa, G. (2013). Missing mass approximations for the partition function of stimulus driven </a:t>
            </a:r>
            <a:r>
              <a:rPr lang="en-US" sz="1400" b="0" dirty="0" err="1">
                <a:solidFill>
                  <a:prstClr val="white"/>
                </a:solidFill>
              </a:rPr>
              <a:t>Ising</a:t>
            </a:r>
            <a:r>
              <a:rPr lang="en-US" sz="1400" b="0" dirty="0">
                <a:solidFill>
                  <a:prstClr val="white"/>
                </a:solidFill>
              </a:rPr>
              <a:t> models. </a:t>
            </a:r>
            <a:r>
              <a:rPr lang="en-US" sz="1400" b="0" i="1" dirty="0">
                <a:solidFill>
                  <a:prstClr val="white"/>
                </a:solidFill>
              </a:rPr>
              <a:t>Frontiers in computational neuroscience</a:t>
            </a:r>
            <a:r>
              <a:rPr lang="en-US" sz="1400" b="0" dirty="0">
                <a:solidFill>
                  <a:prstClr val="white"/>
                </a:solidFill>
              </a:rPr>
              <a:t>, </a:t>
            </a:r>
            <a:r>
              <a:rPr lang="en-US" sz="1400" b="0" i="1" dirty="0">
                <a:solidFill>
                  <a:prstClr val="white"/>
                </a:solidFill>
              </a:rPr>
              <a:t>7</a:t>
            </a:r>
            <a:r>
              <a:rPr lang="en-US" sz="1400" b="0" dirty="0">
                <a:solidFill>
                  <a:prstClr val="white"/>
                </a:solidFill>
              </a:rPr>
              <a:t>.</a:t>
            </a:r>
          </a:p>
        </p:txBody>
      </p:sp>
      <p:pic>
        <p:nvPicPr>
          <p:cNvPr id="1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703" y="609600"/>
            <a:ext cx="6500813"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8" name="Rectangle 3"/>
          <p:cNvSpPr>
            <a:spLocks/>
          </p:cNvSpPr>
          <p:nvPr/>
        </p:nvSpPr>
        <p:spPr bwMode="auto">
          <a:xfrm>
            <a:off x="443136" y="816798"/>
            <a:ext cx="1329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Temporally Bin </a:t>
            </a:r>
          </a:p>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Patterns</a:t>
            </a:r>
          </a:p>
        </p:txBody>
      </p:sp>
    </p:spTree>
    <p:extLst>
      <p:ext uri="{BB962C8B-B14F-4D97-AF65-F5344CB8AC3E}">
        <p14:creationId xmlns:p14="http://schemas.microsoft.com/office/powerpoint/2010/main" val="15865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65" grpId="0"/>
      <p:bldP spid="166" grpId="0"/>
      <p:bldP spid="167" grpId="0"/>
      <p:bldP spid="168" grpId="0"/>
      <p:bldP spid="169" grpId="0"/>
      <p:bldP spid="172" grpId="0" animBg="1"/>
      <p:bldP spid="173" grpId="0"/>
      <p:bldP spid="174" grpId="0"/>
      <p:bldP spid="1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304800" y="2767831"/>
            <a:ext cx="27750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2500" dirty="0">
                <a:solidFill>
                  <a:prstClr val="black"/>
                </a:solidFill>
                <a:latin typeface="Calibri"/>
                <a:ea typeface="ＭＳ Ｐゴシック" charset="0"/>
                <a:cs typeface="ＭＳ Ｐゴシック" charset="0"/>
              </a:rPr>
              <a:t>Multiplicative Model</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703" y="803672"/>
            <a:ext cx="6500813" cy="9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55" name="Rectangle 3"/>
          <p:cNvSpPr>
            <a:spLocks/>
          </p:cNvSpPr>
          <p:nvPr/>
        </p:nvSpPr>
        <p:spPr bwMode="auto">
          <a:xfrm>
            <a:off x="443136" y="1010870"/>
            <a:ext cx="1329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Temporally Bin </a:t>
            </a:r>
          </a:p>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Patterns</a:t>
            </a:r>
          </a:p>
        </p:txBody>
      </p:sp>
      <p:sp>
        <p:nvSpPr>
          <p:cNvPr id="49157" name="Line 5"/>
          <p:cNvSpPr>
            <a:spLocks noChangeShapeType="1"/>
          </p:cNvSpPr>
          <p:nvPr/>
        </p:nvSpPr>
        <p:spPr bwMode="auto">
          <a:xfrm flipH="1">
            <a:off x="2108523" y="4263926"/>
            <a:ext cx="727770" cy="387326"/>
          </a:xfrm>
          <a:prstGeom prst="line">
            <a:avLst/>
          </a:prstGeom>
          <a:noFill/>
          <a:ln w="381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9158" name="Rectangle 6"/>
          <p:cNvSpPr>
            <a:spLocks/>
          </p:cNvSpPr>
          <p:nvPr/>
        </p:nvSpPr>
        <p:spPr bwMode="auto">
          <a:xfrm>
            <a:off x="464344" y="4603254"/>
            <a:ext cx="1428750"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a:solidFill>
                  <a:prstClr val="black"/>
                </a:solidFill>
                <a:latin typeface="Calibri"/>
                <a:ea typeface="ＭＳ Ｐゴシック" charset="0"/>
                <a:cs typeface="ＭＳ Ｐゴシック" charset="0"/>
              </a:rPr>
              <a:t>mean pattern </a:t>
            </a:r>
          </a:p>
          <a:p>
            <a:pPr defTabSz="457200" eaLnBrk="1" fontAlgn="auto" hangingPunct="1">
              <a:spcBef>
                <a:spcPts val="0"/>
              </a:spcBef>
              <a:spcAft>
                <a:spcPts val="0"/>
              </a:spcAft>
            </a:pPr>
            <a:r>
              <a:rPr lang="en-US" sz="1700">
                <a:solidFill>
                  <a:prstClr val="black"/>
                </a:solidFill>
                <a:latin typeface="Calibri"/>
                <a:ea typeface="ＭＳ Ｐゴシック" charset="0"/>
                <a:cs typeface="ＭＳ Ｐゴシック" charset="0"/>
              </a:rPr>
              <a:t>probability</a:t>
            </a:r>
          </a:p>
        </p:txBody>
      </p:sp>
      <p:sp>
        <p:nvSpPr>
          <p:cNvPr id="49160" name="Line 8"/>
          <p:cNvSpPr>
            <a:spLocks noChangeShapeType="1"/>
          </p:cNvSpPr>
          <p:nvPr/>
        </p:nvSpPr>
        <p:spPr bwMode="auto">
          <a:xfrm>
            <a:off x="3930179" y="4176861"/>
            <a:ext cx="696516" cy="611684"/>
          </a:xfrm>
          <a:prstGeom prst="line">
            <a:avLst/>
          </a:prstGeom>
          <a:noFill/>
          <a:ln w="38100">
            <a:solidFill>
              <a:srgbClr val="66B13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9161" name="Rectangle 9"/>
          <p:cNvSpPr>
            <a:spLocks/>
          </p:cNvSpPr>
          <p:nvPr/>
        </p:nvSpPr>
        <p:spPr bwMode="auto">
          <a:xfrm>
            <a:off x="4000500" y="4755059"/>
            <a:ext cx="1428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a:solidFill>
                  <a:prstClr val="black"/>
                </a:solidFill>
                <a:latin typeface="Calibri"/>
                <a:ea typeface="ＭＳ Ｐゴシック" charset="0"/>
                <a:cs typeface="ＭＳ Ｐゴシック" charset="0"/>
              </a:rPr>
              <a:t>stimulus </a:t>
            </a:r>
          </a:p>
          <a:p>
            <a:pPr defTabSz="457200" eaLnBrk="1" fontAlgn="auto" hangingPunct="1">
              <a:spcBef>
                <a:spcPts val="0"/>
              </a:spcBef>
              <a:spcAft>
                <a:spcPts val="0"/>
              </a:spcAft>
            </a:pPr>
            <a:r>
              <a:rPr lang="en-US" sz="1700">
                <a:solidFill>
                  <a:prstClr val="black"/>
                </a:solidFill>
                <a:latin typeface="Calibri"/>
                <a:ea typeface="ＭＳ Ｐゴシック" charset="0"/>
                <a:cs typeface="ＭＳ Ｐゴシック" charset="0"/>
              </a:rPr>
              <a:t>modulation</a:t>
            </a:r>
          </a:p>
        </p:txBody>
      </p:sp>
      <p:sp>
        <p:nvSpPr>
          <p:cNvPr id="49162" name="Rectangle 10"/>
          <p:cNvSpPr>
            <a:spLocks/>
          </p:cNvSpPr>
          <p:nvPr/>
        </p:nvSpPr>
        <p:spPr bwMode="auto">
          <a:xfrm>
            <a:off x="4634508" y="6000750"/>
            <a:ext cx="3973711"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dirty="0">
                <a:solidFill>
                  <a:prstClr val="black"/>
                </a:solidFill>
                <a:latin typeface="Calibri"/>
                <a:ea typeface="ＭＳ Ｐゴシック" charset="0"/>
                <a:cs typeface="ＭＳ Ｐゴシック" charset="0"/>
              </a:rPr>
              <a:t>Use tree to estimate this.</a:t>
            </a:r>
          </a:p>
        </p:txBody>
      </p:sp>
      <p:sp>
        <p:nvSpPr>
          <p:cNvPr id="49163" name="Rectangle 11"/>
          <p:cNvSpPr>
            <a:spLocks/>
          </p:cNvSpPr>
          <p:nvPr/>
        </p:nvSpPr>
        <p:spPr bwMode="auto">
          <a:xfrm>
            <a:off x="267891" y="214312"/>
            <a:ext cx="3205758"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dirty="0">
                <a:solidFill>
                  <a:prstClr val="black"/>
                </a:solidFill>
                <a:latin typeface="Calibri"/>
                <a:ea typeface="ＭＳ Ｐゴシック" charset="0"/>
                <a:cs typeface="ＭＳ Ｐゴシック" charset="0"/>
              </a:rPr>
              <a:t>Discrete Time Patterns</a:t>
            </a:r>
          </a:p>
        </p:txBody>
      </p:sp>
      <p:sp>
        <p:nvSpPr>
          <p:cNvPr id="49164" name="Rectangle 12"/>
          <p:cNvSpPr>
            <a:spLocks/>
          </p:cNvSpPr>
          <p:nvPr/>
        </p:nvSpPr>
        <p:spPr bwMode="auto">
          <a:xfrm>
            <a:off x="6134695" y="1772543"/>
            <a:ext cx="227707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M unique patterns</a:t>
            </a:r>
          </a:p>
        </p:txBody>
      </p:sp>
      <p:sp>
        <p:nvSpPr>
          <p:cNvPr id="49165" name="Freeform 13"/>
          <p:cNvSpPr>
            <a:spLocks/>
          </p:cNvSpPr>
          <p:nvPr/>
        </p:nvSpPr>
        <p:spPr bwMode="auto">
          <a:xfrm>
            <a:off x="5675933" y="4124400"/>
            <a:ext cx="2668860" cy="340444"/>
          </a:xfrm>
          <a:custGeom>
            <a:avLst/>
            <a:gdLst>
              <a:gd name="T0" fmla="*/ 0 w 21600"/>
              <a:gd name="T1" fmla="*/ 5582048 h 21600"/>
              <a:gd name="T2" fmla="*/ 31652196 w 21600"/>
              <a:gd name="T3" fmla="*/ 3411344 h 21600"/>
              <a:gd name="T4" fmla="*/ 73031432 w 21600"/>
              <a:gd name="T5" fmla="*/ 1240617 h 21600"/>
              <a:gd name="T6" fmla="*/ 126577682 w 21600"/>
              <a:gd name="T7" fmla="*/ 0 h 21600"/>
              <a:gd name="T8" fmla="*/ 165548397 w 21600"/>
              <a:gd name="T9" fmla="*/ 0 h 21600"/>
              <a:gd name="T10" fmla="*/ 187442275 w 21600"/>
              <a:gd name="T11" fmla="*/ 1860690 h 21600"/>
              <a:gd name="T12" fmla="*/ 216654848 w 21600"/>
              <a:gd name="T13" fmla="*/ 5892085 h 21600"/>
              <a:gd name="T14" fmla="*/ 258034259 w 21600"/>
              <a:gd name="T15" fmla="*/ 8372826 h 21600"/>
              <a:gd name="T16" fmla="*/ 311611261 w 21600"/>
              <a:gd name="T17" fmla="*/ 9923480 h 21600"/>
              <a:gd name="T18" fmla="*/ 355399368 w 21600"/>
              <a:gd name="T19" fmla="*/ 10853567 h 21600"/>
              <a:gd name="T20" fmla="*/ 404097299 w 21600"/>
              <a:gd name="T21" fmla="*/ 10543531 h 21600"/>
              <a:gd name="T22" fmla="*/ 438188943 w 21600"/>
              <a:gd name="T23" fmla="*/ 8992877 h 21600"/>
              <a:gd name="T24" fmla="*/ 489295569 w 21600"/>
              <a:gd name="T25" fmla="*/ 6822172 h 21600"/>
              <a:gd name="T26" fmla="*/ 511220375 w 21600"/>
              <a:gd name="T27" fmla="*/ 5582048 h 21600"/>
              <a:gd name="T28" fmla="*/ 533114428 w 21600"/>
              <a:gd name="T29" fmla="*/ 3411344 h 21600"/>
              <a:gd name="T30" fmla="*/ 574493839 w 21600"/>
              <a:gd name="T31" fmla="*/ 2480741 h 21600"/>
              <a:gd name="T32" fmla="*/ 611024931 w 21600"/>
              <a:gd name="T33" fmla="*/ 2790778 h 21600"/>
              <a:gd name="T34" fmla="*/ 652404343 w 21600"/>
              <a:gd name="T35" fmla="*/ 3100814 h 21600"/>
              <a:gd name="T36" fmla="*/ 667010629 w 21600"/>
              <a:gd name="T37" fmla="*/ 2480741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11109"/>
                </a:moveTo>
                <a:lnTo>
                  <a:pt x="1025" y="6789"/>
                </a:lnTo>
                <a:lnTo>
                  <a:pt x="2365" y="2469"/>
                </a:lnTo>
                <a:lnTo>
                  <a:pt x="4099" y="0"/>
                </a:lnTo>
                <a:lnTo>
                  <a:pt x="5361" y="0"/>
                </a:lnTo>
                <a:lnTo>
                  <a:pt x="6070" y="3703"/>
                </a:lnTo>
                <a:lnTo>
                  <a:pt x="7016" y="11726"/>
                </a:lnTo>
                <a:lnTo>
                  <a:pt x="8356" y="16663"/>
                </a:lnTo>
                <a:lnTo>
                  <a:pt x="10091" y="19749"/>
                </a:lnTo>
                <a:cubicBezTo>
                  <a:pt x="10091" y="19749"/>
                  <a:pt x="11273" y="21600"/>
                  <a:pt x="11509" y="21600"/>
                </a:cubicBezTo>
                <a:cubicBezTo>
                  <a:pt x="11746" y="21600"/>
                  <a:pt x="13086" y="20983"/>
                  <a:pt x="13086" y="20983"/>
                </a:cubicBezTo>
                <a:cubicBezTo>
                  <a:pt x="13086" y="20983"/>
                  <a:pt x="14032" y="17897"/>
                  <a:pt x="14190" y="17897"/>
                </a:cubicBezTo>
                <a:cubicBezTo>
                  <a:pt x="14347" y="17897"/>
                  <a:pt x="15845" y="13577"/>
                  <a:pt x="15845" y="13577"/>
                </a:cubicBezTo>
                <a:cubicBezTo>
                  <a:pt x="15845" y="13577"/>
                  <a:pt x="16476" y="12343"/>
                  <a:pt x="16555" y="11109"/>
                </a:cubicBezTo>
                <a:cubicBezTo>
                  <a:pt x="16634" y="9874"/>
                  <a:pt x="17264" y="6789"/>
                  <a:pt x="17264" y="6789"/>
                </a:cubicBezTo>
                <a:lnTo>
                  <a:pt x="18604" y="4937"/>
                </a:lnTo>
                <a:lnTo>
                  <a:pt x="19787" y="5554"/>
                </a:lnTo>
                <a:cubicBezTo>
                  <a:pt x="19787" y="5554"/>
                  <a:pt x="20969" y="5554"/>
                  <a:pt x="21127" y="6171"/>
                </a:cubicBezTo>
                <a:cubicBezTo>
                  <a:pt x="21285" y="6789"/>
                  <a:pt x="21600" y="4937"/>
                  <a:pt x="21600" y="4937"/>
                </a:cubicBezTo>
              </a:path>
            </a:pathLst>
          </a:custGeom>
          <a:noFill/>
          <a:ln w="38100" cap="flat">
            <a:solidFill>
              <a:srgbClr val="66B13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9166" name="Line 14"/>
          <p:cNvSpPr>
            <a:spLocks noChangeShapeType="1"/>
          </p:cNvSpPr>
          <p:nvPr/>
        </p:nvSpPr>
        <p:spPr bwMode="auto">
          <a:xfrm flipH="1">
            <a:off x="5661422" y="4286250"/>
            <a:ext cx="2714625" cy="0"/>
          </a:xfrm>
          <a:prstGeom prst="line">
            <a:avLst/>
          </a:prstGeom>
          <a:noFill/>
          <a:ln w="38100">
            <a:solidFill>
              <a:srgbClr val="FF2712"/>
            </a:solidFill>
            <a:miter lim="800000"/>
            <a:headEn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49171" name="Group 19"/>
          <p:cNvGrpSpPr>
            <a:grpSpLocks/>
          </p:cNvGrpSpPr>
          <p:nvPr/>
        </p:nvGrpSpPr>
        <p:grpSpPr bwMode="auto">
          <a:xfrm>
            <a:off x="5452691" y="3545086"/>
            <a:ext cx="2923356" cy="1545952"/>
            <a:chOff x="0" y="24"/>
            <a:chExt cx="2619" cy="1385"/>
          </a:xfrm>
        </p:grpSpPr>
        <p:sp>
          <p:nvSpPr>
            <p:cNvPr id="2" name="Line 15"/>
            <p:cNvSpPr>
              <a:spLocks noChangeShapeType="1"/>
            </p:cNvSpPr>
            <p:nvPr/>
          </p:nvSpPr>
          <p:spPr bwMode="auto">
            <a:xfrm flipH="1">
              <a:off x="183" y="346"/>
              <a:ext cx="0" cy="812"/>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 name="Line 16"/>
            <p:cNvSpPr>
              <a:spLocks noChangeShapeType="1"/>
            </p:cNvSpPr>
            <p:nvPr/>
          </p:nvSpPr>
          <p:spPr bwMode="auto">
            <a:xfrm flipH="1">
              <a:off x="186" y="1147"/>
              <a:ext cx="2433"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 name="Rectangle 17"/>
            <p:cNvSpPr>
              <a:spLocks/>
            </p:cNvSpPr>
            <p:nvPr/>
          </p:nvSpPr>
          <p:spPr bwMode="auto">
            <a:xfrm>
              <a:off x="0" y="24"/>
              <a:ext cx="30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2500" b="0">
                  <a:solidFill>
                    <a:prstClr val="black"/>
                  </a:solidFill>
                  <a:latin typeface="Calibri"/>
                  <a:ea typeface="ＭＳ Ｐゴシック" charset="0"/>
                  <a:cs typeface="ＭＳ Ｐゴシック" charset="0"/>
                </a:rPr>
                <a:t>P</a:t>
              </a:r>
              <a:r>
                <a:rPr lang="en-US" sz="1700" b="0">
                  <a:solidFill>
                    <a:prstClr val="black"/>
                  </a:solidFill>
                  <a:latin typeface="Calibri"/>
                  <a:ea typeface="ＭＳ Ｐゴシック" charset="0"/>
                  <a:cs typeface="ＭＳ Ｐゴシック" charset="0"/>
                </a:rPr>
                <a:t>m</a:t>
              </a:r>
            </a:p>
          </p:txBody>
        </p:sp>
        <p:sp>
          <p:nvSpPr>
            <p:cNvPr id="5" name="Rectangle 18"/>
            <p:cNvSpPr>
              <a:spLocks/>
            </p:cNvSpPr>
            <p:nvPr/>
          </p:nvSpPr>
          <p:spPr bwMode="auto">
            <a:xfrm>
              <a:off x="1022" y="1175"/>
              <a:ext cx="66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stimulus</a:t>
              </a:r>
            </a:p>
          </p:txBody>
        </p:sp>
      </p:grpSp>
      <p:sp>
        <p:nvSpPr>
          <p:cNvPr id="49172" name="AutoShape 20"/>
          <p:cNvSpPr>
            <a:spLocks/>
          </p:cNvSpPr>
          <p:nvPr/>
        </p:nvSpPr>
        <p:spPr bwMode="auto">
          <a:xfrm>
            <a:off x="4491633" y="6000751"/>
            <a:ext cx="4045148" cy="446484"/>
          </a:xfrm>
          <a:prstGeom prst="roundRect">
            <a:avLst>
              <a:gd name="adj" fmla="val 31250"/>
            </a:avLst>
          </a:prstGeom>
          <a:noFill/>
          <a:ln w="38100">
            <a:solidFill>
              <a:srgbClr val="66B13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pic>
        <p:nvPicPr>
          <p:cNvPr id="4916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2125266"/>
            <a:ext cx="1128490"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9174"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861" y="3643313"/>
            <a:ext cx="239204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9175"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5266" y="4777383"/>
            <a:ext cx="949896"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76" name="Rectangle 24"/>
          <p:cNvSpPr>
            <a:spLocks/>
          </p:cNvSpPr>
          <p:nvPr/>
        </p:nvSpPr>
        <p:spPr bwMode="auto">
          <a:xfrm>
            <a:off x="205383" y="5679281"/>
            <a:ext cx="3205758"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dirty="0">
                <a:solidFill>
                  <a:prstClr val="black"/>
                </a:solidFill>
                <a:latin typeface="Calibri"/>
                <a:ea typeface="ＭＳ Ｐゴシック" charset="0"/>
                <a:cs typeface="ＭＳ Ｐゴシック" charset="0"/>
              </a:rPr>
              <a:t>Lots of methods for estimating this</a:t>
            </a:r>
          </a:p>
        </p:txBody>
      </p:sp>
      <p:sp>
        <p:nvSpPr>
          <p:cNvPr id="49177" name="AutoShape 25"/>
          <p:cNvSpPr>
            <a:spLocks/>
          </p:cNvSpPr>
          <p:nvPr/>
        </p:nvSpPr>
        <p:spPr bwMode="auto">
          <a:xfrm>
            <a:off x="152400" y="5638725"/>
            <a:ext cx="3401616" cy="397744"/>
          </a:xfrm>
          <a:prstGeom prst="roundRect">
            <a:avLst>
              <a:gd name="adj" fmla="val 33333"/>
            </a:avLst>
          </a:prstGeom>
          <a:noFill/>
          <a:ln w="38100">
            <a:solidFill>
              <a:srgbClr val="FF27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 name="Abgerundetes Rechteck 6"/>
          <p:cNvSpPr/>
          <p:nvPr/>
        </p:nvSpPr>
        <p:spPr>
          <a:xfrm>
            <a:off x="2667000" y="3545086"/>
            <a:ext cx="681633" cy="631775"/>
          </a:xfrm>
          <a:prstGeom prst="roundRect">
            <a:avLst/>
          </a:prstGeom>
          <a:solidFill>
            <a:srgbClr val="CC0000">
              <a:alpha val="1098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9" name="Abgerundetes Rechteck 28"/>
          <p:cNvSpPr/>
          <p:nvPr/>
        </p:nvSpPr>
        <p:spPr>
          <a:xfrm>
            <a:off x="3354734" y="3545086"/>
            <a:ext cx="575445" cy="645914"/>
          </a:xfrm>
          <a:prstGeom prst="roundRect">
            <a:avLst/>
          </a:prstGeom>
          <a:solidFill>
            <a:srgbClr val="92D050">
              <a:alpha val="1098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8" name="Grafik 7"/>
          <p:cNvPicPr>
            <a:picLocks noChangeAspect="1"/>
          </p:cNvPicPr>
          <p:nvPr/>
        </p:nvPicPr>
        <p:blipFill>
          <a:blip r:embed="rId6"/>
          <a:stretch>
            <a:fillRect/>
          </a:stretch>
        </p:blipFill>
        <p:spPr>
          <a:xfrm>
            <a:off x="2811637" y="4756269"/>
            <a:ext cx="794777" cy="656555"/>
          </a:xfrm>
          <a:prstGeom prst="rect">
            <a:avLst/>
          </a:prstGeom>
        </p:spPr>
      </p:pic>
    </p:spTree>
    <p:extLst>
      <p:ext uri="{BB962C8B-B14F-4D97-AF65-F5344CB8AC3E}">
        <p14:creationId xmlns:p14="http://schemas.microsoft.com/office/powerpoint/2010/main" val="419827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49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49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9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91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491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9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91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91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91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91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91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491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autoUpdateAnimBg="0"/>
      <p:bldP spid="49157" grpId="0" animBg="1"/>
      <p:bldP spid="49158" grpId="0" autoUpdateAnimBg="0"/>
      <p:bldP spid="49160" grpId="0" animBg="1"/>
      <p:bldP spid="49161" grpId="0" autoUpdateAnimBg="0"/>
      <p:bldP spid="49162" grpId="0" autoUpdateAnimBg="0"/>
      <p:bldP spid="49165" grpId="0" animBg="1"/>
      <p:bldP spid="49166" grpId="0" animBg="1"/>
      <p:bldP spid="49172" grpId="0" animBg="1"/>
      <p:bldP spid="49176" grpId="0" autoUpdateAnimBg="0"/>
      <p:bldP spid="49177" grpId="0" animBg="1"/>
      <p:bldP spid="7"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375047" y="182683"/>
            <a:ext cx="7081242"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dirty="0" smtClean="0">
                <a:solidFill>
                  <a:prstClr val="black"/>
                </a:solidFill>
                <a:latin typeface="Calibri"/>
                <a:ea typeface="ＭＳ Ｐゴシック" charset="0"/>
                <a:cs typeface="ＭＳ Ｐゴシック" charset="0"/>
              </a:rPr>
              <a:t>Expectation Maximization Splitting Algorithm</a:t>
            </a:r>
            <a:endParaRPr lang="en-US" sz="2500" dirty="0">
              <a:solidFill>
                <a:prstClr val="black"/>
              </a:solidFill>
              <a:latin typeface="Calibri"/>
              <a:ea typeface="ＭＳ Ｐゴシック" charset="0"/>
              <a:cs typeface="ＭＳ Ｐゴシック" charset="0"/>
            </a:endParaRPr>
          </a:p>
        </p:txBody>
      </p:sp>
      <p:grpSp>
        <p:nvGrpSpPr>
          <p:cNvPr id="51203" name="Group 5"/>
          <p:cNvGrpSpPr>
            <a:grpSpLocks/>
          </p:cNvGrpSpPr>
          <p:nvPr/>
        </p:nvGrpSpPr>
        <p:grpSpPr bwMode="auto">
          <a:xfrm>
            <a:off x="6216045" y="1596395"/>
            <a:ext cx="1991320" cy="830461"/>
            <a:chOff x="0" y="0"/>
            <a:chExt cx="1784" cy="744"/>
          </a:xfrm>
        </p:grpSpPr>
        <p:sp>
          <p:nvSpPr>
            <p:cNvPr id="51270" name="AutoShape 3"/>
            <p:cNvSpPr>
              <a:spLocks/>
            </p:cNvSpPr>
            <p:nvPr/>
          </p:nvSpPr>
          <p:spPr bwMode="auto">
            <a:xfrm>
              <a:off x="0" y="0"/>
              <a:ext cx="1784" cy="744"/>
            </a:xfrm>
            <a:prstGeom prst="roundRect">
              <a:avLst>
                <a:gd name="adj" fmla="val 16125"/>
              </a:avLst>
            </a:prstGeom>
            <a:solidFill>
              <a:srgbClr val="FFFFF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pic>
          <p:nvPicPr>
            <p:cNvPr id="512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 y="56"/>
              <a:ext cx="1456"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51204" name="Rectangle 6"/>
          <p:cNvSpPr>
            <a:spLocks/>
          </p:cNvSpPr>
          <p:nvPr/>
        </p:nvSpPr>
        <p:spPr bwMode="auto">
          <a:xfrm>
            <a:off x="6324600" y="1111370"/>
            <a:ext cx="25717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dirty="0">
                <a:solidFill>
                  <a:prstClr val="black"/>
                </a:solidFill>
                <a:latin typeface="Calibri"/>
                <a:ea typeface="ＭＳ Ｐゴシック" charset="0"/>
                <a:cs typeface="ＭＳ Ｐゴシック" charset="0"/>
              </a:rPr>
              <a:t>logistic regression model</a:t>
            </a:r>
          </a:p>
        </p:txBody>
      </p:sp>
      <p:sp>
        <p:nvSpPr>
          <p:cNvPr id="51205" name="Rectangle 7"/>
          <p:cNvSpPr>
            <a:spLocks/>
          </p:cNvSpPr>
          <p:nvPr/>
        </p:nvSpPr>
        <p:spPr bwMode="auto">
          <a:xfrm>
            <a:off x="357188" y="5286375"/>
            <a:ext cx="8420695" cy="116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dirty="0">
                <a:solidFill>
                  <a:prstClr val="black"/>
                </a:solidFill>
                <a:latin typeface="Calibri"/>
                <a:ea typeface="ＭＳ Ｐゴシック" charset="0"/>
                <a:cs typeface="ＭＳ Ｐゴシック" charset="0"/>
              </a:rPr>
              <a:t>This algorithm maximizes the data likelihood.  It does  not depend on patterns </a:t>
            </a:r>
            <a:r>
              <a:rPr lang="ja-JP" altLang="en-US" sz="2500" b="0" dirty="0">
                <a:solidFill>
                  <a:prstClr val="black"/>
                </a:solidFill>
                <a:latin typeface="Arial" charset="0"/>
                <a:cs typeface="ＭＳ Ｐゴシック" charset="0"/>
              </a:rPr>
              <a:t>“</a:t>
            </a:r>
            <a:r>
              <a:rPr lang="en-US" altLang="ja-JP" sz="2500" b="0" dirty="0">
                <a:solidFill>
                  <a:prstClr val="black"/>
                </a:solidFill>
                <a:latin typeface="Calibri"/>
                <a:cs typeface="Gill Sans" charset="0"/>
              </a:rPr>
              <a:t>looking similar</a:t>
            </a:r>
            <a:r>
              <a:rPr lang="ja-JP" altLang="en-US" sz="2500" b="0" dirty="0">
                <a:solidFill>
                  <a:prstClr val="black"/>
                </a:solidFill>
                <a:latin typeface="Arial" charset="0"/>
                <a:cs typeface="ＭＳ Ｐゴシック" charset="0"/>
              </a:rPr>
              <a:t>”</a:t>
            </a:r>
            <a:r>
              <a:rPr lang="en-US" altLang="ja-JP" sz="2500" b="0" dirty="0">
                <a:solidFill>
                  <a:prstClr val="black"/>
                </a:solidFill>
                <a:latin typeface="Calibri"/>
                <a:cs typeface="Gill Sans" charset="0"/>
              </a:rPr>
              <a:t> or some other prior, although priors can be reintroduced</a:t>
            </a:r>
            <a:endParaRPr lang="en-US" sz="2500" b="0" dirty="0">
              <a:solidFill>
                <a:prstClr val="black"/>
              </a:solidFill>
              <a:latin typeface="Calibri"/>
              <a:cs typeface="Gill Sans" charset="0"/>
            </a:endParaRPr>
          </a:p>
        </p:txBody>
      </p:sp>
      <p:grpSp>
        <p:nvGrpSpPr>
          <p:cNvPr id="51206" name="Group 10"/>
          <p:cNvGrpSpPr>
            <a:grpSpLocks/>
          </p:cNvGrpSpPr>
          <p:nvPr/>
        </p:nvGrpSpPr>
        <p:grpSpPr bwMode="auto">
          <a:xfrm>
            <a:off x="6216045" y="2786062"/>
            <a:ext cx="1991320" cy="830461"/>
            <a:chOff x="0" y="0"/>
            <a:chExt cx="1784" cy="744"/>
          </a:xfrm>
        </p:grpSpPr>
        <p:sp>
          <p:nvSpPr>
            <p:cNvPr id="51268" name="AutoShape 8"/>
            <p:cNvSpPr>
              <a:spLocks/>
            </p:cNvSpPr>
            <p:nvPr/>
          </p:nvSpPr>
          <p:spPr bwMode="auto">
            <a:xfrm>
              <a:off x="0" y="0"/>
              <a:ext cx="1784" cy="744"/>
            </a:xfrm>
            <a:prstGeom prst="roundRect">
              <a:avLst>
                <a:gd name="adj" fmla="val 16125"/>
              </a:avLst>
            </a:prstGeom>
            <a:solidFill>
              <a:srgbClr val="FFFFF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pic>
          <p:nvPicPr>
            <p:cNvPr id="512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 y="72"/>
              <a:ext cx="1344"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51210" name="Group 68"/>
          <p:cNvGrpSpPr>
            <a:grpSpLocks/>
          </p:cNvGrpSpPr>
          <p:nvPr/>
        </p:nvGrpSpPr>
        <p:grpSpPr bwMode="auto">
          <a:xfrm>
            <a:off x="375047" y="1250156"/>
            <a:ext cx="5295305" cy="3215804"/>
            <a:chOff x="0" y="0"/>
            <a:chExt cx="4744" cy="2881"/>
          </a:xfrm>
        </p:grpSpPr>
        <p:pic>
          <p:nvPicPr>
            <p:cNvPr id="5121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744" cy="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1215" name="Oval 53"/>
            <p:cNvSpPr>
              <a:spLocks/>
            </p:cNvSpPr>
            <p:nvPr/>
          </p:nvSpPr>
          <p:spPr bwMode="auto">
            <a:xfrm>
              <a:off x="1328" y="88"/>
              <a:ext cx="104" cy="112"/>
            </a:xfrm>
            <a:prstGeom prst="ellipse">
              <a:avLst/>
            </a:prstGeom>
            <a:blipFill dpi="0" rotWithShape="0">
              <a:blip r:embed="rId5"/>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16" name="Oval 54"/>
            <p:cNvSpPr>
              <a:spLocks/>
            </p:cNvSpPr>
            <p:nvPr/>
          </p:nvSpPr>
          <p:spPr bwMode="auto">
            <a:xfrm>
              <a:off x="1480" y="96"/>
              <a:ext cx="104" cy="112"/>
            </a:xfrm>
            <a:prstGeom prst="ellipse">
              <a:avLst/>
            </a:prstGeom>
            <a:solidFill>
              <a:srgbClr val="D90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17" name="Oval 55"/>
            <p:cNvSpPr>
              <a:spLocks/>
            </p:cNvSpPr>
            <p:nvPr/>
          </p:nvSpPr>
          <p:spPr bwMode="auto">
            <a:xfrm>
              <a:off x="1632" y="96"/>
              <a:ext cx="104" cy="112"/>
            </a:xfrm>
            <a:prstGeom prst="ellipse">
              <a:avLst/>
            </a:prstGeom>
            <a:solidFill>
              <a:srgbClr val="C632FD"/>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18" name="Oval 56"/>
            <p:cNvSpPr>
              <a:spLocks/>
            </p:cNvSpPr>
            <p:nvPr/>
          </p:nvSpPr>
          <p:spPr bwMode="auto">
            <a:xfrm>
              <a:off x="1768" y="96"/>
              <a:ext cx="104" cy="112"/>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19" name="Oval 57"/>
            <p:cNvSpPr>
              <a:spLocks/>
            </p:cNvSpPr>
            <p:nvPr/>
          </p:nvSpPr>
          <p:spPr bwMode="auto">
            <a:xfrm>
              <a:off x="1904" y="88"/>
              <a:ext cx="104" cy="112"/>
            </a:xfrm>
            <a:prstGeom prst="ellipse">
              <a:avLst/>
            </a:prstGeom>
            <a:solidFill>
              <a:srgbClr val="86CD4D"/>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0" name="Oval 58"/>
            <p:cNvSpPr>
              <a:spLocks/>
            </p:cNvSpPr>
            <p:nvPr/>
          </p:nvSpPr>
          <p:spPr bwMode="auto">
            <a:xfrm>
              <a:off x="1328" y="264"/>
              <a:ext cx="104" cy="112"/>
            </a:xfrm>
            <a:prstGeom prst="ellipse">
              <a:avLst/>
            </a:prstGeom>
            <a:solidFill>
              <a:srgbClr val="FF2712"/>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1" name="Oval 59"/>
            <p:cNvSpPr>
              <a:spLocks/>
            </p:cNvSpPr>
            <p:nvPr/>
          </p:nvSpPr>
          <p:spPr bwMode="auto">
            <a:xfrm>
              <a:off x="1480" y="264"/>
              <a:ext cx="104" cy="112"/>
            </a:xfrm>
            <a:prstGeom prst="ellipse">
              <a:avLst/>
            </a:prstGeom>
            <a:solidFill>
              <a:srgbClr val="6293FE"/>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2" name="Oval 60"/>
            <p:cNvSpPr>
              <a:spLocks/>
            </p:cNvSpPr>
            <p:nvPr/>
          </p:nvSpPr>
          <p:spPr bwMode="auto">
            <a:xfrm>
              <a:off x="1632" y="264"/>
              <a:ext cx="104" cy="112"/>
            </a:xfrm>
            <a:prstGeom prst="ellipse">
              <a:avLst/>
            </a:prstGeom>
            <a:solidFill>
              <a:srgbClr val="FDA531"/>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3" name="Oval 61"/>
            <p:cNvSpPr>
              <a:spLocks/>
            </p:cNvSpPr>
            <p:nvPr/>
          </p:nvSpPr>
          <p:spPr bwMode="auto">
            <a:xfrm>
              <a:off x="1760" y="264"/>
              <a:ext cx="104" cy="112"/>
            </a:xfrm>
            <a:prstGeom prst="ellipse">
              <a:avLst/>
            </a:prstGeom>
            <a:solidFill>
              <a:srgbClr val="FFA49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4" name="Oval 62"/>
            <p:cNvSpPr>
              <a:spLocks/>
            </p:cNvSpPr>
            <p:nvPr/>
          </p:nvSpPr>
          <p:spPr bwMode="auto">
            <a:xfrm>
              <a:off x="1904" y="264"/>
              <a:ext cx="104" cy="112"/>
            </a:xfrm>
            <a:prstGeom prst="ellipse">
              <a:avLst/>
            </a:prstGeom>
            <a:solidFill>
              <a:srgbClr val="6446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5" name="Oval 63"/>
            <p:cNvSpPr>
              <a:spLocks/>
            </p:cNvSpPr>
            <p:nvPr/>
          </p:nvSpPr>
          <p:spPr bwMode="auto">
            <a:xfrm>
              <a:off x="1328" y="424"/>
              <a:ext cx="104" cy="112"/>
            </a:xfrm>
            <a:prstGeom prst="ellipse">
              <a:avLst/>
            </a:prstGeom>
            <a:solidFill>
              <a:srgbClr val="49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6" name="Oval 64"/>
            <p:cNvSpPr>
              <a:spLocks/>
            </p:cNvSpPr>
            <p:nvPr/>
          </p:nvSpPr>
          <p:spPr bwMode="auto">
            <a:xfrm>
              <a:off x="1480" y="432"/>
              <a:ext cx="104" cy="112"/>
            </a:xfrm>
            <a:prstGeom prst="ellipse">
              <a:avLst/>
            </a:prstGeom>
            <a:solidFill>
              <a:srgbClr val="47CCFC"/>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7" name="Oval 65"/>
            <p:cNvSpPr>
              <a:spLocks/>
            </p:cNvSpPr>
            <p:nvPr/>
          </p:nvSpPr>
          <p:spPr bwMode="auto">
            <a:xfrm>
              <a:off x="1632" y="424"/>
              <a:ext cx="104" cy="112"/>
            </a:xfrm>
            <a:prstGeom prst="ellipse">
              <a:avLst/>
            </a:prstGeom>
            <a:solidFill>
              <a:srgbClr val="C632FD"/>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8" name="Oval 66"/>
            <p:cNvSpPr>
              <a:spLocks/>
            </p:cNvSpPr>
            <p:nvPr/>
          </p:nvSpPr>
          <p:spPr bwMode="auto">
            <a:xfrm>
              <a:off x="1760" y="432"/>
              <a:ext cx="104" cy="112"/>
            </a:xfrm>
            <a:prstGeom prst="ellipse">
              <a:avLst/>
            </a:prstGeom>
            <a:solidFill>
              <a:srgbClr val="3F691E"/>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229" name="Oval 67"/>
            <p:cNvSpPr>
              <a:spLocks/>
            </p:cNvSpPr>
            <p:nvPr/>
          </p:nvSpPr>
          <p:spPr bwMode="auto">
            <a:xfrm>
              <a:off x="1904" y="432"/>
              <a:ext cx="104" cy="112"/>
            </a:xfrm>
            <a:prstGeom prst="ellipse">
              <a:avLst/>
            </a:prstGeom>
            <a:solidFill>
              <a:srgbClr val="4D0069"/>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pic>
        <p:nvPicPr>
          <p:cNvPr id="51213" name="Picture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015" y="2786062"/>
            <a:ext cx="379512"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43866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p:cNvSpPr>
          <p:nvPr/>
        </p:nvSpPr>
        <p:spPr bwMode="auto">
          <a:xfrm>
            <a:off x="410765" y="205384"/>
            <a:ext cx="5000625"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dirty="0">
                <a:solidFill>
                  <a:prstClr val="black"/>
                </a:solidFill>
                <a:latin typeface="Calibri"/>
                <a:ea typeface="ＭＳ Ｐゴシック" charset="0"/>
                <a:cs typeface="ＭＳ Ｐゴシック" charset="0"/>
              </a:rPr>
              <a:t>Generalizing to Novel Patterns</a:t>
            </a:r>
          </a:p>
        </p:txBody>
      </p:sp>
      <p:sp>
        <p:nvSpPr>
          <p:cNvPr id="55298" name="AutoShape 2"/>
          <p:cNvSpPr>
            <a:spLocks/>
          </p:cNvSpPr>
          <p:nvPr/>
        </p:nvSpPr>
        <p:spPr bwMode="auto">
          <a:xfrm>
            <a:off x="2884289" y="2399704"/>
            <a:ext cx="3634383" cy="892969"/>
          </a:xfrm>
          <a:prstGeom prst="roundRect">
            <a:avLst>
              <a:gd name="adj" fmla="val 15000"/>
            </a:avLst>
          </a:prstGeom>
          <a:solidFill>
            <a:srgbClr val="FFFFF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5300" name="Line 4"/>
          <p:cNvSpPr>
            <a:spLocks noChangeShapeType="1"/>
          </p:cNvSpPr>
          <p:nvPr/>
        </p:nvSpPr>
        <p:spPr bwMode="auto">
          <a:xfrm rot="10800000">
            <a:off x="5679281" y="3087291"/>
            <a:ext cx="855018" cy="963290"/>
          </a:xfrm>
          <a:prstGeom prst="line">
            <a:avLst/>
          </a:prstGeom>
          <a:noFill/>
          <a:ln w="38100">
            <a:solidFill>
              <a:srgbClr val="66B13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5301" name="Rectangle 5"/>
          <p:cNvSpPr>
            <a:spLocks/>
          </p:cNvSpPr>
          <p:nvPr/>
        </p:nvSpPr>
        <p:spPr bwMode="auto">
          <a:xfrm>
            <a:off x="803672" y="1371600"/>
            <a:ext cx="7679531"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dirty="0">
                <a:solidFill>
                  <a:srgbClr val="F79646">
                    <a:lumMod val="75000"/>
                  </a:srgbClr>
                </a:solidFill>
                <a:latin typeface="Calibri"/>
                <a:ea typeface="ＭＳ Ｐゴシック" charset="0"/>
                <a:cs typeface="ＭＳ Ｐゴシック" charset="0"/>
              </a:rPr>
              <a:t>Test data may (will) have pattern not seen in training data</a:t>
            </a: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185" y="4160639"/>
            <a:ext cx="3636615" cy="140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5303" name="Rectangle 7"/>
          <p:cNvSpPr>
            <a:spLocks/>
          </p:cNvSpPr>
          <p:nvPr/>
        </p:nvSpPr>
        <p:spPr bwMode="auto">
          <a:xfrm>
            <a:off x="375047" y="4029373"/>
            <a:ext cx="3857625" cy="153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a:solidFill>
                  <a:prstClr val="black"/>
                </a:solidFill>
                <a:latin typeface="Calibri"/>
                <a:ea typeface="ＭＳ Ｐゴシック" charset="0"/>
                <a:cs typeface="ＭＳ Ｐゴシック" charset="0"/>
              </a:rPr>
              <a:t>Assign new patterns to leaf to containing patterns which which it is </a:t>
            </a:r>
            <a:r>
              <a:rPr lang="ja-JP" altLang="en-US" sz="2500" b="0">
                <a:solidFill>
                  <a:prstClr val="black"/>
                </a:solidFill>
                <a:latin typeface="Arial" charset="0"/>
                <a:cs typeface="ＭＳ Ｐゴシック" charset="0"/>
              </a:rPr>
              <a:t>“</a:t>
            </a:r>
            <a:r>
              <a:rPr lang="en-US" altLang="ja-JP" sz="2500" b="0">
                <a:solidFill>
                  <a:prstClr val="black"/>
                </a:solidFill>
                <a:latin typeface="Calibri"/>
                <a:cs typeface="Gill Sans" charset="0"/>
              </a:rPr>
              <a:t>closest</a:t>
            </a:r>
            <a:r>
              <a:rPr lang="ja-JP" altLang="en-US" sz="2500" b="0">
                <a:solidFill>
                  <a:prstClr val="black"/>
                </a:solidFill>
                <a:latin typeface="Arial" charset="0"/>
                <a:cs typeface="ＭＳ Ｐゴシック" charset="0"/>
              </a:rPr>
              <a:t>”</a:t>
            </a:r>
            <a:r>
              <a:rPr lang="en-US" altLang="ja-JP" sz="2500" b="0">
                <a:solidFill>
                  <a:prstClr val="black"/>
                </a:solidFill>
                <a:latin typeface="Calibri"/>
                <a:cs typeface="Gill Sans" charset="0"/>
              </a:rPr>
              <a:t> (has smallest Hamming distance)</a:t>
            </a:r>
            <a:endParaRPr lang="en-US" sz="2500" b="0">
              <a:solidFill>
                <a:prstClr val="black"/>
              </a:solidFill>
              <a:latin typeface="Calibri"/>
              <a:cs typeface="Gill Sans" charset="0"/>
            </a:endParaRPr>
          </a:p>
        </p:txBody>
      </p:sp>
      <p:graphicFrame>
        <p:nvGraphicFramePr>
          <p:cNvPr id="55304" name="Object 1"/>
          <p:cNvGraphicFramePr>
            <a:graphicFrameLocks noChangeAspect="1"/>
          </p:cNvGraphicFramePr>
          <p:nvPr/>
        </p:nvGraphicFramePr>
        <p:xfrm>
          <a:off x="3589734" y="3096220"/>
          <a:ext cx="80367" cy="116086"/>
        </p:xfrm>
        <a:graphic>
          <a:graphicData uri="http://schemas.openxmlformats.org/presentationml/2006/ole">
            <mc:AlternateContent xmlns:mc="http://schemas.openxmlformats.org/markup-compatibility/2006">
              <mc:Choice xmlns:v="urn:schemas-microsoft-com:vml" Requires="v">
                <p:oleObj spid="_x0000_s4114" name="Equation" r:id="rId4" imgW="114300" imgH="165100" progId="Equation.3">
                  <p:embed/>
                </p:oleObj>
              </mc:Choice>
              <mc:Fallback>
                <p:oleObj name="Equation" r:id="rId4" imgW="1143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734" y="3096220"/>
                        <a:ext cx="80367" cy="11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5" name="Object 2"/>
          <p:cNvGraphicFramePr>
            <a:graphicFrameLocks noChangeAspect="1"/>
          </p:cNvGraphicFramePr>
          <p:nvPr/>
        </p:nvGraphicFramePr>
        <p:xfrm>
          <a:off x="2911078" y="2551509"/>
          <a:ext cx="3157761" cy="500063"/>
        </p:xfrm>
        <a:graphic>
          <a:graphicData uri="http://schemas.openxmlformats.org/presentationml/2006/ole">
            <mc:AlternateContent xmlns:mc="http://schemas.openxmlformats.org/markup-compatibility/2006">
              <mc:Choice xmlns:v="urn:schemas-microsoft-com:vml" Requires="v">
                <p:oleObj spid="_x0000_s4115" name="Equation" r:id="rId6" imgW="1524000" imgH="241300" progId="Equation.3">
                  <p:embed/>
                </p:oleObj>
              </mc:Choice>
              <mc:Fallback>
                <p:oleObj name="Equation" r:id="rId6" imgW="15240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1078" y="2551509"/>
                        <a:ext cx="315776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Abgerundetes Rechteck 10"/>
          <p:cNvSpPr/>
          <p:nvPr/>
        </p:nvSpPr>
        <p:spPr>
          <a:xfrm>
            <a:off x="4987155" y="2523231"/>
            <a:ext cx="1413645" cy="645914"/>
          </a:xfrm>
          <a:prstGeom prst="roundRect">
            <a:avLst/>
          </a:prstGeom>
          <a:solidFill>
            <a:srgbClr val="92D050">
              <a:alpha val="1098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2" name="Abgerundetes Rechteck 11"/>
          <p:cNvSpPr/>
          <p:nvPr/>
        </p:nvSpPr>
        <p:spPr>
          <a:xfrm>
            <a:off x="96849" y="3837682"/>
            <a:ext cx="8894751" cy="2715518"/>
          </a:xfrm>
          <a:prstGeom prst="roundRect">
            <a:avLst/>
          </a:prstGeom>
          <a:solidFill>
            <a:srgbClr val="92D050">
              <a:alpha val="1098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85702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53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5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bgerundetes Rechteck 22"/>
          <p:cNvSpPr/>
          <p:nvPr/>
        </p:nvSpPr>
        <p:spPr>
          <a:xfrm>
            <a:off x="78246" y="2908175"/>
            <a:ext cx="8815723" cy="3815880"/>
          </a:xfrm>
          <a:prstGeom prst="roundRect">
            <a:avLst/>
          </a:prstGeom>
          <a:solidFill>
            <a:srgbClr val="CC0000">
              <a:alpha val="1098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56321" name="AutoShape 1"/>
          <p:cNvSpPr>
            <a:spLocks/>
          </p:cNvSpPr>
          <p:nvPr/>
        </p:nvSpPr>
        <p:spPr bwMode="auto">
          <a:xfrm>
            <a:off x="2884289" y="1850231"/>
            <a:ext cx="3634383" cy="892969"/>
          </a:xfrm>
          <a:prstGeom prst="roundRect">
            <a:avLst>
              <a:gd name="adj" fmla="val 15000"/>
            </a:avLst>
          </a:prstGeom>
          <a:solidFill>
            <a:srgbClr val="FFFFF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6323" name="Line 3"/>
          <p:cNvSpPr>
            <a:spLocks noChangeShapeType="1"/>
          </p:cNvSpPr>
          <p:nvPr/>
        </p:nvSpPr>
        <p:spPr bwMode="auto">
          <a:xfrm rot="10800000" flipH="1">
            <a:off x="3276600" y="2777504"/>
            <a:ext cx="1068214" cy="1032495"/>
          </a:xfrm>
          <a:prstGeom prst="line">
            <a:avLst/>
          </a:prstGeom>
          <a:noFill/>
          <a:ln w="381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6324" name="Rectangle 4"/>
          <p:cNvSpPr>
            <a:spLocks/>
          </p:cNvSpPr>
          <p:nvPr/>
        </p:nvSpPr>
        <p:spPr bwMode="auto">
          <a:xfrm>
            <a:off x="803672" y="1126927"/>
            <a:ext cx="7679531" cy="43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a:solidFill>
                  <a:prstClr val="black"/>
                </a:solidFill>
                <a:latin typeface="Calibri"/>
                <a:ea typeface="ＭＳ Ｐゴシック" charset="0"/>
                <a:cs typeface="ＭＳ Ｐゴシック" charset="0"/>
              </a:rPr>
              <a:t>Test data may (will) have pattern not seen in training data</a:t>
            </a:r>
          </a:p>
        </p:txBody>
      </p:sp>
      <p:sp>
        <p:nvSpPr>
          <p:cNvPr id="56325" name="AutoShape 5"/>
          <p:cNvSpPr>
            <a:spLocks/>
          </p:cNvSpPr>
          <p:nvPr/>
        </p:nvSpPr>
        <p:spPr bwMode="auto">
          <a:xfrm>
            <a:off x="2714625" y="3862759"/>
            <a:ext cx="1178719" cy="776883"/>
          </a:xfrm>
          <a:prstGeom prst="roundRect">
            <a:avLst>
              <a:gd name="adj" fmla="val 17241"/>
            </a:avLst>
          </a:prstGeom>
          <a:solidFill>
            <a:srgbClr val="FFFFF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6326" name="Rectangle 6"/>
          <p:cNvSpPr>
            <a:spLocks/>
          </p:cNvSpPr>
          <p:nvPr/>
        </p:nvSpPr>
        <p:spPr bwMode="auto">
          <a:xfrm>
            <a:off x="517922" y="3886200"/>
            <a:ext cx="194667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b="0" dirty="0" smtClean="0">
                <a:solidFill>
                  <a:prstClr val="black"/>
                </a:solidFill>
                <a:latin typeface="Calibri"/>
                <a:ea typeface="ＭＳ Ｐゴシック" charset="0"/>
                <a:cs typeface="ＭＳ Ｐゴシック" charset="0"/>
              </a:rPr>
              <a:t>Problem:</a:t>
            </a:r>
          </a:p>
          <a:p>
            <a:pPr defTabSz="457200" eaLnBrk="1" fontAlgn="auto" hangingPunct="1">
              <a:spcBef>
                <a:spcPts val="0"/>
              </a:spcBef>
              <a:spcAft>
                <a:spcPts val="0"/>
              </a:spcAft>
            </a:pPr>
            <a:r>
              <a:rPr lang="en-US" b="0" dirty="0" smtClean="0">
                <a:solidFill>
                  <a:prstClr val="black"/>
                </a:solidFill>
                <a:latin typeface="Calibri"/>
                <a:ea typeface="ＭＳ Ｐゴシック" charset="0"/>
                <a:cs typeface="ＭＳ Ｐゴシック" charset="0"/>
              </a:rPr>
              <a:t>Assigns </a:t>
            </a:r>
            <a:r>
              <a:rPr lang="en-US" b="0" dirty="0">
                <a:solidFill>
                  <a:prstClr val="black"/>
                </a:solidFill>
                <a:latin typeface="Calibri"/>
                <a:ea typeface="ＭＳ Ｐゴシック" charset="0"/>
                <a:cs typeface="ＭＳ Ｐゴシック" charset="0"/>
              </a:rPr>
              <a:t>zero probability to all patterns not in training data</a:t>
            </a:r>
          </a:p>
        </p:txBody>
      </p:sp>
      <p:sp>
        <p:nvSpPr>
          <p:cNvPr id="56327" name="Rectangle 7"/>
          <p:cNvSpPr>
            <a:spLocks/>
          </p:cNvSpPr>
          <p:nvPr/>
        </p:nvSpPr>
        <p:spPr bwMode="auto">
          <a:xfrm>
            <a:off x="5125641" y="3067348"/>
            <a:ext cx="3991570"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dirty="0">
                <a:solidFill>
                  <a:prstClr val="black"/>
                </a:solidFill>
                <a:latin typeface="Calibri"/>
                <a:ea typeface="ＭＳ Ｐゴシック" charset="0"/>
                <a:cs typeface="ＭＳ Ｐゴシック" charset="0"/>
              </a:rPr>
              <a:t>Good-Turing Estimator of Missing Mass</a:t>
            </a:r>
          </a:p>
        </p:txBody>
      </p:sp>
      <p:sp>
        <p:nvSpPr>
          <p:cNvPr id="56328" name="AutoShape 8"/>
          <p:cNvSpPr>
            <a:spLocks/>
          </p:cNvSpPr>
          <p:nvPr/>
        </p:nvSpPr>
        <p:spPr bwMode="auto">
          <a:xfrm>
            <a:off x="5125641" y="3884414"/>
            <a:ext cx="3786187" cy="2839641"/>
          </a:xfrm>
          <a:prstGeom prst="roundRect">
            <a:avLst>
              <a:gd name="adj" fmla="val 4713"/>
            </a:avLst>
          </a:prstGeom>
          <a:solidFill>
            <a:srgbClr val="FFFFF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6332" name="AutoShape 12"/>
          <p:cNvSpPr>
            <a:spLocks/>
          </p:cNvSpPr>
          <p:nvPr/>
        </p:nvSpPr>
        <p:spPr bwMode="auto">
          <a:xfrm>
            <a:off x="5286375" y="4179094"/>
            <a:ext cx="3607594" cy="642938"/>
          </a:xfrm>
          <a:prstGeom prst="roundRect">
            <a:avLst>
              <a:gd name="adj" fmla="val 26782"/>
            </a:avLst>
          </a:prstGeom>
          <a:noFill/>
          <a:ln w="38100">
            <a:solidFill>
              <a:srgbClr val="FF27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56335" name="Group 15"/>
          <p:cNvGrpSpPr>
            <a:grpSpLocks/>
          </p:cNvGrpSpPr>
          <p:nvPr/>
        </p:nvGrpSpPr>
        <p:grpSpPr bwMode="auto">
          <a:xfrm>
            <a:off x="2571750" y="3648447"/>
            <a:ext cx="1455539" cy="1380753"/>
            <a:chOff x="0" y="0"/>
            <a:chExt cx="1304" cy="1237"/>
          </a:xfrm>
        </p:grpSpPr>
        <p:sp>
          <p:nvSpPr>
            <p:cNvPr id="56337" name="Line 13"/>
            <p:cNvSpPr>
              <a:spLocks noChangeShapeType="1"/>
            </p:cNvSpPr>
            <p:nvPr/>
          </p:nvSpPr>
          <p:spPr bwMode="auto">
            <a:xfrm>
              <a:off x="56" y="16"/>
              <a:ext cx="1248" cy="1221"/>
            </a:xfrm>
            <a:prstGeom prst="line">
              <a:avLst/>
            </a:prstGeom>
            <a:noFill/>
            <a:ln w="63500">
              <a:solidFill>
                <a:srgbClr val="FF2712"/>
              </a:solidFill>
              <a:miter lim="800000"/>
              <a:headEn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6338" name="Line 14"/>
            <p:cNvSpPr>
              <a:spLocks noChangeShapeType="1"/>
            </p:cNvSpPr>
            <p:nvPr/>
          </p:nvSpPr>
          <p:spPr bwMode="auto">
            <a:xfrm flipH="1">
              <a:off x="0" y="0"/>
              <a:ext cx="1248" cy="1221"/>
            </a:xfrm>
            <a:prstGeom prst="line">
              <a:avLst/>
            </a:prstGeom>
            <a:noFill/>
            <a:ln w="63500">
              <a:solidFill>
                <a:srgbClr val="FF2712"/>
              </a:solidFill>
              <a:miter lim="800000"/>
              <a:headEn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aphicFrame>
        <p:nvGraphicFramePr>
          <p:cNvPr id="2" name="Object 20"/>
          <p:cNvGraphicFramePr>
            <a:graphicFrameLocks noChangeAspect="1"/>
          </p:cNvGraphicFramePr>
          <p:nvPr/>
        </p:nvGraphicFramePr>
        <p:xfrm>
          <a:off x="2911078" y="2002036"/>
          <a:ext cx="3157761" cy="500063"/>
        </p:xfrm>
        <a:graphic>
          <a:graphicData uri="http://schemas.openxmlformats.org/presentationml/2006/ole">
            <mc:AlternateContent xmlns:mc="http://schemas.openxmlformats.org/markup-compatibility/2006">
              <mc:Choice xmlns:v="urn:schemas-microsoft-com:vml" Requires="v">
                <p:oleObj spid="_x0000_s5162" name="Equation" r:id="rId3" imgW="1524000" imgH="241300" progId="Equation.DSMT4">
                  <p:embed/>
                </p:oleObj>
              </mc:Choice>
              <mc:Fallback>
                <p:oleObj name="Equation" r:id="rId3" imgW="15240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078" y="2002036"/>
                        <a:ext cx="315776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33" name="Object 1"/>
          <p:cNvGraphicFramePr>
            <a:graphicFrameLocks noChangeAspect="1"/>
          </p:cNvGraphicFramePr>
          <p:nvPr/>
        </p:nvGraphicFramePr>
        <p:xfrm>
          <a:off x="2696766" y="3952056"/>
          <a:ext cx="1140768" cy="642938"/>
        </p:xfrm>
        <a:graphic>
          <a:graphicData uri="http://schemas.openxmlformats.org/presentationml/2006/ole">
            <mc:AlternateContent xmlns:mc="http://schemas.openxmlformats.org/markup-compatibility/2006">
              <mc:Choice xmlns:v="urn:schemas-microsoft-com:vml" Requires="v">
                <p:oleObj spid="_x0000_s5163" name="Equation" r:id="rId5" imgW="698500" imgH="393700" progId="Equation.DSMT4">
                  <p:embed/>
                </p:oleObj>
              </mc:Choice>
              <mc:Fallback>
                <p:oleObj name="Equation" r:id="rId5" imgW="6985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6766" y="3952056"/>
                        <a:ext cx="114076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5375672" y="4232672"/>
          <a:ext cx="3311798" cy="535781"/>
        </p:xfrm>
        <a:graphic>
          <a:graphicData uri="http://schemas.openxmlformats.org/presentationml/2006/ole">
            <mc:AlternateContent xmlns:mc="http://schemas.openxmlformats.org/markup-compatibility/2006">
              <mc:Choice xmlns:v="urn:schemas-microsoft-com:vml" Requires="v">
                <p:oleObj spid="_x0000_s5164" name="Equation" r:id="rId7" imgW="2590800" imgH="419100" progId="Equation.DSMT4">
                  <p:embed/>
                </p:oleObj>
              </mc:Choice>
              <mc:Fallback>
                <p:oleObj name="Equation" r:id="rId7" imgW="25908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5672" y="4232672"/>
                        <a:ext cx="3311798"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5804297" y="5089922"/>
          <a:ext cx="2549426" cy="428625"/>
        </p:xfrm>
        <a:graphic>
          <a:graphicData uri="http://schemas.openxmlformats.org/presentationml/2006/ole">
            <mc:AlternateContent xmlns:mc="http://schemas.openxmlformats.org/markup-compatibility/2006">
              <mc:Choice xmlns:v="urn:schemas-microsoft-com:vml" Requires="v">
                <p:oleObj spid="_x0000_s5165" name="Equation" r:id="rId9" imgW="1435100" imgH="241300" progId="Equation.DSMT4">
                  <p:embed/>
                </p:oleObj>
              </mc:Choice>
              <mc:Fallback>
                <p:oleObj name="Equation" r:id="rId9" imgW="14351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4297" y="5089922"/>
                        <a:ext cx="254942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804297" y="5679281"/>
          <a:ext cx="2678906" cy="866180"/>
        </p:xfrm>
        <a:graphic>
          <a:graphicData uri="http://schemas.openxmlformats.org/presentationml/2006/ole">
            <mc:AlternateContent xmlns:mc="http://schemas.openxmlformats.org/markup-compatibility/2006">
              <mc:Choice xmlns:v="urn:schemas-microsoft-com:vml" Requires="v">
                <p:oleObj spid="_x0000_s5166" name="Equation" r:id="rId11" imgW="1727200" imgH="558800" progId="Equation.3">
                  <p:embed/>
                </p:oleObj>
              </mc:Choice>
              <mc:Fallback>
                <p:oleObj name="Equation" r:id="rId11" imgW="1727200" imgH="558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4297" y="5679281"/>
                        <a:ext cx="2678906" cy="86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Rectangle 1"/>
          <p:cNvSpPr>
            <a:spLocks/>
          </p:cNvSpPr>
          <p:nvPr/>
        </p:nvSpPr>
        <p:spPr bwMode="auto">
          <a:xfrm>
            <a:off x="410765" y="205384"/>
            <a:ext cx="5000625"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dirty="0">
                <a:solidFill>
                  <a:prstClr val="black"/>
                </a:solidFill>
                <a:latin typeface="Calibri"/>
                <a:ea typeface="ＭＳ Ｐゴシック" charset="0"/>
                <a:cs typeface="ＭＳ Ｐゴシック" charset="0"/>
              </a:rPr>
              <a:t>Generalizing to Novel Patterns</a:t>
            </a:r>
          </a:p>
        </p:txBody>
      </p:sp>
      <p:sp>
        <p:nvSpPr>
          <p:cNvPr id="22" name="Abgerundetes Rechteck 21"/>
          <p:cNvSpPr/>
          <p:nvPr/>
        </p:nvSpPr>
        <p:spPr>
          <a:xfrm>
            <a:off x="4302620" y="1977033"/>
            <a:ext cx="681633" cy="631775"/>
          </a:xfrm>
          <a:prstGeom prst="roundRect">
            <a:avLst/>
          </a:prstGeom>
          <a:solidFill>
            <a:srgbClr val="CC0000">
              <a:alpha val="1098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7230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63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6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6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63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utoUpdateAnimBg="0"/>
      <p:bldP spid="56328" grpId="0" animBg="1"/>
      <p:bldP spid="563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1" y="383976"/>
            <a:ext cx="5723930" cy="191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0" y="2991445"/>
            <a:ext cx="129480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883" y="2803922"/>
            <a:ext cx="4420195"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3253" name="Rectangle 5"/>
          <p:cNvSpPr>
            <a:spLocks/>
          </p:cNvSpPr>
          <p:nvPr/>
        </p:nvSpPr>
        <p:spPr bwMode="auto">
          <a:xfrm>
            <a:off x="6402586" y="808137"/>
            <a:ext cx="2321719"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2031 unique patterns, many of which are very rare</a:t>
            </a:r>
          </a:p>
        </p:txBody>
      </p:sp>
      <p:sp>
        <p:nvSpPr>
          <p:cNvPr id="53254" name="Rectangle 6"/>
          <p:cNvSpPr>
            <a:spLocks/>
          </p:cNvSpPr>
          <p:nvPr/>
        </p:nvSpPr>
        <p:spPr bwMode="auto">
          <a:xfrm>
            <a:off x="6590109" y="3733800"/>
            <a:ext cx="232171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dirty="0">
                <a:solidFill>
                  <a:prstClr val="black"/>
                </a:solidFill>
                <a:latin typeface="Calibri"/>
                <a:ea typeface="ＭＳ Ｐゴシック" charset="0"/>
                <a:cs typeface="ＭＳ Ｐゴシック" charset="0"/>
              </a:rPr>
              <a:t>The </a:t>
            </a:r>
            <a:r>
              <a:rPr lang="en-US" sz="1700" b="0" dirty="0" smtClean="0">
                <a:solidFill>
                  <a:prstClr val="black"/>
                </a:solidFill>
                <a:latin typeface="Calibri"/>
                <a:ea typeface="ＭＳ Ｐゴシック" charset="0"/>
                <a:cs typeface="ＭＳ Ｐゴシック" charset="0"/>
              </a:rPr>
              <a:t>10 </a:t>
            </a:r>
            <a:r>
              <a:rPr lang="en-US" sz="1700" b="0" dirty="0">
                <a:solidFill>
                  <a:prstClr val="black"/>
                </a:solidFill>
                <a:latin typeface="Calibri"/>
                <a:ea typeface="ＭＳ Ｐゴシック" charset="0"/>
                <a:cs typeface="ＭＳ Ｐゴシック" charset="0"/>
              </a:rPr>
              <a:t>correct pattern groupings are recovered</a:t>
            </a:r>
          </a:p>
        </p:txBody>
      </p:sp>
      <p:sp>
        <p:nvSpPr>
          <p:cNvPr id="53255" name="Rectangle 7"/>
          <p:cNvSpPr>
            <a:spLocks/>
          </p:cNvSpPr>
          <p:nvPr/>
        </p:nvSpPr>
        <p:spPr bwMode="auto">
          <a:xfrm>
            <a:off x="218777" y="2641862"/>
            <a:ext cx="13368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regression tree</a:t>
            </a:r>
          </a:p>
        </p:txBody>
      </p:sp>
      <p:sp>
        <p:nvSpPr>
          <p:cNvPr id="53256" name="Rectangle 8"/>
          <p:cNvSpPr>
            <a:spLocks/>
          </p:cNvSpPr>
          <p:nvPr/>
        </p:nvSpPr>
        <p:spPr bwMode="auto">
          <a:xfrm>
            <a:off x="3105299" y="2498987"/>
            <a:ext cx="22603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recovered pattern groups</a:t>
            </a:r>
          </a:p>
        </p:txBody>
      </p:sp>
      <p:sp>
        <p:nvSpPr>
          <p:cNvPr id="11" name="Rectangle 6"/>
          <p:cNvSpPr>
            <a:spLocks/>
          </p:cNvSpPr>
          <p:nvPr/>
        </p:nvSpPr>
        <p:spPr bwMode="auto">
          <a:xfrm>
            <a:off x="6593681" y="2895600"/>
            <a:ext cx="232171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dirty="0" smtClean="0">
                <a:solidFill>
                  <a:prstClr val="black"/>
                </a:solidFill>
                <a:latin typeface="Calibri"/>
                <a:ea typeface="ＭＳ Ｐゴシック" charset="0"/>
                <a:cs typeface="ＭＳ Ｐゴシック" charset="0"/>
              </a:rPr>
              <a:t>Independent neuron group</a:t>
            </a:r>
            <a:endParaRPr lang="en-US" sz="1700" b="0" dirty="0">
              <a:solidFill>
                <a:prstClr val="black"/>
              </a:solidFill>
              <a:latin typeface="Calibri"/>
              <a:ea typeface="ＭＳ Ｐゴシック" charset="0"/>
              <a:cs typeface="ＭＳ Ｐゴシック" charset="0"/>
            </a:endParaRPr>
          </a:p>
        </p:txBody>
      </p:sp>
      <p:sp>
        <p:nvSpPr>
          <p:cNvPr id="12" name="Rectangle 13"/>
          <p:cNvSpPr>
            <a:spLocks noChangeArrowheads="1"/>
          </p:cNvSpPr>
          <p:nvPr/>
        </p:nvSpPr>
        <p:spPr bwMode="auto">
          <a:xfrm>
            <a:off x="-76200" y="5057656"/>
            <a:ext cx="9296400" cy="1800343"/>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prstClr val="black"/>
              </a:solidFill>
            </a:endParaRPr>
          </a:p>
        </p:txBody>
      </p:sp>
      <p:sp>
        <p:nvSpPr>
          <p:cNvPr id="13" name="Text Box 14"/>
          <p:cNvSpPr txBox="1">
            <a:spLocks noChangeArrowheads="1"/>
          </p:cNvSpPr>
          <p:nvPr/>
        </p:nvSpPr>
        <p:spPr bwMode="auto">
          <a:xfrm>
            <a:off x="134168" y="5141893"/>
            <a:ext cx="8686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4863" algn="l"/>
              </a:tabLst>
              <a:defRPr sz="2400">
                <a:solidFill>
                  <a:schemeClr val="tx1"/>
                </a:solidFill>
                <a:latin typeface="Times New Roman" pitchFamily="18" charset="0"/>
                <a:cs typeface="Times New Roman" pitchFamily="18" charset="0"/>
              </a:defRPr>
            </a:lvl1pPr>
            <a:lvl2pPr>
              <a:tabLst>
                <a:tab pos="804863" algn="l"/>
              </a:tabLst>
              <a:defRPr sz="2400">
                <a:solidFill>
                  <a:schemeClr val="tx1"/>
                </a:solidFill>
                <a:latin typeface="Times New Roman" pitchFamily="18" charset="0"/>
                <a:cs typeface="Times New Roman" pitchFamily="18" charset="0"/>
              </a:defRPr>
            </a:lvl2pPr>
            <a:lvl3pPr>
              <a:tabLst>
                <a:tab pos="804863" algn="l"/>
              </a:tabLst>
              <a:defRPr sz="2400">
                <a:solidFill>
                  <a:schemeClr val="tx1"/>
                </a:solidFill>
                <a:latin typeface="Times New Roman" pitchFamily="18" charset="0"/>
                <a:cs typeface="Times New Roman" pitchFamily="18" charset="0"/>
              </a:defRPr>
            </a:lvl3pPr>
            <a:lvl4pPr>
              <a:tabLst>
                <a:tab pos="804863" algn="l"/>
              </a:tabLst>
              <a:defRPr sz="2400">
                <a:solidFill>
                  <a:schemeClr val="tx1"/>
                </a:solidFill>
                <a:latin typeface="Times New Roman" pitchFamily="18" charset="0"/>
                <a:cs typeface="Times New Roman" pitchFamily="18" charset="0"/>
              </a:defRPr>
            </a:lvl4pPr>
            <a:lvl5pPr>
              <a:tabLst>
                <a:tab pos="804863" algn="l"/>
              </a:tabLst>
              <a:defRPr sz="2400">
                <a:solidFill>
                  <a:schemeClr val="tx1"/>
                </a:solidFill>
                <a:latin typeface="Times New Roman" pitchFamily="18" charset="0"/>
                <a:cs typeface="Times New Roman" pitchFamily="18" charset="0"/>
              </a:defRPr>
            </a:lvl5pPr>
            <a:lvl6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6pPr>
            <a:lvl7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7pPr>
            <a:lvl8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8pPr>
            <a:lvl9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9pPr>
          </a:lstStyle>
          <a:p>
            <a:r>
              <a:rPr lang="de-DE" sz="1400" dirty="0" smtClean="0">
                <a:solidFill>
                  <a:prstClr val="white"/>
                </a:solidFill>
              </a:rPr>
              <a:t>Pattern Generation : </a:t>
            </a:r>
          </a:p>
          <a:p>
            <a:pPr marL="285750" indent="-285750">
              <a:buFont typeface="Arial" panose="020B0604020202020204" pitchFamily="34" charset="0"/>
              <a:buChar char="•"/>
            </a:pPr>
            <a:r>
              <a:rPr lang="de-DE" sz="1400" dirty="0" err="1" smtClean="0">
                <a:solidFill>
                  <a:prstClr val="white"/>
                </a:solidFill>
              </a:rPr>
              <a:t>multinomial</a:t>
            </a:r>
            <a:r>
              <a:rPr lang="de-DE" sz="1400" dirty="0" smtClean="0">
                <a:solidFill>
                  <a:prstClr val="white"/>
                </a:solidFill>
              </a:rPr>
              <a:t> </a:t>
            </a:r>
            <a:r>
              <a:rPr lang="de-DE" sz="1400" dirty="0" err="1">
                <a:solidFill>
                  <a:prstClr val="white"/>
                </a:solidFill>
              </a:rPr>
              <a:t>logit</a:t>
            </a:r>
            <a:r>
              <a:rPr lang="de-DE" sz="1400" dirty="0">
                <a:solidFill>
                  <a:prstClr val="white"/>
                </a:solidFill>
              </a:rPr>
              <a:t> </a:t>
            </a:r>
            <a:r>
              <a:rPr lang="de-DE" sz="1400" dirty="0" err="1" smtClean="0">
                <a:solidFill>
                  <a:prstClr val="white"/>
                </a:solidFill>
              </a:rPr>
              <a:t>model</a:t>
            </a:r>
            <a:r>
              <a:rPr lang="de-DE" sz="1400" dirty="0" smtClean="0">
                <a:solidFill>
                  <a:prstClr val="white"/>
                </a:solidFill>
              </a:rPr>
              <a:t> (</a:t>
            </a:r>
            <a:r>
              <a:rPr lang="de-DE" sz="1400" dirty="0" err="1" smtClean="0">
                <a:solidFill>
                  <a:prstClr val="white"/>
                </a:solidFill>
              </a:rPr>
              <a:t>One</a:t>
            </a:r>
            <a:r>
              <a:rPr lang="de-DE" sz="1400" dirty="0" smtClean="0">
                <a:solidFill>
                  <a:prstClr val="white"/>
                </a:solidFill>
              </a:rPr>
              <a:t> Pattern at a time)</a:t>
            </a:r>
          </a:p>
          <a:p>
            <a:pPr marL="285750" indent="-285750">
              <a:buFont typeface="Arial" panose="020B0604020202020204" pitchFamily="34" charset="0"/>
              <a:buChar char="•"/>
            </a:pPr>
            <a:r>
              <a:rPr lang="de-DE" sz="1400" b="0" dirty="0" smtClean="0">
                <a:solidFill>
                  <a:prstClr val="white"/>
                </a:solidFill>
              </a:rPr>
              <a:t>In total 60 </a:t>
            </a:r>
            <a:r>
              <a:rPr lang="de-DE" sz="1400" b="0" dirty="0" err="1" smtClean="0">
                <a:solidFill>
                  <a:prstClr val="white"/>
                </a:solidFill>
              </a:rPr>
              <a:t>neurons</a:t>
            </a:r>
            <a:r>
              <a:rPr lang="de-DE" sz="1400" b="0" dirty="0" smtClean="0">
                <a:solidFill>
                  <a:prstClr val="white"/>
                </a:solidFill>
              </a:rPr>
              <a:t>, for 100 sec</a:t>
            </a:r>
          </a:p>
          <a:p>
            <a:pPr marL="285750" indent="-285750">
              <a:buFont typeface="Arial" panose="020B0604020202020204" pitchFamily="34" charset="0"/>
              <a:buChar char="•"/>
            </a:pPr>
            <a:r>
              <a:rPr lang="de-DE" sz="1400" b="0" dirty="0" smtClean="0">
                <a:solidFill>
                  <a:prstClr val="white"/>
                </a:solidFill>
              </a:rPr>
              <a:t>Independent </a:t>
            </a:r>
            <a:r>
              <a:rPr lang="de-DE" sz="1400" b="0" dirty="0" err="1" smtClean="0">
                <a:solidFill>
                  <a:prstClr val="white"/>
                </a:solidFill>
              </a:rPr>
              <a:t>firing</a:t>
            </a:r>
            <a:r>
              <a:rPr lang="de-DE" sz="1400" b="0" dirty="0" smtClean="0">
                <a:solidFill>
                  <a:prstClr val="white"/>
                </a:solidFill>
              </a:rPr>
              <a:t> </a:t>
            </a:r>
            <a:r>
              <a:rPr lang="de-DE" sz="1400" b="0" dirty="0" err="1" smtClean="0">
                <a:solidFill>
                  <a:prstClr val="white"/>
                </a:solidFill>
              </a:rPr>
              <a:t>with</a:t>
            </a:r>
            <a:r>
              <a:rPr lang="de-DE" sz="1400" b="0" dirty="0" smtClean="0">
                <a:solidFill>
                  <a:prstClr val="white"/>
                </a:solidFill>
              </a:rPr>
              <a:t> 40 Hz for 92% </a:t>
            </a:r>
            <a:r>
              <a:rPr lang="de-DE" sz="1400" b="0" dirty="0" err="1" smtClean="0">
                <a:solidFill>
                  <a:prstClr val="white"/>
                </a:solidFill>
              </a:rPr>
              <a:t>of</a:t>
            </a:r>
            <a:r>
              <a:rPr lang="de-DE" sz="1400" b="0" dirty="0" smtClean="0">
                <a:solidFill>
                  <a:prstClr val="white"/>
                </a:solidFill>
              </a:rPr>
              <a:t> time</a:t>
            </a:r>
          </a:p>
          <a:p>
            <a:pPr marL="285750" indent="-285750">
              <a:buFont typeface="Arial" panose="020B0604020202020204" pitchFamily="34" charset="0"/>
              <a:buChar char="•"/>
            </a:pPr>
            <a:r>
              <a:rPr lang="de-DE" sz="1400" b="0" dirty="0" smtClean="0">
                <a:solidFill>
                  <a:prstClr val="white"/>
                </a:solidFill>
              </a:rPr>
              <a:t>10 Groups </a:t>
            </a:r>
            <a:r>
              <a:rPr lang="de-DE" sz="1400" b="0" dirty="0" err="1" smtClean="0">
                <a:solidFill>
                  <a:prstClr val="white"/>
                </a:solidFill>
              </a:rPr>
              <a:t>that</a:t>
            </a:r>
            <a:r>
              <a:rPr lang="de-DE" sz="1400" b="0" dirty="0" smtClean="0">
                <a:solidFill>
                  <a:prstClr val="white"/>
                </a:solidFill>
              </a:rPr>
              <a:t> </a:t>
            </a:r>
            <a:r>
              <a:rPr lang="de-DE" sz="1400" b="0" dirty="0" err="1" smtClean="0">
                <a:solidFill>
                  <a:prstClr val="white"/>
                </a:solidFill>
              </a:rPr>
              <a:t>fire</a:t>
            </a:r>
            <a:r>
              <a:rPr lang="de-DE" sz="1400" b="0" dirty="0" smtClean="0">
                <a:solidFill>
                  <a:prstClr val="white"/>
                </a:solidFill>
              </a:rPr>
              <a:t> </a:t>
            </a:r>
            <a:r>
              <a:rPr lang="de-DE" sz="1400" b="0" dirty="0" err="1" smtClean="0">
                <a:solidFill>
                  <a:prstClr val="white"/>
                </a:solidFill>
              </a:rPr>
              <a:t>each</a:t>
            </a:r>
            <a:r>
              <a:rPr lang="de-DE" sz="1400" b="0" dirty="0" smtClean="0">
                <a:solidFill>
                  <a:prstClr val="white"/>
                </a:solidFill>
              </a:rPr>
              <a:t> at 0.8% </a:t>
            </a:r>
            <a:r>
              <a:rPr lang="de-DE" sz="1400" b="0" dirty="0" err="1" smtClean="0">
                <a:solidFill>
                  <a:prstClr val="white"/>
                </a:solidFill>
              </a:rPr>
              <a:t>of</a:t>
            </a:r>
            <a:r>
              <a:rPr lang="de-DE" sz="1400" b="0" dirty="0" smtClean="0">
                <a:solidFill>
                  <a:prstClr val="white"/>
                </a:solidFill>
              </a:rPr>
              <a:t> time. </a:t>
            </a:r>
          </a:p>
          <a:p>
            <a:pPr marL="285750" indent="-285750">
              <a:buFont typeface="Arial" panose="020B0604020202020204" pitchFamily="34" charset="0"/>
              <a:buChar char="•"/>
            </a:pPr>
            <a:r>
              <a:rPr lang="de-DE" sz="1400" b="0" dirty="0" err="1" smtClean="0">
                <a:solidFill>
                  <a:prstClr val="white"/>
                </a:solidFill>
              </a:rPr>
              <a:t>Each</a:t>
            </a:r>
            <a:r>
              <a:rPr lang="de-DE" sz="1400" b="0" dirty="0" smtClean="0">
                <a:solidFill>
                  <a:prstClr val="white"/>
                </a:solidFill>
              </a:rPr>
              <a:t> </a:t>
            </a:r>
            <a:r>
              <a:rPr lang="de-DE" sz="1400" b="0" dirty="0" err="1" smtClean="0">
                <a:solidFill>
                  <a:prstClr val="white"/>
                </a:solidFill>
              </a:rPr>
              <a:t>group</a:t>
            </a:r>
            <a:r>
              <a:rPr lang="de-DE" sz="1400" b="0" dirty="0" smtClean="0">
                <a:solidFill>
                  <a:prstClr val="white"/>
                </a:solidFill>
              </a:rPr>
              <a:t> </a:t>
            </a:r>
            <a:r>
              <a:rPr lang="de-DE" sz="1400" b="0" dirty="0" err="1" smtClean="0">
                <a:solidFill>
                  <a:prstClr val="white"/>
                </a:solidFill>
              </a:rPr>
              <a:t>composes</a:t>
            </a:r>
            <a:r>
              <a:rPr lang="de-DE" sz="1400" b="0" dirty="0" smtClean="0">
                <a:solidFill>
                  <a:prstClr val="white"/>
                </a:solidFill>
              </a:rPr>
              <a:t> 22 </a:t>
            </a:r>
            <a:r>
              <a:rPr lang="de-DE" sz="1400" b="0" dirty="0" err="1" smtClean="0">
                <a:solidFill>
                  <a:prstClr val="white"/>
                </a:solidFill>
              </a:rPr>
              <a:t>patterns</a:t>
            </a:r>
            <a:endParaRPr lang="en-US" sz="1400" b="0" dirty="0">
              <a:solidFill>
                <a:prstClr val="white"/>
              </a:solidFill>
            </a:endParaRPr>
          </a:p>
        </p:txBody>
      </p:sp>
    </p:spTree>
    <p:extLst>
      <p:ext uri="{BB962C8B-B14F-4D97-AF65-F5344CB8AC3E}">
        <p14:creationId xmlns:p14="http://schemas.microsoft.com/office/powerpoint/2010/main" val="191261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32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532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32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32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32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utoUpdateAnimBg="0"/>
      <p:bldP spid="53255" grpId="0" autoUpdateAnimBg="0"/>
      <p:bldP spid="53256" grpId="0" autoUpdateAnimBg="0"/>
      <p:bldP spid="11" grpId="0" autoUpdateAnimBg="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22" y="-44970"/>
            <a:ext cx="4716356" cy="461665"/>
          </a:xfrm>
          <a:prstGeom prst="rect">
            <a:avLst/>
          </a:prstGeom>
          <a:noFill/>
        </p:spPr>
        <p:txBody>
          <a:bodyPr wrap="none" rtlCol="0">
            <a:spAutoFit/>
          </a:bodyPr>
          <a:lstStyle/>
          <a:p>
            <a:r>
              <a:rPr lang="en-US" dirty="0" smtClean="0"/>
              <a:t>Methods to detect causal Drive</a:t>
            </a:r>
            <a:endParaRPr lang="en-US" dirty="0"/>
          </a:p>
        </p:txBody>
      </p:sp>
      <p:sp>
        <p:nvSpPr>
          <p:cNvPr id="4" name="Textfeld 3"/>
          <p:cNvSpPr txBox="1"/>
          <p:nvPr/>
        </p:nvSpPr>
        <p:spPr>
          <a:xfrm>
            <a:off x="176986" y="746026"/>
            <a:ext cx="2694969" cy="461665"/>
          </a:xfrm>
          <a:prstGeom prst="rect">
            <a:avLst/>
          </a:prstGeom>
          <a:noFill/>
        </p:spPr>
        <p:txBody>
          <a:bodyPr wrap="none" rtlCol="0">
            <a:spAutoFit/>
          </a:bodyPr>
          <a:lstStyle/>
          <a:p>
            <a:r>
              <a:rPr lang="de-DE" dirty="0" err="1" smtClean="0"/>
              <a:t>Granger</a:t>
            </a:r>
            <a:r>
              <a:rPr lang="de-DE" dirty="0" smtClean="0"/>
              <a:t> type       </a:t>
            </a:r>
            <a:endParaRPr lang="en-US" dirty="0"/>
          </a:p>
        </p:txBody>
      </p:sp>
      <p:sp>
        <p:nvSpPr>
          <p:cNvPr id="5" name="Rechteck 4"/>
          <p:cNvSpPr/>
          <p:nvPr/>
        </p:nvSpPr>
        <p:spPr bwMode="auto">
          <a:xfrm>
            <a:off x="762000" y="1752600"/>
            <a:ext cx="2895600" cy="2286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6" name="Textfeld 5"/>
          <p:cNvSpPr txBox="1"/>
          <p:nvPr/>
        </p:nvSpPr>
        <p:spPr>
          <a:xfrm>
            <a:off x="2947149" y="1298962"/>
            <a:ext cx="710451" cy="461665"/>
          </a:xfrm>
          <a:prstGeom prst="rect">
            <a:avLst/>
          </a:prstGeom>
          <a:noFill/>
        </p:spPr>
        <p:txBody>
          <a:bodyPr wrap="none" rtlCol="0">
            <a:spAutoFit/>
          </a:bodyPr>
          <a:lstStyle/>
          <a:p>
            <a:r>
              <a:rPr lang="de-DE" dirty="0" err="1" smtClean="0"/>
              <a:t>x</a:t>
            </a:r>
            <a:r>
              <a:rPr lang="de-DE" baseline="-25000" dirty="0" err="1" smtClean="0"/>
              <a:t>t,t:</a:t>
            </a:r>
            <a:r>
              <a:rPr lang="de-DE" baseline="-25000" dirty="0" err="1" smtClean="0">
                <a:latin typeface="Symbol" panose="05050102010706020507" pitchFamily="18" charset="2"/>
              </a:rPr>
              <a:t>t</a:t>
            </a:r>
            <a:endParaRPr lang="en-US" baseline="-25000" dirty="0">
              <a:latin typeface="Symbol" panose="05050102010706020507" pitchFamily="18" charset="2"/>
            </a:endParaRPr>
          </a:p>
        </p:txBody>
      </p:sp>
      <p:sp>
        <p:nvSpPr>
          <p:cNvPr id="7" name="Rechteck 6"/>
          <p:cNvSpPr/>
          <p:nvPr/>
        </p:nvSpPr>
        <p:spPr bwMode="auto">
          <a:xfrm>
            <a:off x="762000" y="2291714"/>
            <a:ext cx="2895600" cy="228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8" name="Textfeld 7"/>
          <p:cNvSpPr txBox="1"/>
          <p:nvPr/>
        </p:nvSpPr>
        <p:spPr>
          <a:xfrm>
            <a:off x="2947149" y="2627744"/>
            <a:ext cx="710451" cy="461665"/>
          </a:xfrm>
          <a:prstGeom prst="rect">
            <a:avLst/>
          </a:prstGeom>
          <a:noFill/>
        </p:spPr>
        <p:txBody>
          <a:bodyPr wrap="none" rtlCol="0">
            <a:spAutoFit/>
          </a:bodyPr>
          <a:lstStyle/>
          <a:p>
            <a:r>
              <a:rPr lang="de-DE" dirty="0" err="1" smtClean="0"/>
              <a:t>y</a:t>
            </a:r>
            <a:r>
              <a:rPr lang="de-DE" baseline="-25000" dirty="0" err="1" smtClean="0"/>
              <a:t>t,t:</a:t>
            </a:r>
            <a:r>
              <a:rPr lang="de-DE" baseline="-25000" dirty="0" err="1" smtClean="0">
                <a:latin typeface="Symbol" panose="05050102010706020507" pitchFamily="18" charset="2"/>
              </a:rPr>
              <a:t>t</a:t>
            </a:r>
            <a:endParaRPr lang="en-US" baseline="-25000" dirty="0">
              <a:latin typeface="Symbol" panose="05050102010706020507" pitchFamily="18" charset="2"/>
            </a:endParaRPr>
          </a:p>
        </p:txBody>
      </p:sp>
      <p:sp>
        <p:nvSpPr>
          <p:cNvPr id="9" name="Rechteck 8"/>
          <p:cNvSpPr/>
          <p:nvPr/>
        </p:nvSpPr>
        <p:spPr bwMode="auto">
          <a:xfrm>
            <a:off x="5562600" y="1743496"/>
            <a:ext cx="304800" cy="237703"/>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0" name="Textfeld 9"/>
          <p:cNvSpPr txBox="1"/>
          <p:nvPr/>
        </p:nvSpPr>
        <p:spPr>
          <a:xfrm>
            <a:off x="5561809" y="1207691"/>
            <a:ext cx="659155" cy="461665"/>
          </a:xfrm>
          <a:prstGeom prst="rect">
            <a:avLst/>
          </a:prstGeom>
          <a:noFill/>
        </p:spPr>
        <p:txBody>
          <a:bodyPr wrap="none" rtlCol="0">
            <a:spAutoFit/>
          </a:bodyPr>
          <a:lstStyle/>
          <a:p>
            <a:r>
              <a:rPr lang="de-DE" dirty="0" smtClean="0"/>
              <a:t>x</a:t>
            </a:r>
            <a:r>
              <a:rPr lang="de-DE" baseline="-25000" dirty="0" smtClean="0"/>
              <a:t>t+1</a:t>
            </a:r>
            <a:endParaRPr lang="en-US" baseline="-25000" dirty="0">
              <a:latin typeface="Symbol" panose="05050102010706020507" pitchFamily="18" charset="2"/>
            </a:endParaRPr>
          </a:p>
        </p:txBody>
      </p:sp>
      <p:sp>
        <p:nvSpPr>
          <p:cNvPr id="13" name="Pfeil nach rechts 12"/>
          <p:cNvSpPr/>
          <p:nvPr/>
        </p:nvSpPr>
        <p:spPr bwMode="auto">
          <a:xfrm>
            <a:off x="4343400" y="1760627"/>
            <a:ext cx="838200" cy="220573"/>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4" name="Pfeil nach rechts 13"/>
          <p:cNvSpPr/>
          <p:nvPr/>
        </p:nvSpPr>
        <p:spPr bwMode="auto">
          <a:xfrm rot="20527294">
            <a:off x="4329226" y="2180738"/>
            <a:ext cx="838200" cy="220573"/>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15" name="Textfeld 14"/>
          <p:cNvSpPr txBox="1"/>
          <p:nvPr/>
        </p:nvSpPr>
        <p:spPr>
          <a:xfrm>
            <a:off x="6477000" y="1671935"/>
            <a:ext cx="2590800" cy="461665"/>
          </a:xfrm>
          <a:prstGeom prst="rect">
            <a:avLst/>
          </a:prstGeom>
          <a:noFill/>
        </p:spPr>
        <p:txBody>
          <a:bodyPr wrap="square" rtlCol="0">
            <a:spAutoFit/>
          </a:bodyPr>
          <a:lstStyle/>
          <a:p>
            <a:r>
              <a:rPr lang="de-DE" dirty="0" smtClean="0"/>
              <a:t>L(</a:t>
            </a:r>
            <a:r>
              <a:rPr lang="de-DE" dirty="0" smtClean="0">
                <a:solidFill>
                  <a:srgbClr val="FFC000"/>
                </a:solidFill>
              </a:rPr>
              <a:t>x</a:t>
            </a:r>
            <a:r>
              <a:rPr lang="de-DE" baseline="-25000" dirty="0" smtClean="0">
                <a:solidFill>
                  <a:srgbClr val="FFC000"/>
                </a:solidFill>
              </a:rPr>
              <a:t>t+1</a:t>
            </a:r>
            <a:r>
              <a:rPr lang="de-DE" dirty="0" smtClean="0"/>
              <a:t>|</a:t>
            </a:r>
            <a:r>
              <a:rPr lang="de-DE" dirty="0" smtClean="0">
                <a:solidFill>
                  <a:schemeClr val="bg2">
                    <a:lumMod val="40000"/>
                    <a:lumOff val="60000"/>
                  </a:schemeClr>
                </a:solidFill>
              </a:rPr>
              <a:t>x</a:t>
            </a:r>
            <a:r>
              <a:rPr lang="de-DE" baseline="-25000" dirty="0" smtClean="0">
                <a:solidFill>
                  <a:schemeClr val="bg2">
                    <a:lumMod val="40000"/>
                    <a:lumOff val="60000"/>
                  </a:schemeClr>
                </a:solidFill>
              </a:rPr>
              <a:t>t,t:</a:t>
            </a:r>
            <a:r>
              <a:rPr lang="de-DE" baseline="-25000" dirty="0" smtClean="0">
                <a:solidFill>
                  <a:schemeClr val="bg2">
                    <a:lumMod val="40000"/>
                    <a:lumOff val="60000"/>
                  </a:schemeClr>
                </a:solidFill>
                <a:latin typeface="Symbol" panose="05050102010706020507" pitchFamily="18" charset="2"/>
              </a:rPr>
              <a:t>t </a:t>
            </a:r>
            <a:r>
              <a:rPr lang="de-DE" dirty="0" smtClean="0"/>
              <a:t>, </a:t>
            </a:r>
            <a:r>
              <a:rPr lang="de-DE" dirty="0" err="1" smtClean="0">
                <a:solidFill>
                  <a:schemeClr val="accent6">
                    <a:lumMod val="40000"/>
                    <a:lumOff val="60000"/>
                  </a:schemeClr>
                </a:solidFill>
              </a:rPr>
              <a:t>y</a:t>
            </a:r>
            <a:r>
              <a:rPr lang="de-DE" baseline="-25000" dirty="0" err="1" smtClean="0">
                <a:solidFill>
                  <a:schemeClr val="accent6">
                    <a:lumMod val="40000"/>
                    <a:lumOff val="60000"/>
                  </a:schemeClr>
                </a:solidFill>
              </a:rPr>
              <a:t>t,t:</a:t>
            </a:r>
            <a:r>
              <a:rPr lang="de-DE" baseline="-25000" dirty="0" err="1" smtClean="0">
                <a:solidFill>
                  <a:schemeClr val="accent6">
                    <a:lumMod val="40000"/>
                    <a:lumOff val="60000"/>
                  </a:schemeClr>
                </a:solidFill>
                <a:latin typeface="Symbol" panose="05050102010706020507" pitchFamily="18" charset="2"/>
              </a:rPr>
              <a:t>t</a:t>
            </a:r>
            <a:r>
              <a:rPr lang="de-DE" dirty="0" smtClean="0"/>
              <a:t>)</a:t>
            </a:r>
            <a:endParaRPr lang="en-US" dirty="0"/>
          </a:p>
        </p:txBody>
      </p:sp>
      <p:sp>
        <p:nvSpPr>
          <p:cNvPr id="16" name="Textfeld 15"/>
          <p:cNvSpPr txBox="1"/>
          <p:nvPr/>
        </p:nvSpPr>
        <p:spPr>
          <a:xfrm>
            <a:off x="6477000" y="2157867"/>
            <a:ext cx="2590800" cy="461665"/>
          </a:xfrm>
          <a:prstGeom prst="rect">
            <a:avLst/>
          </a:prstGeom>
          <a:noFill/>
        </p:spPr>
        <p:txBody>
          <a:bodyPr wrap="square" rtlCol="0">
            <a:spAutoFit/>
          </a:bodyPr>
          <a:lstStyle/>
          <a:p>
            <a:r>
              <a:rPr lang="de-DE" dirty="0" smtClean="0"/>
              <a:t>L(</a:t>
            </a:r>
            <a:r>
              <a:rPr lang="de-DE" dirty="0" smtClean="0">
                <a:solidFill>
                  <a:srgbClr val="FFC000"/>
                </a:solidFill>
              </a:rPr>
              <a:t>x</a:t>
            </a:r>
            <a:r>
              <a:rPr lang="de-DE" baseline="-25000" dirty="0" smtClean="0">
                <a:solidFill>
                  <a:srgbClr val="FFC000"/>
                </a:solidFill>
              </a:rPr>
              <a:t>t+1</a:t>
            </a:r>
            <a:r>
              <a:rPr lang="de-DE" dirty="0" smtClean="0"/>
              <a:t>|</a:t>
            </a:r>
            <a:r>
              <a:rPr lang="de-DE" dirty="0" smtClean="0">
                <a:solidFill>
                  <a:schemeClr val="bg2">
                    <a:lumMod val="40000"/>
                    <a:lumOff val="60000"/>
                  </a:schemeClr>
                </a:solidFill>
              </a:rPr>
              <a:t>x</a:t>
            </a:r>
            <a:r>
              <a:rPr lang="de-DE" baseline="-25000" dirty="0" smtClean="0">
                <a:solidFill>
                  <a:schemeClr val="bg2">
                    <a:lumMod val="40000"/>
                    <a:lumOff val="60000"/>
                  </a:schemeClr>
                </a:solidFill>
              </a:rPr>
              <a:t>t,t:</a:t>
            </a:r>
            <a:r>
              <a:rPr lang="de-DE" baseline="-25000" dirty="0" smtClean="0">
                <a:solidFill>
                  <a:schemeClr val="bg2">
                    <a:lumMod val="40000"/>
                    <a:lumOff val="60000"/>
                  </a:schemeClr>
                </a:solidFill>
                <a:latin typeface="Symbol" panose="05050102010706020507" pitchFamily="18" charset="2"/>
              </a:rPr>
              <a:t>t</a:t>
            </a:r>
            <a:r>
              <a:rPr lang="de-DE" dirty="0" smtClean="0"/>
              <a:t>)</a:t>
            </a:r>
            <a:endParaRPr lang="en-US" dirty="0"/>
          </a:p>
        </p:txBody>
      </p:sp>
      <p:cxnSp>
        <p:nvCxnSpPr>
          <p:cNvPr id="18" name="Gerade Verbindung 17"/>
          <p:cNvCxnSpPr/>
          <p:nvPr/>
        </p:nvCxnSpPr>
        <p:spPr bwMode="auto">
          <a:xfrm>
            <a:off x="6400844" y="2157867"/>
            <a:ext cx="26182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Rechteck 18"/>
          <p:cNvSpPr/>
          <p:nvPr/>
        </p:nvSpPr>
        <p:spPr bwMode="auto">
          <a:xfrm>
            <a:off x="762000" y="3616191"/>
            <a:ext cx="2895600" cy="2286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0" name="Textfeld 19"/>
          <p:cNvSpPr txBox="1"/>
          <p:nvPr/>
        </p:nvSpPr>
        <p:spPr>
          <a:xfrm>
            <a:off x="2947149" y="3162553"/>
            <a:ext cx="710451" cy="461665"/>
          </a:xfrm>
          <a:prstGeom prst="rect">
            <a:avLst/>
          </a:prstGeom>
          <a:noFill/>
        </p:spPr>
        <p:txBody>
          <a:bodyPr wrap="none" rtlCol="0">
            <a:spAutoFit/>
          </a:bodyPr>
          <a:lstStyle/>
          <a:p>
            <a:r>
              <a:rPr lang="de-DE" dirty="0" err="1" smtClean="0"/>
              <a:t>x</a:t>
            </a:r>
            <a:r>
              <a:rPr lang="de-DE" baseline="-25000" dirty="0" err="1" smtClean="0"/>
              <a:t>t,t:</a:t>
            </a:r>
            <a:r>
              <a:rPr lang="de-DE" baseline="-25000" dirty="0" err="1" smtClean="0">
                <a:latin typeface="Symbol" panose="05050102010706020507" pitchFamily="18" charset="2"/>
              </a:rPr>
              <a:t>t</a:t>
            </a:r>
            <a:endParaRPr lang="en-US" baseline="-25000" dirty="0">
              <a:latin typeface="Symbol" panose="05050102010706020507" pitchFamily="18" charset="2"/>
            </a:endParaRPr>
          </a:p>
        </p:txBody>
      </p:sp>
      <p:sp>
        <p:nvSpPr>
          <p:cNvPr id="21" name="Rechteck 20"/>
          <p:cNvSpPr/>
          <p:nvPr/>
        </p:nvSpPr>
        <p:spPr bwMode="auto">
          <a:xfrm>
            <a:off x="762000" y="4155305"/>
            <a:ext cx="2895600" cy="228600"/>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2" name="Textfeld 21"/>
          <p:cNvSpPr txBox="1"/>
          <p:nvPr/>
        </p:nvSpPr>
        <p:spPr>
          <a:xfrm>
            <a:off x="2947149" y="4491335"/>
            <a:ext cx="710451" cy="461665"/>
          </a:xfrm>
          <a:prstGeom prst="rect">
            <a:avLst/>
          </a:prstGeom>
          <a:noFill/>
        </p:spPr>
        <p:txBody>
          <a:bodyPr wrap="none" rtlCol="0">
            <a:spAutoFit/>
          </a:bodyPr>
          <a:lstStyle/>
          <a:p>
            <a:r>
              <a:rPr lang="de-DE" dirty="0" err="1" smtClean="0"/>
              <a:t>y</a:t>
            </a:r>
            <a:r>
              <a:rPr lang="de-DE" baseline="-25000" dirty="0" err="1" smtClean="0"/>
              <a:t>t,t:</a:t>
            </a:r>
            <a:r>
              <a:rPr lang="de-DE" baseline="-25000" dirty="0" err="1" smtClean="0">
                <a:latin typeface="Symbol" panose="05050102010706020507" pitchFamily="18" charset="2"/>
              </a:rPr>
              <a:t>t</a:t>
            </a:r>
            <a:endParaRPr lang="en-US" baseline="-25000" dirty="0">
              <a:latin typeface="Symbol" panose="05050102010706020507" pitchFamily="18" charset="2"/>
            </a:endParaRPr>
          </a:p>
        </p:txBody>
      </p:sp>
      <p:sp>
        <p:nvSpPr>
          <p:cNvPr id="23" name="Rechteck 22"/>
          <p:cNvSpPr/>
          <p:nvPr/>
        </p:nvSpPr>
        <p:spPr bwMode="auto">
          <a:xfrm>
            <a:off x="5562600" y="4181897"/>
            <a:ext cx="304800" cy="237703"/>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4" name="Pfeil nach rechts 23"/>
          <p:cNvSpPr/>
          <p:nvPr/>
        </p:nvSpPr>
        <p:spPr bwMode="auto">
          <a:xfrm>
            <a:off x="4343400" y="4199027"/>
            <a:ext cx="838200" cy="220573"/>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5" name="Pfeil nach rechts 24"/>
          <p:cNvSpPr/>
          <p:nvPr/>
        </p:nvSpPr>
        <p:spPr bwMode="auto">
          <a:xfrm rot="807400">
            <a:off x="4329226" y="3752101"/>
            <a:ext cx="838200" cy="220573"/>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26" name="Textfeld 25"/>
          <p:cNvSpPr txBox="1"/>
          <p:nvPr/>
        </p:nvSpPr>
        <p:spPr>
          <a:xfrm>
            <a:off x="6477000" y="3535526"/>
            <a:ext cx="2590800" cy="461665"/>
          </a:xfrm>
          <a:prstGeom prst="rect">
            <a:avLst/>
          </a:prstGeom>
          <a:noFill/>
        </p:spPr>
        <p:txBody>
          <a:bodyPr wrap="square" rtlCol="0">
            <a:spAutoFit/>
          </a:bodyPr>
          <a:lstStyle/>
          <a:p>
            <a:r>
              <a:rPr lang="de-DE" dirty="0" smtClean="0"/>
              <a:t>L(</a:t>
            </a:r>
            <a:r>
              <a:rPr lang="de-DE" dirty="0" smtClean="0">
                <a:solidFill>
                  <a:srgbClr val="66FF66"/>
                </a:solidFill>
              </a:rPr>
              <a:t>y</a:t>
            </a:r>
            <a:r>
              <a:rPr lang="de-DE" baseline="-25000" dirty="0" smtClean="0">
                <a:solidFill>
                  <a:srgbClr val="66FF66"/>
                </a:solidFill>
              </a:rPr>
              <a:t>t+1</a:t>
            </a:r>
            <a:r>
              <a:rPr lang="de-DE" dirty="0" smtClean="0"/>
              <a:t>|</a:t>
            </a:r>
            <a:r>
              <a:rPr lang="de-DE" dirty="0" smtClean="0">
                <a:solidFill>
                  <a:schemeClr val="bg2">
                    <a:lumMod val="40000"/>
                    <a:lumOff val="60000"/>
                  </a:schemeClr>
                </a:solidFill>
              </a:rPr>
              <a:t>x</a:t>
            </a:r>
            <a:r>
              <a:rPr lang="de-DE" baseline="-25000" dirty="0" smtClean="0">
                <a:solidFill>
                  <a:schemeClr val="bg2">
                    <a:lumMod val="40000"/>
                    <a:lumOff val="60000"/>
                  </a:schemeClr>
                </a:solidFill>
              </a:rPr>
              <a:t>t,t:</a:t>
            </a:r>
            <a:r>
              <a:rPr lang="de-DE" baseline="-25000" dirty="0" smtClean="0">
                <a:solidFill>
                  <a:schemeClr val="bg2">
                    <a:lumMod val="40000"/>
                    <a:lumOff val="60000"/>
                  </a:schemeClr>
                </a:solidFill>
                <a:latin typeface="Symbol" panose="05050102010706020507" pitchFamily="18" charset="2"/>
              </a:rPr>
              <a:t>t </a:t>
            </a:r>
            <a:r>
              <a:rPr lang="de-DE" dirty="0" smtClean="0"/>
              <a:t>, </a:t>
            </a:r>
            <a:r>
              <a:rPr lang="de-DE" dirty="0" err="1" smtClean="0">
                <a:solidFill>
                  <a:schemeClr val="accent6">
                    <a:lumMod val="40000"/>
                    <a:lumOff val="60000"/>
                  </a:schemeClr>
                </a:solidFill>
              </a:rPr>
              <a:t>y</a:t>
            </a:r>
            <a:r>
              <a:rPr lang="de-DE" baseline="-25000" dirty="0" err="1" smtClean="0">
                <a:solidFill>
                  <a:schemeClr val="accent6">
                    <a:lumMod val="40000"/>
                    <a:lumOff val="60000"/>
                  </a:schemeClr>
                </a:solidFill>
              </a:rPr>
              <a:t>t,t:</a:t>
            </a:r>
            <a:r>
              <a:rPr lang="de-DE" baseline="-25000" dirty="0" err="1" smtClean="0">
                <a:solidFill>
                  <a:schemeClr val="accent6">
                    <a:lumMod val="40000"/>
                    <a:lumOff val="60000"/>
                  </a:schemeClr>
                </a:solidFill>
                <a:latin typeface="Symbol" panose="05050102010706020507" pitchFamily="18" charset="2"/>
              </a:rPr>
              <a:t>t</a:t>
            </a:r>
            <a:r>
              <a:rPr lang="de-DE" dirty="0" smtClean="0"/>
              <a:t>)</a:t>
            </a:r>
            <a:endParaRPr lang="en-US" dirty="0"/>
          </a:p>
        </p:txBody>
      </p:sp>
      <p:sp>
        <p:nvSpPr>
          <p:cNvPr id="27" name="Textfeld 26"/>
          <p:cNvSpPr txBox="1"/>
          <p:nvPr/>
        </p:nvSpPr>
        <p:spPr>
          <a:xfrm>
            <a:off x="6477000" y="4021458"/>
            <a:ext cx="2590800" cy="461665"/>
          </a:xfrm>
          <a:prstGeom prst="rect">
            <a:avLst/>
          </a:prstGeom>
          <a:noFill/>
        </p:spPr>
        <p:txBody>
          <a:bodyPr wrap="square" rtlCol="0">
            <a:spAutoFit/>
          </a:bodyPr>
          <a:lstStyle/>
          <a:p>
            <a:r>
              <a:rPr lang="de-DE" dirty="0" smtClean="0"/>
              <a:t>L(</a:t>
            </a:r>
            <a:r>
              <a:rPr lang="de-DE" dirty="0">
                <a:solidFill>
                  <a:srgbClr val="66FF66"/>
                </a:solidFill>
              </a:rPr>
              <a:t>y</a:t>
            </a:r>
            <a:r>
              <a:rPr lang="de-DE" baseline="-25000" dirty="0" smtClean="0">
                <a:solidFill>
                  <a:srgbClr val="66FF66"/>
                </a:solidFill>
              </a:rPr>
              <a:t>t+1</a:t>
            </a:r>
            <a:r>
              <a:rPr lang="de-DE" dirty="0" smtClean="0"/>
              <a:t>|</a:t>
            </a:r>
            <a:r>
              <a:rPr lang="de-DE" dirty="0">
                <a:solidFill>
                  <a:schemeClr val="accent6">
                    <a:lumMod val="40000"/>
                    <a:lumOff val="60000"/>
                  </a:schemeClr>
                </a:solidFill>
              </a:rPr>
              <a:t> </a:t>
            </a:r>
            <a:r>
              <a:rPr lang="de-DE" dirty="0" err="1">
                <a:solidFill>
                  <a:schemeClr val="accent6">
                    <a:lumMod val="40000"/>
                    <a:lumOff val="60000"/>
                  </a:schemeClr>
                </a:solidFill>
              </a:rPr>
              <a:t>y</a:t>
            </a:r>
            <a:r>
              <a:rPr lang="de-DE" baseline="-25000" dirty="0" err="1">
                <a:solidFill>
                  <a:schemeClr val="accent6">
                    <a:lumMod val="40000"/>
                    <a:lumOff val="60000"/>
                  </a:schemeClr>
                </a:solidFill>
              </a:rPr>
              <a:t>t,t:</a:t>
            </a:r>
            <a:r>
              <a:rPr lang="de-DE" baseline="-25000" dirty="0" err="1">
                <a:solidFill>
                  <a:schemeClr val="accent6">
                    <a:lumMod val="40000"/>
                    <a:lumOff val="60000"/>
                  </a:schemeClr>
                </a:solidFill>
                <a:latin typeface="Symbol" panose="05050102010706020507" pitchFamily="18" charset="2"/>
              </a:rPr>
              <a:t>t</a:t>
            </a:r>
            <a:r>
              <a:rPr lang="de-DE" dirty="0" smtClean="0"/>
              <a:t>)</a:t>
            </a:r>
            <a:endParaRPr lang="en-US" dirty="0"/>
          </a:p>
        </p:txBody>
      </p:sp>
      <p:cxnSp>
        <p:nvCxnSpPr>
          <p:cNvPr id="28" name="Gerade Verbindung 27"/>
          <p:cNvCxnSpPr/>
          <p:nvPr/>
        </p:nvCxnSpPr>
        <p:spPr bwMode="auto">
          <a:xfrm>
            <a:off x="6400844" y="4021458"/>
            <a:ext cx="26182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Textfeld 28"/>
          <p:cNvSpPr txBox="1"/>
          <p:nvPr/>
        </p:nvSpPr>
        <p:spPr>
          <a:xfrm>
            <a:off x="761956" y="5605603"/>
            <a:ext cx="2590800" cy="461665"/>
          </a:xfrm>
          <a:prstGeom prst="rect">
            <a:avLst/>
          </a:prstGeom>
          <a:noFill/>
        </p:spPr>
        <p:txBody>
          <a:bodyPr wrap="square" rtlCol="0">
            <a:spAutoFit/>
          </a:bodyPr>
          <a:lstStyle/>
          <a:p>
            <a:r>
              <a:rPr lang="de-DE" dirty="0" smtClean="0"/>
              <a:t>L(</a:t>
            </a:r>
            <a:r>
              <a:rPr lang="de-DE" dirty="0" smtClean="0">
                <a:solidFill>
                  <a:srgbClr val="FFC000"/>
                </a:solidFill>
              </a:rPr>
              <a:t>x</a:t>
            </a:r>
            <a:r>
              <a:rPr lang="de-DE" baseline="-25000" dirty="0" smtClean="0">
                <a:solidFill>
                  <a:srgbClr val="FFC000"/>
                </a:solidFill>
              </a:rPr>
              <a:t>t+1</a:t>
            </a:r>
            <a:r>
              <a:rPr lang="de-DE" dirty="0" smtClean="0"/>
              <a:t>|</a:t>
            </a:r>
            <a:r>
              <a:rPr lang="de-DE" dirty="0" smtClean="0">
                <a:solidFill>
                  <a:schemeClr val="bg2">
                    <a:lumMod val="40000"/>
                    <a:lumOff val="60000"/>
                  </a:schemeClr>
                </a:solidFill>
              </a:rPr>
              <a:t>x</a:t>
            </a:r>
            <a:r>
              <a:rPr lang="de-DE" baseline="-25000" dirty="0" smtClean="0">
                <a:solidFill>
                  <a:schemeClr val="bg2">
                    <a:lumMod val="40000"/>
                    <a:lumOff val="60000"/>
                  </a:schemeClr>
                </a:solidFill>
              </a:rPr>
              <a:t>t,t:</a:t>
            </a:r>
            <a:r>
              <a:rPr lang="de-DE" baseline="-25000" dirty="0" smtClean="0">
                <a:solidFill>
                  <a:schemeClr val="bg2">
                    <a:lumMod val="40000"/>
                    <a:lumOff val="60000"/>
                  </a:schemeClr>
                </a:solidFill>
                <a:latin typeface="Symbol" panose="05050102010706020507" pitchFamily="18" charset="2"/>
              </a:rPr>
              <a:t>t </a:t>
            </a:r>
            <a:r>
              <a:rPr lang="de-DE" dirty="0" smtClean="0"/>
              <a:t>, </a:t>
            </a:r>
            <a:r>
              <a:rPr lang="de-DE" dirty="0" err="1" smtClean="0">
                <a:solidFill>
                  <a:schemeClr val="accent6">
                    <a:lumMod val="40000"/>
                    <a:lumOff val="60000"/>
                  </a:schemeClr>
                </a:solidFill>
              </a:rPr>
              <a:t>y</a:t>
            </a:r>
            <a:r>
              <a:rPr lang="de-DE" baseline="-25000" dirty="0" err="1" smtClean="0">
                <a:solidFill>
                  <a:schemeClr val="accent6">
                    <a:lumMod val="40000"/>
                    <a:lumOff val="60000"/>
                  </a:schemeClr>
                </a:solidFill>
              </a:rPr>
              <a:t>t,t:</a:t>
            </a:r>
            <a:r>
              <a:rPr lang="de-DE" baseline="-25000" dirty="0" err="1" smtClean="0">
                <a:solidFill>
                  <a:schemeClr val="accent6">
                    <a:lumMod val="40000"/>
                    <a:lumOff val="60000"/>
                  </a:schemeClr>
                </a:solidFill>
                <a:latin typeface="Symbol" panose="05050102010706020507" pitchFamily="18" charset="2"/>
              </a:rPr>
              <a:t>t</a:t>
            </a:r>
            <a:r>
              <a:rPr lang="de-DE" dirty="0" smtClean="0"/>
              <a:t>)</a:t>
            </a:r>
            <a:endParaRPr lang="en-US" dirty="0"/>
          </a:p>
        </p:txBody>
      </p:sp>
      <p:sp>
        <p:nvSpPr>
          <p:cNvPr id="30" name="Textfeld 29"/>
          <p:cNvSpPr txBox="1"/>
          <p:nvPr/>
        </p:nvSpPr>
        <p:spPr>
          <a:xfrm>
            <a:off x="761956" y="6091535"/>
            <a:ext cx="2590800" cy="461665"/>
          </a:xfrm>
          <a:prstGeom prst="rect">
            <a:avLst/>
          </a:prstGeom>
          <a:noFill/>
        </p:spPr>
        <p:txBody>
          <a:bodyPr wrap="square" rtlCol="0">
            <a:spAutoFit/>
          </a:bodyPr>
          <a:lstStyle/>
          <a:p>
            <a:r>
              <a:rPr lang="de-DE" dirty="0" smtClean="0"/>
              <a:t>L(</a:t>
            </a:r>
            <a:r>
              <a:rPr lang="de-DE" dirty="0" smtClean="0">
                <a:solidFill>
                  <a:srgbClr val="FFC000"/>
                </a:solidFill>
              </a:rPr>
              <a:t>x</a:t>
            </a:r>
            <a:r>
              <a:rPr lang="de-DE" baseline="-25000" dirty="0" smtClean="0">
                <a:solidFill>
                  <a:srgbClr val="FFC000"/>
                </a:solidFill>
              </a:rPr>
              <a:t>t+1</a:t>
            </a:r>
            <a:r>
              <a:rPr lang="de-DE" dirty="0" smtClean="0"/>
              <a:t>|</a:t>
            </a:r>
            <a:r>
              <a:rPr lang="de-DE" dirty="0" smtClean="0">
                <a:solidFill>
                  <a:schemeClr val="bg2">
                    <a:lumMod val="40000"/>
                    <a:lumOff val="60000"/>
                  </a:schemeClr>
                </a:solidFill>
              </a:rPr>
              <a:t>x</a:t>
            </a:r>
            <a:r>
              <a:rPr lang="de-DE" baseline="-25000" dirty="0" smtClean="0">
                <a:solidFill>
                  <a:schemeClr val="bg2">
                    <a:lumMod val="40000"/>
                    <a:lumOff val="60000"/>
                  </a:schemeClr>
                </a:solidFill>
              </a:rPr>
              <a:t>t,t:</a:t>
            </a:r>
            <a:r>
              <a:rPr lang="de-DE" baseline="-25000" dirty="0" smtClean="0">
                <a:solidFill>
                  <a:schemeClr val="bg2">
                    <a:lumMod val="40000"/>
                    <a:lumOff val="60000"/>
                  </a:schemeClr>
                </a:solidFill>
                <a:latin typeface="Symbol" panose="05050102010706020507" pitchFamily="18" charset="2"/>
              </a:rPr>
              <a:t>t</a:t>
            </a:r>
            <a:r>
              <a:rPr lang="de-DE" dirty="0" smtClean="0"/>
              <a:t>)</a:t>
            </a:r>
            <a:endParaRPr lang="en-US" dirty="0"/>
          </a:p>
        </p:txBody>
      </p:sp>
      <p:cxnSp>
        <p:nvCxnSpPr>
          <p:cNvPr id="31" name="Gerade Verbindung 30"/>
          <p:cNvCxnSpPr/>
          <p:nvPr/>
        </p:nvCxnSpPr>
        <p:spPr bwMode="auto">
          <a:xfrm>
            <a:off x="685800" y="6091535"/>
            <a:ext cx="26182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feld 31"/>
          <p:cNvSpPr txBox="1"/>
          <p:nvPr/>
        </p:nvSpPr>
        <p:spPr>
          <a:xfrm>
            <a:off x="4392120" y="5605603"/>
            <a:ext cx="2590800" cy="461665"/>
          </a:xfrm>
          <a:prstGeom prst="rect">
            <a:avLst/>
          </a:prstGeom>
          <a:noFill/>
        </p:spPr>
        <p:txBody>
          <a:bodyPr wrap="square" rtlCol="0">
            <a:spAutoFit/>
          </a:bodyPr>
          <a:lstStyle/>
          <a:p>
            <a:r>
              <a:rPr lang="de-DE" dirty="0" smtClean="0"/>
              <a:t>L(</a:t>
            </a:r>
            <a:r>
              <a:rPr lang="de-DE" dirty="0" smtClean="0">
                <a:solidFill>
                  <a:srgbClr val="66FF66"/>
                </a:solidFill>
              </a:rPr>
              <a:t>y</a:t>
            </a:r>
            <a:r>
              <a:rPr lang="de-DE" baseline="-25000" dirty="0" smtClean="0">
                <a:solidFill>
                  <a:srgbClr val="66FF66"/>
                </a:solidFill>
              </a:rPr>
              <a:t>t+1</a:t>
            </a:r>
            <a:r>
              <a:rPr lang="de-DE" dirty="0" smtClean="0"/>
              <a:t>|</a:t>
            </a:r>
            <a:r>
              <a:rPr lang="de-DE" dirty="0" smtClean="0">
                <a:solidFill>
                  <a:schemeClr val="bg2">
                    <a:lumMod val="40000"/>
                    <a:lumOff val="60000"/>
                  </a:schemeClr>
                </a:solidFill>
              </a:rPr>
              <a:t>x</a:t>
            </a:r>
            <a:r>
              <a:rPr lang="de-DE" baseline="-25000" dirty="0" smtClean="0">
                <a:solidFill>
                  <a:schemeClr val="bg2">
                    <a:lumMod val="40000"/>
                    <a:lumOff val="60000"/>
                  </a:schemeClr>
                </a:solidFill>
              </a:rPr>
              <a:t>t,t:</a:t>
            </a:r>
            <a:r>
              <a:rPr lang="de-DE" baseline="-25000" dirty="0" smtClean="0">
                <a:solidFill>
                  <a:schemeClr val="bg2">
                    <a:lumMod val="40000"/>
                    <a:lumOff val="60000"/>
                  </a:schemeClr>
                </a:solidFill>
                <a:latin typeface="Symbol" panose="05050102010706020507" pitchFamily="18" charset="2"/>
              </a:rPr>
              <a:t>t </a:t>
            </a:r>
            <a:r>
              <a:rPr lang="de-DE" dirty="0" smtClean="0"/>
              <a:t>, </a:t>
            </a:r>
            <a:r>
              <a:rPr lang="de-DE" dirty="0" err="1" smtClean="0">
                <a:solidFill>
                  <a:schemeClr val="accent6">
                    <a:lumMod val="40000"/>
                    <a:lumOff val="60000"/>
                  </a:schemeClr>
                </a:solidFill>
              </a:rPr>
              <a:t>y</a:t>
            </a:r>
            <a:r>
              <a:rPr lang="de-DE" baseline="-25000" dirty="0" err="1" smtClean="0">
                <a:solidFill>
                  <a:schemeClr val="accent6">
                    <a:lumMod val="40000"/>
                    <a:lumOff val="60000"/>
                  </a:schemeClr>
                </a:solidFill>
              </a:rPr>
              <a:t>t,t:</a:t>
            </a:r>
            <a:r>
              <a:rPr lang="de-DE" baseline="-25000" dirty="0" err="1" smtClean="0">
                <a:solidFill>
                  <a:schemeClr val="accent6">
                    <a:lumMod val="40000"/>
                    <a:lumOff val="60000"/>
                  </a:schemeClr>
                </a:solidFill>
                <a:latin typeface="Symbol" panose="05050102010706020507" pitchFamily="18" charset="2"/>
              </a:rPr>
              <a:t>t</a:t>
            </a:r>
            <a:r>
              <a:rPr lang="de-DE" dirty="0" smtClean="0"/>
              <a:t>)</a:t>
            </a:r>
            <a:endParaRPr lang="en-US" dirty="0"/>
          </a:p>
        </p:txBody>
      </p:sp>
      <p:sp>
        <p:nvSpPr>
          <p:cNvPr id="33" name="Textfeld 32"/>
          <p:cNvSpPr txBox="1"/>
          <p:nvPr/>
        </p:nvSpPr>
        <p:spPr>
          <a:xfrm>
            <a:off x="4392120" y="6091535"/>
            <a:ext cx="2590800" cy="461665"/>
          </a:xfrm>
          <a:prstGeom prst="rect">
            <a:avLst/>
          </a:prstGeom>
          <a:noFill/>
        </p:spPr>
        <p:txBody>
          <a:bodyPr wrap="square" rtlCol="0">
            <a:spAutoFit/>
          </a:bodyPr>
          <a:lstStyle/>
          <a:p>
            <a:r>
              <a:rPr lang="de-DE" dirty="0" smtClean="0"/>
              <a:t>L(</a:t>
            </a:r>
            <a:r>
              <a:rPr lang="de-DE" dirty="0">
                <a:solidFill>
                  <a:srgbClr val="66FF66"/>
                </a:solidFill>
              </a:rPr>
              <a:t>y</a:t>
            </a:r>
            <a:r>
              <a:rPr lang="de-DE" baseline="-25000" dirty="0" smtClean="0">
                <a:solidFill>
                  <a:srgbClr val="66FF66"/>
                </a:solidFill>
              </a:rPr>
              <a:t>t+1</a:t>
            </a:r>
            <a:r>
              <a:rPr lang="de-DE" dirty="0" smtClean="0"/>
              <a:t>|</a:t>
            </a:r>
            <a:r>
              <a:rPr lang="de-DE" dirty="0">
                <a:solidFill>
                  <a:schemeClr val="accent6">
                    <a:lumMod val="40000"/>
                    <a:lumOff val="60000"/>
                  </a:schemeClr>
                </a:solidFill>
              </a:rPr>
              <a:t> </a:t>
            </a:r>
            <a:r>
              <a:rPr lang="de-DE" dirty="0" err="1">
                <a:solidFill>
                  <a:schemeClr val="accent6">
                    <a:lumMod val="40000"/>
                    <a:lumOff val="60000"/>
                  </a:schemeClr>
                </a:solidFill>
              </a:rPr>
              <a:t>y</a:t>
            </a:r>
            <a:r>
              <a:rPr lang="de-DE" baseline="-25000" dirty="0" err="1">
                <a:solidFill>
                  <a:schemeClr val="accent6">
                    <a:lumMod val="40000"/>
                    <a:lumOff val="60000"/>
                  </a:schemeClr>
                </a:solidFill>
              </a:rPr>
              <a:t>t,t:</a:t>
            </a:r>
            <a:r>
              <a:rPr lang="de-DE" baseline="-25000" dirty="0" err="1">
                <a:solidFill>
                  <a:schemeClr val="accent6">
                    <a:lumMod val="40000"/>
                    <a:lumOff val="60000"/>
                  </a:schemeClr>
                </a:solidFill>
                <a:latin typeface="Symbol" panose="05050102010706020507" pitchFamily="18" charset="2"/>
              </a:rPr>
              <a:t>t</a:t>
            </a:r>
            <a:r>
              <a:rPr lang="de-DE" dirty="0" smtClean="0"/>
              <a:t>)</a:t>
            </a:r>
            <a:endParaRPr lang="en-US" dirty="0"/>
          </a:p>
        </p:txBody>
      </p:sp>
      <p:cxnSp>
        <p:nvCxnSpPr>
          <p:cNvPr id="34" name="Gerade Verbindung 33"/>
          <p:cNvCxnSpPr/>
          <p:nvPr/>
        </p:nvCxnSpPr>
        <p:spPr bwMode="auto">
          <a:xfrm>
            <a:off x="4315964" y="6091535"/>
            <a:ext cx="26182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feld 34"/>
          <p:cNvSpPr txBox="1"/>
          <p:nvPr/>
        </p:nvSpPr>
        <p:spPr>
          <a:xfrm>
            <a:off x="3750554" y="5867400"/>
            <a:ext cx="364202" cy="461665"/>
          </a:xfrm>
          <a:prstGeom prst="rect">
            <a:avLst/>
          </a:prstGeom>
          <a:noFill/>
        </p:spPr>
        <p:txBody>
          <a:bodyPr wrap="none" rtlCol="0">
            <a:spAutoFit/>
          </a:bodyPr>
          <a:lstStyle/>
          <a:p>
            <a:r>
              <a:rPr lang="de-DE" dirty="0" smtClean="0"/>
              <a:t>&gt;</a:t>
            </a:r>
            <a:endParaRPr lang="en-US" dirty="0"/>
          </a:p>
        </p:txBody>
      </p:sp>
      <p:sp>
        <p:nvSpPr>
          <p:cNvPr id="36" name="Textfeld 35"/>
          <p:cNvSpPr txBox="1"/>
          <p:nvPr/>
        </p:nvSpPr>
        <p:spPr>
          <a:xfrm>
            <a:off x="7709962" y="5939135"/>
            <a:ext cx="1060740" cy="461665"/>
          </a:xfrm>
          <a:prstGeom prst="rect">
            <a:avLst/>
          </a:prstGeom>
          <a:noFill/>
        </p:spPr>
        <p:txBody>
          <a:bodyPr wrap="none" rtlCol="0">
            <a:spAutoFit/>
          </a:bodyPr>
          <a:lstStyle/>
          <a:p>
            <a:r>
              <a:rPr lang="de-DE" dirty="0" smtClean="0"/>
              <a:t>Y </a:t>
            </a:r>
            <a:r>
              <a:rPr lang="de-DE" dirty="0" smtClean="0">
                <a:sym typeface="Wingdings" panose="05000000000000000000" pitchFamily="2" charset="2"/>
              </a:rPr>
              <a:t> X</a:t>
            </a:r>
            <a:endParaRPr lang="en-US" dirty="0"/>
          </a:p>
        </p:txBody>
      </p:sp>
    </p:spTree>
    <p:extLst>
      <p:ext uri="{BB962C8B-B14F-4D97-AF65-F5344CB8AC3E}">
        <p14:creationId xmlns:p14="http://schemas.microsoft.com/office/powerpoint/2010/main" val="21975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animBg="1"/>
      <p:bldP spid="15" grpId="0"/>
      <p:bldP spid="19" grpId="0" animBg="1"/>
      <p:bldP spid="20" grpId="0"/>
      <p:bldP spid="21" grpId="0" animBg="1"/>
      <p:bldP spid="22" grpId="0"/>
      <p:bldP spid="23" grpId="0" animBg="1"/>
      <p:bldP spid="24" grpId="0" animBg="1"/>
      <p:bldP spid="25" grpId="0" animBg="1"/>
      <p:bldP spid="26" grpId="0"/>
      <p:bldP spid="27" grpId="0"/>
      <p:bldP spid="29" grpId="0"/>
      <p:bldP spid="30" grpId="0"/>
      <p:bldP spid="32" grpId="0"/>
      <p:bldP spid="33"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1" y="383976"/>
            <a:ext cx="5723930" cy="191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0" y="2991445"/>
            <a:ext cx="129480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883" y="2803922"/>
            <a:ext cx="4420195"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32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03" y="5339953"/>
            <a:ext cx="7930678" cy="116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3253" name="Rectangle 5"/>
          <p:cNvSpPr>
            <a:spLocks/>
          </p:cNvSpPr>
          <p:nvPr/>
        </p:nvSpPr>
        <p:spPr bwMode="auto">
          <a:xfrm>
            <a:off x="6402586" y="808137"/>
            <a:ext cx="2321719"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2031 unique patterns, many of which are very rare</a:t>
            </a:r>
          </a:p>
        </p:txBody>
      </p:sp>
      <p:sp>
        <p:nvSpPr>
          <p:cNvPr id="53254" name="Rectangle 6"/>
          <p:cNvSpPr>
            <a:spLocks/>
          </p:cNvSpPr>
          <p:nvPr/>
        </p:nvSpPr>
        <p:spPr bwMode="auto">
          <a:xfrm>
            <a:off x="6590109" y="3733800"/>
            <a:ext cx="232171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dirty="0">
                <a:solidFill>
                  <a:prstClr val="black"/>
                </a:solidFill>
                <a:latin typeface="Calibri"/>
                <a:ea typeface="ＭＳ Ｐゴシック" charset="0"/>
                <a:cs typeface="ＭＳ Ｐゴシック" charset="0"/>
              </a:rPr>
              <a:t>The </a:t>
            </a:r>
            <a:r>
              <a:rPr lang="en-US" sz="1700" b="0" dirty="0" smtClean="0">
                <a:solidFill>
                  <a:prstClr val="black"/>
                </a:solidFill>
                <a:latin typeface="Calibri"/>
                <a:ea typeface="ＭＳ Ｐゴシック" charset="0"/>
                <a:cs typeface="ＭＳ Ｐゴシック" charset="0"/>
              </a:rPr>
              <a:t>10 </a:t>
            </a:r>
            <a:r>
              <a:rPr lang="en-US" sz="1700" b="0" dirty="0">
                <a:solidFill>
                  <a:prstClr val="black"/>
                </a:solidFill>
                <a:latin typeface="Calibri"/>
                <a:ea typeface="ＭＳ Ｐゴシック" charset="0"/>
                <a:cs typeface="ＭＳ Ｐゴシック" charset="0"/>
              </a:rPr>
              <a:t>correct pattern groupings are recovered</a:t>
            </a:r>
          </a:p>
        </p:txBody>
      </p:sp>
      <p:sp>
        <p:nvSpPr>
          <p:cNvPr id="53255" name="Rectangle 7"/>
          <p:cNvSpPr>
            <a:spLocks/>
          </p:cNvSpPr>
          <p:nvPr/>
        </p:nvSpPr>
        <p:spPr bwMode="auto">
          <a:xfrm>
            <a:off x="218777" y="2641862"/>
            <a:ext cx="13368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regression tree</a:t>
            </a:r>
          </a:p>
        </p:txBody>
      </p:sp>
      <p:sp>
        <p:nvSpPr>
          <p:cNvPr id="53256" name="Rectangle 8"/>
          <p:cNvSpPr>
            <a:spLocks/>
          </p:cNvSpPr>
          <p:nvPr/>
        </p:nvSpPr>
        <p:spPr bwMode="auto">
          <a:xfrm>
            <a:off x="3105299" y="2498987"/>
            <a:ext cx="22603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recovered pattern groups</a:t>
            </a:r>
          </a:p>
        </p:txBody>
      </p:sp>
      <p:sp>
        <p:nvSpPr>
          <p:cNvPr id="53257" name="Rectangle 9"/>
          <p:cNvSpPr>
            <a:spLocks/>
          </p:cNvSpPr>
          <p:nvPr/>
        </p:nvSpPr>
        <p:spPr bwMode="auto">
          <a:xfrm>
            <a:off x="1562696" y="4942582"/>
            <a:ext cx="6616898"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The covariation of the patterns probabilities with the stimulus is recovered </a:t>
            </a:r>
          </a:p>
        </p:txBody>
      </p:sp>
      <p:sp>
        <p:nvSpPr>
          <p:cNvPr id="11" name="Rectangle 6"/>
          <p:cNvSpPr>
            <a:spLocks/>
          </p:cNvSpPr>
          <p:nvPr/>
        </p:nvSpPr>
        <p:spPr bwMode="auto">
          <a:xfrm>
            <a:off x="6593681" y="2895600"/>
            <a:ext cx="232171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dirty="0" smtClean="0">
                <a:solidFill>
                  <a:prstClr val="black"/>
                </a:solidFill>
                <a:latin typeface="Calibri"/>
                <a:ea typeface="ＭＳ Ｐゴシック" charset="0"/>
                <a:cs typeface="ＭＳ Ｐゴシック" charset="0"/>
              </a:rPr>
              <a:t>Independent neuron group</a:t>
            </a:r>
            <a:endParaRPr lang="en-US" sz="1700" b="0" dirty="0">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75426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32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32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32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32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532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3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utoUpdateAnimBg="0"/>
      <p:bldP spid="53255" grpId="0" autoUpdateAnimBg="0"/>
      <p:bldP spid="53256" grpId="0" autoUpdateAnimBg="0"/>
      <p:bldP spid="53257" grpId="0" autoUpdateAnimBg="0"/>
      <p:bldP spid="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p:cNvSpPr>
          <p:nvPr/>
        </p:nvSpPr>
        <p:spPr bwMode="auto">
          <a:xfrm>
            <a:off x="2178844" y="330399"/>
            <a:ext cx="4777383"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800" b="0">
                <a:solidFill>
                  <a:prstClr val="black"/>
                </a:solidFill>
                <a:latin typeface="Calibri"/>
                <a:ea typeface="ＭＳ Ｐゴシック" charset="0"/>
                <a:cs typeface="ＭＳ Ｐゴシック" charset="0"/>
              </a:rPr>
              <a:t>Cat V1 with grating stimulus</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 y="1044773"/>
            <a:ext cx="4607719"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7347" name="Rectangle 3"/>
          <p:cNvSpPr>
            <a:spLocks/>
          </p:cNvSpPr>
          <p:nvPr/>
        </p:nvSpPr>
        <p:spPr bwMode="auto">
          <a:xfrm>
            <a:off x="5375672" y="1156395"/>
            <a:ext cx="295572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0.8 Hz Grating presented with repeated trials in 12 directions</a:t>
            </a:r>
          </a:p>
        </p:txBody>
      </p:sp>
      <p:sp>
        <p:nvSpPr>
          <p:cNvPr id="57348" name="Rectangle 4"/>
          <p:cNvSpPr>
            <a:spLocks/>
          </p:cNvSpPr>
          <p:nvPr/>
        </p:nvSpPr>
        <p:spPr bwMode="auto">
          <a:xfrm>
            <a:off x="5832203" y="2377113"/>
            <a:ext cx="1984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20 neuron population: </a:t>
            </a:r>
          </a:p>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2600 unique patterns</a:t>
            </a:r>
          </a:p>
        </p:txBody>
      </p:sp>
      <p:sp>
        <p:nvSpPr>
          <p:cNvPr id="57349" name="Rectangle 5"/>
          <p:cNvSpPr>
            <a:spLocks/>
          </p:cNvSpPr>
          <p:nvPr/>
        </p:nvSpPr>
        <p:spPr bwMode="auto">
          <a:xfrm>
            <a:off x="5035228" y="3554016"/>
            <a:ext cx="3634383"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parameterize stimulus as function of grating direction, and of time since stimulus onset</a:t>
            </a:r>
          </a:p>
        </p:txBody>
      </p:sp>
      <p:sp>
        <p:nvSpPr>
          <p:cNvPr id="57350" name="Rectangle 6"/>
          <p:cNvSpPr>
            <a:spLocks/>
          </p:cNvSpPr>
          <p:nvPr/>
        </p:nvSpPr>
        <p:spPr bwMode="auto">
          <a:xfrm>
            <a:off x="294680" y="4991695"/>
            <a:ext cx="2375297"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V1 cat data from Danko Nikolic</a:t>
            </a:r>
            <a:r>
              <a:rPr lang="ja-JP" altLang="en-US" sz="1300" b="0">
                <a:solidFill>
                  <a:prstClr val="black"/>
                </a:solidFill>
                <a:latin typeface="Arial" charset="0"/>
                <a:cs typeface="ＭＳ Ｐゴシック" charset="0"/>
              </a:rPr>
              <a:t>’</a:t>
            </a:r>
            <a:endParaRPr lang="en-US" sz="1300" b="0">
              <a:solidFill>
                <a:prstClr val="black"/>
              </a:solidFill>
              <a:latin typeface="Calibri"/>
              <a:ea typeface="ＭＳ Ｐゴシック" charset="0"/>
              <a:cs typeface="ＭＳ Ｐゴシック" charset="0"/>
            </a:endParaRPr>
          </a:p>
        </p:txBody>
      </p:sp>
      <p:pic>
        <p:nvPicPr>
          <p:cNvPr id="573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577" y="1830586"/>
            <a:ext cx="3437930" cy="132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7352" name="Rectangle 8"/>
          <p:cNvSpPr>
            <a:spLocks/>
          </p:cNvSpPr>
          <p:nvPr/>
        </p:nvSpPr>
        <p:spPr bwMode="auto">
          <a:xfrm>
            <a:off x="5281910" y="1463144"/>
            <a:ext cx="13368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regression tree</a:t>
            </a:r>
          </a:p>
        </p:txBody>
      </p:sp>
      <p:pic>
        <p:nvPicPr>
          <p:cNvPr id="573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242" y="4134445"/>
            <a:ext cx="6411516" cy="220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7354" name="Rectangle 10"/>
          <p:cNvSpPr>
            <a:spLocks/>
          </p:cNvSpPr>
          <p:nvPr/>
        </p:nvSpPr>
        <p:spPr bwMode="auto">
          <a:xfrm>
            <a:off x="2777133" y="3750469"/>
            <a:ext cx="2821781"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patterns comprising 12 leaves</a:t>
            </a:r>
          </a:p>
        </p:txBody>
      </p:sp>
    </p:spTree>
    <p:extLst>
      <p:ext uri="{BB962C8B-B14F-4D97-AF65-F5344CB8AC3E}">
        <p14:creationId xmlns:p14="http://schemas.microsoft.com/office/powerpoint/2010/main" val="16272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63087E-6 -4.96907E-6 L -0.01366 -0.07945 " pathEditMode="relative" rAng="0" ptsTypes="AA">
                                      <p:cBhvr>
                                        <p:cTn id="6" dur="2000" fill="hold"/>
                                        <p:tgtEl>
                                          <p:spTgt spid="57346"/>
                                        </p:tgtEl>
                                        <p:attrNameLst>
                                          <p:attrName>ppt_x</p:attrName>
                                          <p:attrName>ppt_y</p:attrName>
                                        </p:attrNameLst>
                                      </p:cBhvr>
                                      <p:rCtr x="-683" y="-3973"/>
                                    </p:animMotion>
                                  </p:childTnLst>
                                </p:cTn>
                              </p:par>
                              <p:par>
                                <p:cTn id="7" presetID="6" presetClass="emph" presetSubtype="0" fill="hold" nodeType="withEffect">
                                  <p:stCondLst>
                                    <p:cond delay="0"/>
                                  </p:stCondLst>
                                  <p:childTnLst>
                                    <p:animScale>
                                      <p:cBhvr>
                                        <p:cTn id="8" dur="2000" fill="hold"/>
                                        <p:tgtEl>
                                          <p:spTgt spid="57346"/>
                                        </p:tgtEl>
                                      </p:cBhvr>
                                      <p:by x="50000" y="50000"/>
                                    </p:animScale>
                                  </p:childTnLst>
                                </p:cTn>
                              </p:par>
                            </p:childTnLst>
                          </p:cTn>
                        </p:par>
                        <p:par>
                          <p:cTn id="9" fill="hold" nodeType="afterGroup">
                            <p:stCondLst>
                              <p:cond delay="2000"/>
                            </p:stCondLst>
                            <p:childTnLst>
                              <p:par>
                                <p:cTn id="10" presetID="1" presetClass="exit" presetSubtype="0" fill="hold" grpId="0" nodeType="afterEffect">
                                  <p:stCondLst>
                                    <p:cond delay="0"/>
                                  </p:stCondLst>
                                  <p:childTnLst>
                                    <p:set>
                                      <p:cBhvr>
                                        <p:cTn id="11" dur="1" fill="hold">
                                          <p:stCondLst>
                                            <p:cond delay="499"/>
                                          </p:stCondLst>
                                        </p:cTn>
                                        <p:tgtEl>
                                          <p:spTgt spid="57347"/>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499"/>
                                          </p:stCondLst>
                                        </p:cTn>
                                        <p:tgtEl>
                                          <p:spTgt spid="57348"/>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499"/>
                                          </p:stCondLst>
                                        </p:cTn>
                                        <p:tgtEl>
                                          <p:spTgt spid="57349"/>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499"/>
                                          </p:stCondLst>
                                        </p:cTn>
                                        <p:tgtEl>
                                          <p:spTgt spid="5735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499"/>
                                          </p:stCondLst>
                                        </p:cTn>
                                        <p:tgtEl>
                                          <p:spTgt spid="5735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499"/>
                                          </p:stCondLst>
                                        </p:cTn>
                                        <p:tgtEl>
                                          <p:spTgt spid="573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5735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5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P spid="57349" grpId="0" autoUpdateAnimBg="0"/>
      <p:bldP spid="57350" grpId="0" autoUpdateAnimBg="0"/>
      <p:bldP spid="57352" grpId="0" autoUpdateAnimBg="0"/>
      <p:bldP spid="5735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p:cNvSpPr>
          <p:nvPr/>
        </p:nvSpPr>
        <p:spPr bwMode="auto">
          <a:xfrm>
            <a:off x="625078" y="263426"/>
            <a:ext cx="8099227"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dirty="0">
                <a:solidFill>
                  <a:prstClr val="black"/>
                </a:solidFill>
                <a:latin typeface="Calibri"/>
                <a:ea typeface="ＭＳ Ｐゴシック" charset="0"/>
                <a:cs typeface="ＭＳ Ｐゴシック" charset="0"/>
              </a:rPr>
              <a:t>Compare regression tree to collection of independent neuron models.</a:t>
            </a:r>
          </a:p>
        </p:txBody>
      </p:sp>
      <p:pic>
        <p:nvPicPr>
          <p:cNvPr id="2" name="Picture 1" descr="figure_7 copy.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485" y="2035969"/>
            <a:ext cx="7700740" cy="439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5562600" y="2404240"/>
            <a:ext cx="3401417"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Rechteck 9"/>
          <p:cNvSpPr/>
          <p:nvPr/>
        </p:nvSpPr>
        <p:spPr>
          <a:xfrm>
            <a:off x="5562599" y="4600575"/>
            <a:ext cx="3401417"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48799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p:cNvSpPr>
          <p:nvPr/>
        </p:nvSpPr>
        <p:spPr bwMode="auto">
          <a:xfrm>
            <a:off x="625078" y="263426"/>
            <a:ext cx="8099227"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dirty="0">
                <a:solidFill>
                  <a:prstClr val="black"/>
                </a:solidFill>
                <a:latin typeface="Calibri"/>
                <a:ea typeface="ＭＳ Ｐゴシック" charset="0"/>
                <a:cs typeface="ＭＳ Ｐゴシック" charset="0"/>
              </a:rPr>
              <a:t>Compare regression tree to collection of independent neuron models.</a:t>
            </a:r>
          </a:p>
        </p:txBody>
      </p:sp>
      <p:sp>
        <p:nvSpPr>
          <p:cNvPr id="58370" name="Rectangle 2"/>
          <p:cNvSpPr>
            <a:spLocks/>
          </p:cNvSpPr>
          <p:nvPr/>
        </p:nvSpPr>
        <p:spPr bwMode="auto">
          <a:xfrm>
            <a:off x="5787554" y="1472073"/>
            <a:ext cx="19177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Good Turing Estimate</a:t>
            </a:r>
          </a:p>
        </p:txBody>
      </p:sp>
      <p:sp>
        <p:nvSpPr>
          <p:cNvPr id="58381" name="Rectangle 13"/>
          <p:cNvSpPr>
            <a:spLocks/>
          </p:cNvSpPr>
          <p:nvPr/>
        </p:nvSpPr>
        <p:spPr bwMode="auto">
          <a:xfrm>
            <a:off x="7945190" y="1547976"/>
            <a:ext cx="10188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Ising model</a:t>
            </a:r>
          </a:p>
        </p:txBody>
      </p:sp>
      <p:pic>
        <p:nvPicPr>
          <p:cNvPr id="2" name="Picture 1" descr="figure_7 copy.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485" y="2035969"/>
            <a:ext cx="7700740" cy="439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14"/>
          <p:cNvSpPr>
            <a:spLocks noChangeShapeType="1"/>
          </p:cNvSpPr>
          <p:nvPr/>
        </p:nvSpPr>
        <p:spPr bwMode="auto">
          <a:xfrm rot="10800000" flipH="1">
            <a:off x="6447235" y="1866305"/>
            <a:ext cx="283518" cy="871761"/>
          </a:xfrm>
          <a:prstGeom prst="line">
            <a:avLst/>
          </a:prstGeom>
          <a:noFill/>
          <a:ln w="38100">
            <a:solidFill>
              <a:srgbClr val="FF2712"/>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9" name="Line 12"/>
          <p:cNvSpPr>
            <a:spLocks noChangeShapeType="1"/>
          </p:cNvSpPr>
          <p:nvPr/>
        </p:nvSpPr>
        <p:spPr bwMode="auto">
          <a:xfrm rot="10800000" flipH="1">
            <a:off x="7411641" y="1897559"/>
            <a:ext cx="756791" cy="888504"/>
          </a:xfrm>
          <a:prstGeom prst="line">
            <a:avLst/>
          </a:prstGeom>
          <a:noFill/>
          <a:ln w="38100">
            <a:solidFill>
              <a:srgbClr val="558E28"/>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Tree>
    <p:extLst>
      <p:ext uri="{BB962C8B-B14F-4D97-AF65-F5344CB8AC3E}">
        <p14:creationId xmlns:p14="http://schemas.microsoft.com/office/powerpoint/2010/main" val="214585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9.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27672"/>
            <a:ext cx="5024783" cy="46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p:cNvPicPr>
            <a:picLocks noChangeAspect="1"/>
          </p:cNvPicPr>
          <p:nvPr/>
        </p:nvPicPr>
        <p:blipFill>
          <a:blip r:embed="rId3"/>
          <a:stretch>
            <a:fillRect/>
          </a:stretch>
        </p:blipFill>
        <p:spPr>
          <a:xfrm>
            <a:off x="76200" y="0"/>
            <a:ext cx="5676160" cy="2362200"/>
          </a:xfrm>
          <a:prstGeom prst="rect">
            <a:avLst/>
          </a:prstGeom>
        </p:spPr>
      </p:pic>
      <p:sp>
        <p:nvSpPr>
          <p:cNvPr id="5" name="Textfeld 4"/>
          <p:cNvSpPr txBox="1"/>
          <p:nvPr/>
        </p:nvSpPr>
        <p:spPr>
          <a:xfrm>
            <a:off x="6019800" y="552271"/>
            <a:ext cx="3023585" cy="1200329"/>
          </a:xfrm>
          <a:prstGeom prst="rect">
            <a:avLst/>
          </a:prstGeom>
          <a:noFill/>
        </p:spPr>
        <p:txBody>
          <a:bodyPr wrap="none" rtlCol="0">
            <a:spAutoFit/>
          </a:bodyPr>
          <a:lstStyle/>
          <a:p>
            <a:r>
              <a:rPr lang="de-DE" dirty="0" err="1" smtClean="0">
                <a:solidFill>
                  <a:prstClr val="black"/>
                </a:solidFill>
              </a:rPr>
              <a:t>One</a:t>
            </a:r>
            <a:r>
              <a:rPr lang="de-DE" dirty="0" smtClean="0">
                <a:solidFill>
                  <a:prstClr val="black"/>
                </a:solidFill>
              </a:rPr>
              <a:t> </a:t>
            </a:r>
            <a:r>
              <a:rPr lang="de-DE" dirty="0" err="1" smtClean="0">
                <a:solidFill>
                  <a:prstClr val="black"/>
                </a:solidFill>
              </a:rPr>
              <a:t>spike</a:t>
            </a:r>
            <a:r>
              <a:rPr lang="de-DE" dirty="0" smtClean="0">
                <a:solidFill>
                  <a:prstClr val="black"/>
                </a:solidFill>
              </a:rPr>
              <a:t> </a:t>
            </a:r>
            <a:r>
              <a:rPr lang="de-DE" dirty="0" err="1" smtClean="0">
                <a:solidFill>
                  <a:prstClr val="black"/>
                </a:solidFill>
              </a:rPr>
              <a:t>pattern</a:t>
            </a:r>
            <a:endParaRPr lang="de-DE" dirty="0" smtClean="0">
              <a:solidFill>
                <a:prstClr val="black"/>
              </a:solidFill>
            </a:endParaRPr>
          </a:p>
          <a:p>
            <a:r>
              <a:rPr lang="de-DE" dirty="0" err="1" smtClean="0">
                <a:solidFill>
                  <a:srgbClr val="C00000"/>
                </a:solidFill>
              </a:rPr>
              <a:t>Two</a:t>
            </a:r>
            <a:r>
              <a:rPr lang="de-DE" dirty="0" smtClean="0">
                <a:solidFill>
                  <a:srgbClr val="C00000"/>
                </a:solidFill>
              </a:rPr>
              <a:t> </a:t>
            </a:r>
            <a:r>
              <a:rPr lang="de-DE" dirty="0" err="1" smtClean="0">
                <a:solidFill>
                  <a:srgbClr val="C00000"/>
                </a:solidFill>
              </a:rPr>
              <a:t>spike</a:t>
            </a:r>
            <a:r>
              <a:rPr lang="de-DE" dirty="0" smtClean="0">
                <a:solidFill>
                  <a:srgbClr val="C00000"/>
                </a:solidFill>
              </a:rPr>
              <a:t> </a:t>
            </a:r>
            <a:r>
              <a:rPr lang="de-DE" dirty="0" err="1" smtClean="0">
                <a:solidFill>
                  <a:srgbClr val="C00000"/>
                </a:solidFill>
              </a:rPr>
              <a:t>pattern</a:t>
            </a:r>
            <a:endParaRPr lang="de-DE" dirty="0" smtClean="0">
              <a:solidFill>
                <a:srgbClr val="C00000"/>
              </a:solidFill>
            </a:endParaRPr>
          </a:p>
          <a:p>
            <a:r>
              <a:rPr lang="de-DE" dirty="0" err="1" smtClean="0">
                <a:solidFill>
                  <a:srgbClr val="9BBB59"/>
                </a:solidFill>
              </a:rPr>
              <a:t>Three</a:t>
            </a:r>
            <a:r>
              <a:rPr lang="de-DE" dirty="0" smtClean="0">
                <a:solidFill>
                  <a:srgbClr val="9BBB59"/>
                </a:solidFill>
              </a:rPr>
              <a:t> </a:t>
            </a:r>
            <a:r>
              <a:rPr lang="de-DE" dirty="0" err="1" smtClean="0">
                <a:solidFill>
                  <a:srgbClr val="9BBB59"/>
                </a:solidFill>
              </a:rPr>
              <a:t>spike</a:t>
            </a:r>
            <a:r>
              <a:rPr lang="de-DE" dirty="0" smtClean="0">
                <a:solidFill>
                  <a:srgbClr val="9BBB59"/>
                </a:solidFill>
              </a:rPr>
              <a:t> </a:t>
            </a:r>
            <a:r>
              <a:rPr lang="de-DE" dirty="0" err="1" smtClean="0">
                <a:solidFill>
                  <a:srgbClr val="9BBB59"/>
                </a:solidFill>
              </a:rPr>
              <a:t>pattern</a:t>
            </a:r>
            <a:endParaRPr lang="de-DE" dirty="0">
              <a:solidFill>
                <a:srgbClr val="9BBB59"/>
              </a:solidFill>
            </a:endParaRPr>
          </a:p>
        </p:txBody>
      </p:sp>
    </p:spTree>
    <p:extLst>
      <p:ext uri="{BB962C8B-B14F-4D97-AF65-F5344CB8AC3E}">
        <p14:creationId xmlns:p14="http://schemas.microsoft.com/office/powerpoint/2010/main" val="852609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ChangeArrowheads="1"/>
          </p:cNvSpPr>
          <p:nvPr/>
        </p:nvSpPr>
        <p:spPr bwMode="auto">
          <a:xfrm>
            <a:off x="6602082" y="363538"/>
            <a:ext cx="2514600" cy="6477000"/>
          </a:xfrm>
          <a:prstGeom prst="rect">
            <a:avLst/>
          </a:prstGeom>
          <a:solidFill>
            <a:schemeClr val="tx1">
              <a:lumMod val="75000"/>
            </a:schemeClr>
          </a:solidFill>
          <a:ln w="9525">
            <a:solidFill>
              <a:schemeClr val="tx1"/>
            </a:solidFill>
            <a:miter lim="800000"/>
            <a:headEnd/>
            <a:tailEnd/>
          </a:ln>
          <a:effectLs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41987" name="Rectangle 2"/>
          <p:cNvSpPr>
            <a:spLocks noGrp="1" noChangeArrowheads="1"/>
          </p:cNvSpPr>
          <p:nvPr>
            <p:ph type="title"/>
          </p:nvPr>
        </p:nvSpPr>
        <p:spPr/>
        <p:txBody>
          <a:bodyPr/>
          <a:lstStyle/>
          <a:p>
            <a:pPr eaLnBrk="1" hangingPunct="1"/>
            <a:r>
              <a:rPr lang="en-US" altLang="en-US" sz="1600" dirty="0" smtClean="0"/>
              <a:t>Discussion and conclusion</a:t>
            </a:r>
            <a:endParaRPr lang="de-DE" altLang="en-US" sz="1600" dirty="0" smtClean="0"/>
          </a:p>
        </p:txBody>
      </p:sp>
      <p:sp>
        <p:nvSpPr>
          <p:cNvPr id="2423812" name="Text Box 4"/>
          <p:cNvSpPr txBox="1">
            <a:spLocks noChangeArrowheads="1"/>
          </p:cNvSpPr>
          <p:nvPr/>
        </p:nvSpPr>
        <p:spPr bwMode="auto">
          <a:xfrm>
            <a:off x="168275" y="914400"/>
            <a:ext cx="630872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95300" indent="-495300" defTabSz="901700" eaLnBrk="0" hangingPunct="0">
              <a:tabLst>
                <a:tab pos="85725" algn="l"/>
                <a:tab pos="812800" algn="l"/>
                <a:tab pos="1079500" algn="l"/>
              </a:tabLst>
              <a:defRPr kumimoji="1" sz="2400">
                <a:solidFill>
                  <a:schemeClr val="tx1"/>
                </a:solidFill>
                <a:latin typeface="Arial" pitchFamily="34" charset="0"/>
              </a:defRPr>
            </a:lvl1pPr>
            <a:lvl2pPr marL="1033463" indent="-495300" defTabSz="901700" eaLnBrk="0" hangingPunct="0">
              <a:tabLst>
                <a:tab pos="85725" algn="l"/>
                <a:tab pos="812800" algn="l"/>
                <a:tab pos="1079500" algn="l"/>
              </a:tabLst>
              <a:defRPr kumimoji="1" sz="2400">
                <a:solidFill>
                  <a:schemeClr val="tx1"/>
                </a:solidFill>
                <a:latin typeface="Arial" pitchFamily="34" charset="0"/>
              </a:defRPr>
            </a:lvl2pPr>
            <a:lvl3pPr marL="1930400" indent="-495300" defTabSz="901700" eaLnBrk="0" hangingPunct="0">
              <a:tabLst>
                <a:tab pos="85725" algn="l"/>
                <a:tab pos="812800" algn="l"/>
                <a:tab pos="1079500" algn="l"/>
              </a:tabLst>
              <a:defRPr kumimoji="1" sz="2400">
                <a:solidFill>
                  <a:schemeClr val="tx1"/>
                </a:solidFill>
                <a:latin typeface="Arial" pitchFamily="34" charset="0"/>
              </a:defRPr>
            </a:lvl3pPr>
            <a:lvl4pPr marL="2605088" indent="-495300" defTabSz="901700" eaLnBrk="0" hangingPunct="0">
              <a:tabLst>
                <a:tab pos="85725" algn="l"/>
                <a:tab pos="812800" algn="l"/>
                <a:tab pos="1079500" algn="l"/>
              </a:tabLst>
              <a:defRPr kumimoji="1" sz="2400">
                <a:solidFill>
                  <a:schemeClr val="tx1"/>
                </a:solidFill>
                <a:latin typeface="Arial" pitchFamily="34" charset="0"/>
              </a:defRPr>
            </a:lvl4pPr>
            <a:lvl5pPr marL="3279775" indent="-495300" defTabSz="901700" eaLnBrk="0" hangingPunct="0">
              <a:tabLst>
                <a:tab pos="85725" algn="l"/>
                <a:tab pos="812800" algn="l"/>
                <a:tab pos="1079500" algn="l"/>
              </a:tabLst>
              <a:defRPr kumimoji="1" sz="2400">
                <a:solidFill>
                  <a:schemeClr val="tx1"/>
                </a:solidFill>
                <a:latin typeface="Arial" pitchFamily="34" charset="0"/>
              </a:defRPr>
            </a:lvl5pPr>
            <a:lvl6pPr marL="3736975" indent="-495300" defTabSz="901700" eaLnBrk="0" fontAlgn="base" hangingPunct="0">
              <a:spcBef>
                <a:spcPct val="0"/>
              </a:spcBef>
              <a:spcAft>
                <a:spcPct val="0"/>
              </a:spcAft>
              <a:tabLst>
                <a:tab pos="85725" algn="l"/>
                <a:tab pos="812800" algn="l"/>
                <a:tab pos="1079500" algn="l"/>
              </a:tabLst>
              <a:defRPr kumimoji="1" sz="2400">
                <a:solidFill>
                  <a:schemeClr val="tx1"/>
                </a:solidFill>
                <a:latin typeface="Arial" pitchFamily="34" charset="0"/>
              </a:defRPr>
            </a:lvl6pPr>
            <a:lvl7pPr marL="4194175" indent="-495300" defTabSz="901700" eaLnBrk="0" fontAlgn="base" hangingPunct="0">
              <a:spcBef>
                <a:spcPct val="0"/>
              </a:spcBef>
              <a:spcAft>
                <a:spcPct val="0"/>
              </a:spcAft>
              <a:tabLst>
                <a:tab pos="85725" algn="l"/>
                <a:tab pos="812800" algn="l"/>
                <a:tab pos="1079500" algn="l"/>
              </a:tabLst>
              <a:defRPr kumimoji="1" sz="2400">
                <a:solidFill>
                  <a:schemeClr val="tx1"/>
                </a:solidFill>
                <a:latin typeface="Arial" pitchFamily="34" charset="0"/>
              </a:defRPr>
            </a:lvl7pPr>
            <a:lvl8pPr marL="4651375" indent="-495300" defTabSz="901700" eaLnBrk="0" fontAlgn="base" hangingPunct="0">
              <a:spcBef>
                <a:spcPct val="0"/>
              </a:spcBef>
              <a:spcAft>
                <a:spcPct val="0"/>
              </a:spcAft>
              <a:tabLst>
                <a:tab pos="85725" algn="l"/>
                <a:tab pos="812800" algn="l"/>
                <a:tab pos="1079500" algn="l"/>
              </a:tabLst>
              <a:defRPr kumimoji="1" sz="2400">
                <a:solidFill>
                  <a:schemeClr val="tx1"/>
                </a:solidFill>
                <a:latin typeface="Arial" pitchFamily="34" charset="0"/>
              </a:defRPr>
            </a:lvl8pPr>
            <a:lvl9pPr marL="5108575" indent="-495300" defTabSz="901700" eaLnBrk="0" fontAlgn="base" hangingPunct="0">
              <a:spcBef>
                <a:spcPct val="0"/>
              </a:spcBef>
              <a:spcAft>
                <a:spcPct val="0"/>
              </a:spcAft>
              <a:tabLst>
                <a:tab pos="85725" algn="l"/>
                <a:tab pos="812800" algn="l"/>
                <a:tab pos="1079500" algn="l"/>
              </a:tabLst>
              <a:defRPr kumimoji="1" sz="2400">
                <a:solidFill>
                  <a:schemeClr val="tx1"/>
                </a:solidFill>
                <a:latin typeface="Arial" pitchFamily="34" charset="0"/>
              </a:defRPr>
            </a:lvl9pPr>
          </a:lstStyle>
          <a:p>
            <a:pPr marL="0" indent="0" eaLnBrk="1" hangingPunct="1">
              <a:lnSpc>
                <a:spcPct val="125000"/>
              </a:lnSpc>
              <a:spcBef>
                <a:spcPct val="50000"/>
              </a:spcBef>
              <a:defRPr/>
            </a:pPr>
            <a:r>
              <a:rPr kumimoji="0" lang="en-US" dirty="0" smtClean="0">
                <a:solidFill>
                  <a:srgbClr val="3399FF"/>
                </a:solidFill>
              </a:rPr>
              <a:t>Pattern encoding/decoding</a:t>
            </a:r>
          </a:p>
          <a:p>
            <a:pPr eaLnBrk="1" hangingPunct="1">
              <a:lnSpc>
                <a:spcPct val="125000"/>
              </a:lnSpc>
              <a:spcBef>
                <a:spcPct val="50000"/>
              </a:spcBef>
              <a:buFontTx/>
              <a:buAutoNum type="romanLcPeriod" startAt="3"/>
              <a:defRPr/>
            </a:pPr>
            <a:endParaRPr kumimoji="0" lang="en-US" sz="800" dirty="0" smtClean="0">
              <a:solidFill>
                <a:srgbClr val="3399FF"/>
              </a:solidFill>
            </a:endParaRPr>
          </a:p>
          <a:p>
            <a:pPr indent="-227013" eaLnBrk="1" hangingPunct="1">
              <a:lnSpc>
                <a:spcPct val="125000"/>
              </a:lnSpc>
              <a:spcBef>
                <a:spcPct val="50000"/>
              </a:spcBef>
              <a:buFontTx/>
              <a:buChar char="•"/>
              <a:defRPr/>
            </a:pPr>
            <a:r>
              <a:rPr kumimoji="0" lang="en-US" sz="1600" b="0" dirty="0" smtClean="0">
                <a:solidFill>
                  <a:srgbClr val="FFFFFF"/>
                </a:solidFill>
              </a:rPr>
              <a:t>Grouping is based on just the temporal profile of pattern occurrence</a:t>
            </a:r>
          </a:p>
          <a:p>
            <a:pPr indent="-227013" eaLnBrk="1" hangingPunct="1">
              <a:lnSpc>
                <a:spcPct val="125000"/>
              </a:lnSpc>
              <a:spcBef>
                <a:spcPct val="50000"/>
              </a:spcBef>
              <a:buFontTx/>
              <a:buChar char="•"/>
              <a:defRPr/>
            </a:pPr>
            <a:r>
              <a:rPr kumimoji="0" lang="en-US" sz="1600" b="0" dirty="0" smtClean="0">
                <a:solidFill>
                  <a:srgbClr val="FFFFFF"/>
                </a:solidFill>
              </a:rPr>
              <a:t>Can work with very large numbers of neurons</a:t>
            </a:r>
          </a:p>
          <a:p>
            <a:pPr indent="-227013" eaLnBrk="1" hangingPunct="1">
              <a:lnSpc>
                <a:spcPct val="125000"/>
              </a:lnSpc>
              <a:spcBef>
                <a:spcPct val="50000"/>
              </a:spcBef>
              <a:buFontTx/>
              <a:buChar char="•"/>
              <a:defRPr/>
            </a:pPr>
            <a:r>
              <a:rPr kumimoji="0" lang="en-US" sz="1600" b="0" dirty="0" smtClean="0">
                <a:solidFill>
                  <a:srgbClr val="FFFFFF"/>
                </a:solidFill>
              </a:rPr>
              <a:t>Find the number of clusters automatically</a:t>
            </a:r>
          </a:p>
          <a:p>
            <a:pPr indent="-227013" eaLnBrk="1" hangingPunct="1">
              <a:lnSpc>
                <a:spcPct val="125000"/>
              </a:lnSpc>
              <a:spcBef>
                <a:spcPct val="50000"/>
              </a:spcBef>
              <a:buFontTx/>
              <a:buChar char="•"/>
              <a:defRPr/>
            </a:pPr>
            <a:r>
              <a:rPr kumimoji="0" lang="en-US" sz="1600" b="0" dirty="0" smtClean="0">
                <a:solidFill>
                  <a:srgbClr val="FFFFFF"/>
                </a:solidFill>
              </a:rPr>
              <a:t>More Data </a:t>
            </a:r>
            <a:r>
              <a:rPr kumimoji="0" lang="en-US" sz="1600" b="0" dirty="0" smtClean="0">
                <a:solidFill>
                  <a:srgbClr val="FFFFFF"/>
                </a:solidFill>
                <a:sym typeface="Wingdings" panose="05000000000000000000" pitchFamily="2" charset="2"/>
              </a:rPr>
              <a:t> More detailed models</a:t>
            </a:r>
          </a:p>
          <a:p>
            <a:pPr indent="-227013" eaLnBrk="1" hangingPunct="1">
              <a:lnSpc>
                <a:spcPct val="125000"/>
              </a:lnSpc>
              <a:spcBef>
                <a:spcPct val="50000"/>
              </a:spcBef>
              <a:buFontTx/>
              <a:buChar char="•"/>
              <a:defRPr/>
            </a:pPr>
            <a:r>
              <a:rPr kumimoji="0" lang="en-US" sz="1600" b="0" dirty="0" smtClean="0">
                <a:solidFill>
                  <a:srgbClr val="FFFFFF"/>
                </a:solidFill>
                <a:sym typeface="Wingdings" panose="05000000000000000000" pitchFamily="2" charset="2"/>
              </a:rPr>
              <a:t>Generative model for encoding with patterns and independent spiking</a:t>
            </a:r>
          </a:p>
          <a:p>
            <a:pPr indent="-227013" eaLnBrk="1" hangingPunct="1">
              <a:lnSpc>
                <a:spcPct val="125000"/>
              </a:lnSpc>
              <a:spcBef>
                <a:spcPct val="50000"/>
              </a:spcBef>
              <a:buFontTx/>
              <a:buChar char="•"/>
              <a:defRPr/>
            </a:pPr>
            <a:r>
              <a:rPr kumimoji="0" lang="en-US" sz="1600" b="0" dirty="0" smtClean="0">
                <a:solidFill>
                  <a:srgbClr val="FFFFFF"/>
                </a:solidFill>
                <a:sym typeface="Wingdings" panose="05000000000000000000" pitchFamily="2" charset="2"/>
              </a:rPr>
              <a:t>Better than </a:t>
            </a:r>
            <a:r>
              <a:rPr kumimoji="0" lang="en-US" sz="1600" b="0" dirty="0" err="1" smtClean="0">
                <a:solidFill>
                  <a:srgbClr val="FFFFFF"/>
                </a:solidFill>
                <a:sym typeface="Wingdings" panose="05000000000000000000" pitchFamily="2" charset="2"/>
              </a:rPr>
              <a:t>Ising</a:t>
            </a:r>
            <a:r>
              <a:rPr kumimoji="0" lang="en-US" sz="1600" b="0" dirty="0" smtClean="0">
                <a:solidFill>
                  <a:srgbClr val="FFFFFF"/>
                </a:solidFill>
                <a:sym typeface="Wingdings" panose="05000000000000000000" pitchFamily="2" charset="2"/>
              </a:rPr>
              <a:t> Model</a:t>
            </a:r>
            <a:endParaRPr kumimoji="0" lang="en-US" sz="800" b="0" dirty="0" smtClean="0">
              <a:solidFill>
                <a:srgbClr val="FFFFFF"/>
              </a:solidFill>
            </a:endParaRPr>
          </a:p>
        </p:txBody>
      </p:sp>
      <p:pic>
        <p:nvPicPr>
          <p:cNvPr id="30" name="Picture 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33400"/>
            <a:ext cx="22990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 name="Gruppieren 1"/>
          <p:cNvGrpSpPr/>
          <p:nvPr/>
        </p:nvGrpSpPr>
        <p:grpSpPr>
          <a:xfrm>
            <a:off x="6754482" y="2791703"/>
            <a:ext cx="2237118" cy="1856497"/>
            <a:chOff x="6602082" y="2791703"/>
            <a:chExt cx="2937867" cy="1667188"/>
          </a:xfrm>
        </p:grpSpPr>
        <p:grpSp>
          <p:nvGrpSpPr>
            <p:cNvPr id="31" name="Group 46"/>
            <p:cNvGrpSpPr>
              <a:grpSpLocks/>
            </p:cNvGrpSpPr>
            <p:nvPr/>
          </p:nvGrpSpPr>
          <p:grpSpPr bwMode="auto">
            <a:xfrm>
              <a:off x="7200371" y="3048000"/>
              <a:ext cx="1705570" cy="517922"/>
              <a:chOff x="0" y="0"/>
              <a:chExt cx="1528" cy="464"/>
            </a:xfrm>
          </p:grpSpPr>
          <p:sp>
            <p:nvSpPr>
              <p:cNvPr id="32" name="Rectangle 1"/>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3" name="Rectangle 2"/>
              <p:cNvSpPr>
                <a:spLocks/>
              </p:cNvSpPr>
              <p:nvPr/>
            </p:nvSpPr>
            <p:spPr bwMode="auto">
              <a:xfrm>
                <a:off x="9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4" name="Rectangle 3"/>
              <p:cNvSpPr>
                <a:spLocks/>
              </p:cNvSpPr>
              <p:nvPr/>
            </p:nvSpPr>
            <p:spPr bwMode="auto">
              <a:xfrm>
                <a:off x="19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5" name="Rectangle 4"/>
              <p:cNvSpPr>
                <a:spLocks/>
              </p:cNvSpPr>
              <p:nvPr/>
            </p:nvSpPr>
            <p:spPr bwMode="auto">
              <a:xfrm>
                <a:off x="28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6" name="Rectangle 5"/>
              <p:cNvSpPr>
                <a:spLocks/>
              </p:cNvSpPr>
              <p:nvPr/>
            </p:nvSpPr>
            <p:spPr bwMode="auto">
              <a:xfrm>
                <a:off x="38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7" name="Rectangle 6"/>
              <p:cNvSpPr>
                <a:spLocks/>
              </p:cNvSpPr>
              <p:nvPr/>
            </p:nvSpPr>
            <p:spPr bwMode="auto">
              <a:xfrm>
                <a:off x="48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8" name="Rectangle 7"/>
              <p:cNvSpPr>
                <a:spLocks/>
              </p:cNvSpPr>
              <p:nvPr/>
            </p:nvSpPr>
            <p:spPr bwMode="auto">
              <a:xfrm>
                <a:off x="57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9" name="Rectangle 8"/>
              <p:cNvSpPr>
                <a:spLocks/>
              </p:cNvSpPr>
              <p:nvPr/>
            </p:nvSpPr>
            <p:spPr bwMode="auto">
              <a:xfrm>
                <a:off x="67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0" name="Rectangle 9"/>
              <p:cNvSpPr>
                <a:spLocks/>
              </p:cNvSpPr>
              <p:nvPr/>
            </p:nvSpPr>
            <p:spPr bwMode="auto">
              <a:xfrm>
                <a:off x="76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1" name="Rectangle 10"/>
              <p:cNvSpPr>
                <a:spLocks/>
              </p:cNvSpPr>
              <p:nvPr/>
            </p:nvSpPr>
            <p:spPr bwMode="auto">
              <a:xfrm>
                <a:off x="86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2" name="Rectangle 11"/>
              <p:cNvSpPr>
                <a:spLocks/>
              </p:cNvSpPr>
              <p:nvPr/>
            </p:nvSpPr>
            <p:spPr bwMode="auto">
              <a:xfrm>
                <a:off x="96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3" name="Rectangle 12"/>
              <p:cNvSpPr>
                <a:spLocks/>
              </p:cNvSpPr>
              <p:nvPr/>
            </p:nvSpPr>
            <p:spPr bwMode="auto">
              <a:xfrm>
                <a:off x="105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4" name="Rectangle 13"/>
              <p:cNvSpPr>
                <a:spLocks/>
              </p:cNvSpPr>
              <p:nvPr/>
            </p:nvSpPr>
            <p:spPr bwMode="auto">
              <a:xfrm>
                <a:off x="115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5" name="Rectangle 14"/>
              <p:cNvSpPr>
                <a:spLocks/>
              </p:cNvSpPr>
              <p:nvPr/>
            </p:nvSpPr>
            <p:spPr bwMode="auto">
              <a:xfrm>
                <a:off x="124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6" name="Rectangle 15"/>
              <p:cNvSpPr>
                <a:spLocks/>
              </p:cNvSpPr>
              <p:nvPr/>
            </p:nvSpPr>
            <p:spPr bwMode="auto">
              <a:xfrm>
                <a:off x="134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7" name="Rectangle 16"/>
              <p:cNvSpPr>
                <a:spLocks/>
              </p:cNvSpPr>
              <p:nvPr/>
            </p:nvSpPr>
            <p:spPr bwMode="auto">
              <a:xfrm>
                <a:off x="144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8" name="Oval 17"/>
              <p:cNvSpPr>
                <a:spLocks/>
              </p:cNvSpPr>
              <p:nvPr/>
            </p:nvSpPr>
            <p:spPr bwMode="auto">
              <a:xfrm>
                <a:off x="11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9" name="Oval 18"/>
              <p:cNvSpPr>
                <a:spLocks/>
              </p:cNvSpPr>
              <p:nvPr/>
            </p:nvSpPr>
            <p:spPr bwMode="auto">
              <a:xfrm>
                <a:off x="208"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 name="Oval 19"/>
              <p:cNvSpPr>
                <a:spLocks/>
              </p:cNvSpPr>
              <p:nvPr/>
            </p:nvSpPr>
            <p:spPr bwMode="auto">
              <a:xfrm>
                <a:off x="304"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1" name="Oval 20"/>
              <p:cNvSpPr>
                <a:spLocks/>
              </p:cNvSpPr>
              <p:nvPr/>
            </p:nvSpPr>
            <p:spPr bwMode="auto">
              <a:xfrm>
                <a:off x="400"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 name="Oval 21"/>
              <p:cNvSpPr>
                <a:spLocks/>
              </p:cNvSpPr>
              <p:nvPr/>
            </p:nvSpPr>
            <p:spPr bwMode="auto">
              <a:xfrm>
                <a:off x="40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3" name="Oval 22"/>
              <p:cNvSpPr>
                <a:spLocks/>
              </p:cNvSpPr>
              <p:nvPr/>
            </p:nvSpPr>
            <p:spPr bwMode="auto">
              <a:xfrm>
                <a:off x="49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4" name="Oval 23"/>
              <p:cNvSpPr>
                <a:spLocks/>
              </p:cNvSpPr>
              <p:nvPr/>
            </p:nvSpPr>
            <p:spPr bwMode="auto">
              <a:xfrm>
                <a:off x="49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5" name="Oval 24"/>
              <p:cNvSpPr>
                <a:spLocks/>
              </p:cNvSpPr>
              <p:nvPr/>
            </p:nvSpPr>
            <p:spPr bwMode="auto">
              <a:xfrm>
                <a:off x="59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6" name="Oval 25"/>
              <p:cNvSpPr>
                <a:spLocks/>
              </p:cNvSpPr>
              <p:nvPr/>
            </p:nvSpPr>
            <p:spPr bwMode="auto">
              <a:xfrm>
                <a:off x="592"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7" name="Oval 26"/>
              <p:cNvSpPr>
                <a:spLocks/>
              </p:cNvSpPr>
              <p:nvPr/>
            </p:nvSpPr>
            <p:spPr bwMode="auto">
              <a:xfrm>
                <a:off x="59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8" name="Oval 27"/>
              <p:cNvSpPr>
                <a:spLocks/>
              </p:cNvSpPr>
              <p:nvPr/>
            </p:nvSpPr>
            <p:spPr bwMode="auto">
              <a:xfrm>
                <a:off x="688"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9" name="Oval 28"/>
              <p:cNvSpPr>
                <a:spLocks/>
              </p:cNvSpPr>
              <p:nvPr/>
            </p:nvSpPr>
            <p:spPr bwMode="auto">
              <a:xfrm>
                <a:off x="68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0" name="Oval 29"/>
              <p:cNvSpPr>
                <a:spLocks/>
              </p:cNvSpPr>
              <p:nvPr/>
            </p:nvSpPr>
            <p:spPr bwMode="auto">
              <a:xfrm>
                <a:off x="784"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1" name="Oval 30"/>
              <p:cNvSpPr>
                <a:spLocks/>
              </p:cNvSpPr>
              <p:nvPr/>
            </p:nvSpPr>
            <p:spPr bwMode="auto">
              <a:xfrm>
                <a:off x="88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2" name="Oval 31"/>
              <p:cNvSpPr>
                <a:spLocks/>
              </p:cNvSpPr>
              <p:nvPr/>
            </p:nvSpPr>
            <p:spPr bwMode="auto">
              <a:xfrm>
                <a:off x="880"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3" name="Oval 32"/>
              <p:cNvSpPr>
                <a:spLocks/>
              </p:cNvSpPr>
              <p:nvPr/>
            </p:nvSpPr>
            <p:spPr bwMode="auto">
              <a:xfrm>
                <a:off x="97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4" name="Oval 33"/>
              <p:cNvSpPr>
                <a:spLocks/>
              </p:cNvSpPr>
              <p:nvPr/>
            </p:nvSpPr>
            <p:spPr bwMode="auto">
              <a:xfrm>
                <a:off x="97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5" name="Oval 34"/>
              <p:cNvSpPr>
                <a:spLocks/>
              </p:cNvSpPr>
              <p:nvPr/>
            </p:nvSpPr>
            <p:spPr bwMode="auto">
              <a:xfrm>
                <a:off x="1072"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6" name="Oval 35"/>
              <p:cNvSpPr>
                <a:spLocks/>
              </p:cNvSpPr>
              <p:nvPr/>
            </p:nvSpPr>
            <p:spPr bwMode="auto">
              <a:xfrm>
                <a:off x="107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7" name="Oval 36"/>
              <p:cNvSpPr>
                <a:spLocks/>
              </p:cNvSpPr>
              <p:nvPr/>
            </p:nvSpPr>
            <p:spPr bwMode="auto">
              <a:xfrm>
                <a:off x="107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8" name="Oval 37"/>
              <p:cNvSpPr>
                <a:spLocks/>
              </p:cNvSpPr>
              <p:nvPr/>
            </p:nvSpPr>
            <p:spPr bwMode="auto">
              <a:xfrm>
                <a:off x="116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9" name="Oval 38"/>
              <p:cNvSpPr>
                <a:spLocks/>
              </p:cNvSpPr>
              <p:nvPr/>
            </p:nvSpPr>
            <p:spPr bwMode="auto">
              <a:xfrm>
                <a:off x="116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0" name="Oval 39"/>
              <p:cNvSpPr>
                <a:spLocks/>
              </p:cNvSpPr>
              <p:nvPr/>
            </p:nvSpPr>
            <p:spPr bwMode="auto">
              <a:xfrm>
                <a:off x="1168"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1" name="Oval 40"/>
              <p:cNvSpPr>
                <a:spLocks/>
              </p:cNvSpPr>
              <p:nvPr/>
            </p:nvSpPr>
            <p:spPr bwMode="auto">
              <a:xfrm>
                <a:off x="1264"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2" name="Oval 41"/>
              <p:cNvSpPr>
                <a:spLocks/>
              </p:cNvSpPr>
              <p:nvPr/>
            </p:nvSpPr>
            <p:spPr bwMode="auto">
              <a:xfrm>
                <a:off x="1360"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3" name="Oval 42"/>
              <p:cNvSpPr>
                <a:spLocks/>
              </p:cNvSpPr>
              <p:nvPr/>
            </p:nvSpPr>
            <p:spPr bwMode="auto">
              <a:xfrm>
                <a:off x="1360"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4" name="Oval 43"/>
              <p:cNvSpPr>
                <a:spLocks/>
              </p:cNvSpPr>
              <p:nvPr/>
            </p:nvSpPr>
            <p:spPr bwMode="auto">
              <a:xfrm>
                <a:off x="145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5" name="Oval 44"/>
              <p:cNvSpPr>
                <a:spLocks/>
              </p:cNvSpPr>
              <p:nvPr/>
            </p:nvSpPr>
            <p:spPr bwMode="auto">
              <a:xfrm>
                <a:off x="145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6" name="Oval 45"/>
              <p:cNvSpPr>
                <a:spLocks/>
              </p:cNvSpPr>
              <p:nvPr/>
            </p:nvSpPr>
            <p:spPr bwMode="auto">
              <a:xfrm>
                <a:off x="145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77" name="Group 51"/>
            <p:cNvGrpSpPr>
              <a:grpSpLocks/>
            </p:cNvGrpSpPr>
            <p:nvPr/>
          </p:nvGrpSpPr>
          <p:grpSpPr bwMode="auto">
            <a:xfrm>
              <a:off x="7343246" y="3940969"/>
              <a:ext cx="223242" cy="517922"/>
              <a:chOff x="0" y="0"/>
              <a:chExt cx="200" cy="464"/>
            </a:xfrm>
          </p:grpSpPr>
          <p:sp>
            <p:nvSpPr>
              <p:cNvPr id="78" name="Rectangle 47"/>
              <p:cNvSpPr>
                <a:spLocks/>
              </p:cNvSpPr>
              <p:nvPr/>
            </p:nvSpPr>
            <p:spPr bwMode="auto">
              <a:xfrm>
                <a:off x="0" y="0"/>
                <a:ext cx="88" cy="464"/>
              </a:xfrm>
              <a:prstGeom prst="rect">
                <a:avLst/>
              </a:prstGeom>
              <a:solidFill>
                <a:srgbClr val="FFFA83"/>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79" name="Group 50"/>
              <p:cNvGrpSpPr>
                <a:grpSpLocks/>
              </p:cNvGrpSpPr>
              <p:nvPr/>
            </p:nvGrpSpPr>
            <p:grpSpPr bwMode="auto">
              <a:xfrm>
                <a:off x="112" y="0"/>
                <a:ext cx="88" cy="464"/>
                <a:chOff x="0" y="0"/>
                <a:chExt cx="88" cy="464"/>
              </a:xfrm>
            </p:grpSpPr>
            <p:sp>
              <p:nvSpPr>
                <p:cNvPr id="80" name="Rectangle 48"/>
                <p:cNvSpPr>
                  <a:spLocks/>
                </p:cNvSpPr>
                <p:nvPr/>
              </p:nvSpPr>
              <p:spPr bwMode="auto">
                <a:xfrm>
                  <a:off x="0" y="0"/>
                  <a:ext cx="88" cy="464"/>
                </a:xfrm>
                <a:prstGeom prst="rect">
                  <a:avLst/>
                </a:prstGeom>
                <a:solidFill>
                  <a:srgbClr val="FFFA83"/>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1" name="Oval 49"/>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grpSp>
          <p:nvGrpSpPr>
            <p:cNvPr id="82" name="Group 65"/>
            <p:cNvGrpSpPr>
              <a:grpSpLocks/>
            </p:cNvGrpSpPr>
            <p:nvPr/>
          </p:nvGrpSpPr>
          <p:grpSpPr bwMode="auto">
            <a:xfrm>
              <a:off x="6602082" y="3940969"/>
              <a:ext cx="473273" cy="517922"/>
              <a:chOff x="0" y="0"/>
              <a:chExt cx="424" cy="464"/>
            </a:xfrm>
          </p:grpSpPr>
          <p:grpSp>
            <p:nvGrpSpPr>
              <p:cNvPr id="83" name="Group 54"/>
              <p:cNvGrpSpPr>
                <a:grpSpLocks/>
              </p:cNvGrpSpPr>
              <p:nvPr/>
            </p:nvGrpSpPr>
            <p:grpSpPr bwMode="auto">
              <a:xfrm>
                <a:off x="0" y="0"/>
                <a:ext cx="88" cy="464"/>
                <a:chOff x="0" y="0"/>
                <a:chExt cx="88" cy="464"/>
              </a:xfrm>
            </p:grpSpPr>
            <p:sp>
              <p:nvSpPr>
                <p:cNvPr id="94" name="Rectangle 52"/>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5" name="Oval 5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84" name="Group 57"/>
              <p:cNvGrpSpPr>
                <a:grpSpLocks/>
              </p:cNvGrpSpPr>
              <p:nvPr/>
            </p:nvGrpSpPr>
            <p:grpSpPr bwMode="auto">
              <a:xfrm>
                <a:off x="112" y="0"/>
                <a:ext cx="88" cy="464"/>
                <a:chOff x="0" y="0"/>
                <a:chExt cx="88" cy="464"/>
              </a:xfrm>
            </p:grpSpPr>
            <p:sp>
              <p:nvSpPr>
                <p:cNvPr id="92" name="Rectangle 55"/>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3" name="Oval 56"/>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85" name="Group 61"/>
              <p:cNvGrpSpPr>
                <a:grpSpLocks/>
              </p:cNvGrpSpPr>
              <p:nvPr/>
            </p:nvGrpSpPr>
            <p:grpSpPr bwMode="auto">
              <a:xfrm>
                <a:off x="224" y="0"/>
                <a:ext cx="88" cy="464"/>
                <a:chOff x="0" y="0"/>
                <a:chExt cx="88" cy="464"/>
              </a:xfrm>
            </p:grpSpPr>
            <p:sp>
              <p:nvSpPr>
                <p:cNvPr id="89" name="Rectangle 58"/>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0" name="Oval 59"/>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1" name="Oval 60"/>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86" name="Group 64"/>
              <p:cNvGrpSpPr>
                <a:grpSpLocks/>
              </p:cNvGrpSpPr>
              <p:nvPr/>
            </p:nvGrpSpPr>
            <p:grpSpPr bwMode="auto">
              <a:xfrm>
                <a:off x="336" y="0"/>
                <a:ext cx="88" cy="464"/>
                <a:chOff x="0" y="0"/>
                <a:chExt cx="88" cy="464"/>
              </a:xfrm>
            </p:grpSpPr>
            <p:sp>
              <p:nvSpPr>
                <p:cNvPr id="87" name="Rectangle 62"/>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8" name="Oval 63"/>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grpSp>
          <p:nvGrpSpPr>
            <p:cNvPr id="96" name="Group 78"/>
            <p:cNvGrpSpPr>
              <a:grpSpLocks/>
            </p:cNvGrpSpPr>
            <p:nvPr/>
          </p:nvGrpSpPr>
          <p:grpSpPr bwMode="auto">
            <a:xfrm>
              <a:off x="7834379" y="3940969"/>
              <a:ext cx="473273" cy="517922"/>
              <a:chOff x="0" y="0"/>
              <a:chExt cx="424" cy="464"/>
            </a:xfrm>
          </p:grpSpPr>
          <p:sp>
            <p:nvSpPr>
              <p:cNvPr id="97" name="Rectangle 66"/>
              <p:cNvSpPr>
                <a:spLocks/>
              </p:cNvSpPr>
              <p:nvPr/>
            </p:nvSpPr>
            <p:spPr bwMode="auto">
              <a:xfrm>
                <a:off x="0"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8" name="Oval 67"/>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9" name="Rectangle 68"/>
              <p:cNvSpPr>
                <a:spLocks/>
              </p:cNvSpPr>
              <p:nvPr/>
            </p:nvSpPr>
            <p:spPr bwMode="auto">
              <a:xfrm>
                <a:off x="112"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0" name="Oval 69"/>
              <p:cNvSpPr>
                <a:spLocks/>
              </p:cNvSpPr>
              <p:nvPr/>
            </p:nvSpPr>
            <p:spPr bwMode="auto">
              <a:xfrm>
                <a:off x="12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1" name="Oval 70"/>
              <p:cNvSpPr>
                <a:spLocks/>
              </p:cNvSpPr>
              <p:nvPr/>
            </p:nvSpPr>
            <p:spPr bwMode="auto">
              <a:xfrm>
                <a:off x="12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2" name="Rectangle 71"/>
              <p:cNvSpPr>
                <a:spLocks/>
              </p:cNvSpPr>
              <p:nvPr/>
            </p:nvSpPr>
            <p:spPr bwMode="auto">
              <a:xfrm>
                <a:off x="224"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3" name="Oval 72"/>
              <p:cNvSpPr>
                <a:spLocks/>
              </p:cNvSpPr>
              <p:nvPr/>
            </p:nvSpPr>
            <p:spPr bwMode="auto">
              <a:xfrm>
                <a:off x="240"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4" name="Oval 73"/>
              <p:cNvSpPr>
                <a:spLocks/>
              </p:cNvSpPr>
              <p:nvPr/>
            </p:nvSpPr>
            <p:spPr bwMode="auto">
              <a:xfrm>
                <a:off x="240"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5" name="Oval 74"/>
              <p:cNvSpPr>
                <a:spLocks/>
              </p:cNvSpPr>
              <p:nvPr/>
            </p:nvSpPr>
            <p:spPr bwMode="auto">
              <a:xfrm>
                <a:off x="24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6" name="Rectangle 75"/>
              <p:cNvSpPr>
                <a:spLocks/>
              </p:cNvSpPr>
              <p:nvPr/>
            </p:nvSpPr>
            <p:spPr bwMode="auto">
              <a:xfrm>
                <a:off x="336"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7" name="Oval 76"/>
              <p:cNvSpPr>
                <a:spLocks/>
              </p:cNvSpPr>
              <p:nvPr/>
            </p:nvSpPr>
            <p:spPr bwMode="auto">
              <a:xfrm>
                <a:off x="352"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8" name="Oval 77"/>
              <p:cNvSpPr>
                <a:spLocks/>
              </p:cNvSpPr>
              <p:nvPr/>
            </p:nvSpPr>
            <p:spPr bwMode="auto">
              <a:xfrm>
                <a:off x="352"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09" name="Group 87"/>
            <p:cNvGrpSpPr>
              <a:grpSpLocks/>
            </p:cNvGrpSpPr>
            <p:nvPr/>
          </p:nvGrpSpPr>
          <p:grpSpPr bwMode="auto">
            <a:xfrm>
              <a:off x="9316707" y="3940969"/>
              <a:ext cx="223242" cy="517922"/>
              <a:chOff x="0" y="0"/>
              <a:chExt cx="200" cy="464"/>
            </a:xfrm>
          </p:grpSpPr>
          <p:sp>
            <p:nvSpPr>
              <p:cNvPr id="110" name="Rectangle 79"/>
              <p:cNvSpPr>
                <a:spLocks/>
              </p:cNvSpPr>
              <p:nvPr/>
            </p:nvSpPr>
            <p:spPr bwMode="auto">
              <a:xfrm>
                <a:off x="0" y="0"/>
                <a:ext cx="88" cy="464"/>
              </a:xfrm>
              <a:prstGeom prst="rect">
                <a:avLst/>
              </a:prstGeom>
              <a:solidFill>
                <a:srgbClr val="FE4940"/>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1" name="Oval 80"/>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2" name="Oval 81"/>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3" name="Oval 82"/>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4" name="Rectangle 83"/>
              <p:cNvSpPr>
                <a:spLocks/>
              </p:cNvSpPr>
              <p:nvPr/>
            </p:nvSpPr>
            <p:spPr bwMode="auto">
              <a:xfrm>
                <a:off x="112" y="0"/>
                <a:ext cx="88" cy="464"/>
              </a:xfrm>
              <a:prstGeom prst="rect">
                <a:avLst/>
              </a:prstGeom>
              <a:solidFill>
                <a:srgbClr val="FE4940"/>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5" name="Oval 84"/>
              <p:cNvSpPr>
                <a:spLocks/>
              </p:cNvSpPr>
              <p:nvPr/>
            </p:nvSpPr>
            <p:spPr bwMode="auto">
              <a:xfrm>
                <a:off x="12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6" name="Oval 85"/>
              <p:cNvSpPr>
                <a:spLocks/>
              </p:cNvSpPr>
              <p:nvPr/>
            </p:nvSpPr>
            <p:spPr bwMode="auto">
              <a:xfrm>
                <a:off x="12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7" name="Oval 86"/>
              <p:cNvSpPr>
                <a:spLocks/>
              </p:cNvSpPr>
              <p:nvPr/>
            </p:nvSpPr>
            <p:spPr bwMode="auto">
              <a:xfrm>
                <a:off x="128"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18" name="Group 101"/>
            <p:cNvGrpSpPr>
              <a:grpSpLocks/>
            </p:cNvGrpSpPr>
            <p:nvPr/>
          </p:nvGrpSpPr>
          <p:grpSpPr bwMode="auto">
            <a:xfrm>
              <a:off x="8575542" y="3940969"/>
              <a:ext cx="428625" cy="517922"/>
              <a:chOff x="0" y="0"/>
              <a:chExt cx="384" cy="464"/>
            </a:xfrm>
          </p:grpSpPr>
          <p:sp>
            <p:nvSpPr>
              <p:cNvPr id="119" name="Rectangle 88"/>
              <p:cNvSpPr>
                <a:spLocks/>
              </p:cNvSpPr>
              <p:nvPr/>
            </p:nvSpPr>
            <p:spPr bwMode="auto">
              <a:xfrm>
                <a:off x="0"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0" name="Oval 89"/>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1" name="Oval 9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2" name="Rectangle 91"/>
              <p:cNvSpPr>
                <a:spLocks/>
              </p:cNvSpPr>
              <p:nvPr/>
            </p:nvSpPr>
            <p:spPr bwMode="auto">
              <a:xfrm>
                <a:off x="96"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3" name="Oval 92"/>
              <p:cNvSpPr>
                <a:spLocks/>
              </p:cNvSpPr>
              <p:nvPr/>
            </p:nvSpPr>
            <p:spPr bwMode="auto">
              <a:xfrm>
                <a:off x="112"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4" name="Oval 93"/>
              <p:cNvSpPr>
                <a:spLocks/>
              </p:cNvSpPr>
              <p:nvPr/>
            </p:nvSpPr>
            <p:spPr bwMode="auto">
              <a:xfrm>
                <a:off x="11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5" name="Rectangle 94"/>
              <p:cNvSpPr>
                <a:spLocks/>
              </p:cNvSpPr>
              <p:nvPr/>
            </p:nvSpPr>
            <p:spPr bwMode="auto">
              <a:xfrm>
                <a:off x="200"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6" name="Oval 95"/>
              <p:cNvSpPr>
                <a:spLocks/>
              </p:cNvSpPr>
              <p:nvPr/>
            </p:nvSpPr>
            <p:spPr bwMode="auto">
              <a:xfrm>
                <a:off x="2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7" name="Oval 96"/>
              <p:cNvSpPr>
                <a:spLocks/>
              </p:cNvSpPr>
              <p:nvPr/>
            </p:nvSpPr>
            <p:spPr bwMode="auto">
              <a:xfrm>
                <a:off x="2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8" name="Rectangle 97"/>
              <p:cNvSpPr>
                <a:spLocks/>
              </p:cNvSpPr>
              <p:nvPr/>
            </p:nvSpPr>
            <p:spPr bwMode="auto">
              <a:xfrm>
                <a:off x="296"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9" name="Oval 98"/>
              <p:cNvSpPr>
                <a:spLocks/>
              </p:cNvSpPr>
              <p:nvPr/>
            </p:nvSpPr>
            <p:spPr bwMode="auto">
              <a:xfrm>
                <a:off x="312"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0" name="Oval 99"/>
              <p:cNvSpPr>
                <a:spLocks/>
              </p:cNvSpPr>
              <p:nvPr/>
            </p:nvSpPr>
            <p:spPr bwMode="auto">
              <a:xfrm>
                <a:off x="312"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1" name="Oval 100"/>
              <p:cNvSpPr>
                <a:spLocks/>
              </p:cNvSpPr>
              <p:nvPr/>
            </p:nvSpPr>
            <p:spPr bwMode="auto">
              <a:xfrm>
                <a:off x="312"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132" name="Rectangle 102"/>
            <p:cNvSpPr>
              <a:spLocks/>
            </p:cNvSpPr>
            <p:nvPr/>
          </p:nvSpPr>
          <p:spPr bwMode="auto">
            <a:xfrm>
              <a:off x="7200370" y="3048000"/>
              <a:ext cx="98227" cy="517922"/>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133" name="Group 105"/>
            <p:cNvGrpSpPr>
              <a:grpSpLocks/>
            </p:cNvGrpSpPr>
            <p:nvPr/>
          </p:nvGrpSpPr>
          <p:grpSpPr bwMode="auto">
            <a:xfrm>
              <a:off x="7307527" y="3048000"/>
              <a:ext cx="98227" cy="517922"/>
              <a:chOff x="0" y="0"/>
              <a:chExt cx="88" cy="464"/>
            </a:xfrm>
          </p:grpSpPr>
          <p:sp>
            <p:nvSpPr>
              <p:cNvPr id="134" name="Rectangle 103"/>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5" name="Oval 104"/>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36" name="Group 108"/>
            <p:cNvGrpSpPr>
              <a:grpSpLocks/>
            </p:cNvGrpSpPr>
            <p:nvPr/>
          </p:nvGrpSpPr>
          <p:grpSpPr bwMode="auto">
            <a:xfrm>
              <a:off x="7414683" y="3048000"/>
              <a:ext cx="98227" cy="517922"/>
              <a:chOff x="0" y="0"/>
              <a:chExt cx="88" cy="464"/>
            </a:xfrm>
          </p:grpSpPr>
          <p:sp>
            <p:nvSpPr>
              <p:cNvPr id="137" name="Rectangle 10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8" name="Oval 107"/>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39" name="Group 111"/>
            <p:cNvGrpSpPr>
              <a:grpSpLocks/>
            </p:cNvGrpSpPr>
            <p:nvPr/>
          </p:nvGrpSpPr>
          <p:grpSpPr bwMode="auto">
            <a:xfrm>
              <a:off x="7521839" y="3048000"/>
              <a:ext cx="98227" cy="517922"/>
              <a:chOff x="0" y="0"/>
              <a:chExt cx="88" cy="464"/>
            </a:xfrm>
          </p:grpSpPr>
          <p:sp>
            <p:nvSpPr>
              <p:cNvPr id="140" name="Rectangle 109"/>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1" name="Oval 11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42" name="Group 115"/>
            <p:cNvGrpSpPr>
              <a:grpSpLocks/>
            </p:cNvGrpSpPr>
            <p:nvPr/>
          </p:nvGrpSpPr>
          <p:grpSpPr bwMode="auto">
            <a:xfrm>
              <a:off x="7628995" y="3048000"/>
              <a:ext cx="98227" cy="517922"/>
              <a:chOff x="0" y="0"/>
              <a:chExt cx="88" cy="464"/>
            </a:xfrm>
          </p:grpSpPr>
          <p:sp>
            <p:nvSpPr>
              <p:cNvPr id="143" name="Rectangle 112"/>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4" name="Oval 11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5" name="Oval 114"/>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46" name="Group 119"/>
            <p:cNvGrpSpPr>
              <a:grpSpLocks/>
            </p:cNvGrpSpPr>
            <p:nvPr/>
          </p:nvGrpSpPr>
          <p:grpSpPr bwMode="auto">
            <a:xfrm>
              <a:off x="7736152" y="3048000"/>
              <a:ext cx="98227" cy="517922"/>
              <a:chOff x="0" y="0"/>
              <a:chExt cx="88" cy="464"/>
            </a:xfrm>
          </p:grpSpPr>
          <p:sp>
            <p:nvSpPr>
              <p:cNvPr id="147" name="Rectangle 11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8" name="Oval 117"/>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9" name="Oval 118"/>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50" name="Group 124"/>
            <p:cNvGrpSpPr>
              <a:grpSpLocks/>
            </p:cNvGrpSpPr>
            <p:nvPr/>
          </p:nvGrpSpPr>
          <p:grpSpPr bwMode="auto">
            <a:xfrm>
              <a:off x="7843308" y="3048000"/>
              <a:ext cx="98227" cy="517922"/>
              <a:chOff x="0" y="0"/>
              <a:chExt cx="88" cy="464"/>
            </a:xfrm>
          </p:grpSpPr>
          <p:sp>
            <p:nvSpPr>
              <p:cNvPr id="151" name="Rectangle 12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2" name="Oval 121"/>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3" name="Oval 122"/>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4" name="Oval 123"/>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55" name="Group 128"/>
            <p:cNvGrpSpPr>
              <a:grpSpLocks/>
            </p:cNvGrpSpPr>
            <p:nvPr/>
          </p:nvGrpSpPr>
          <p:grpSpPr bwMode="auto">
            <a:xfrm>
              <a:off x="7950464" y="3048000"/>
              <a:ext cx="98227" cy="517922"/>
              <a:chOff x="0" y="0"/>
              <a:chExt cx="88" cy="464"/>
            </a:xfrm>
          </p:grpSpPr>
          <p:sp>
            <p:nvSpPr>
              <p:cNvPr id="156" name="Rectangle 125"/>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7" name="Oval 126"/>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8" name="Oval 12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59" name="Group 131"/>
            <p:cNvGrpSpPr>
              <a:grpSpLocks/>
            </p:cNvGrpSpPr>
            <p:nvPr/>
          </p:nvGrpSpPr>
          <p:grpSpPr bwMode="auto">
            <a:xfrm>
              <a:off x="8066550" y="3048000"/>
              <a:ext cx="98227" cy="517922"/>
              <a:chOff x="0" y="0"/>
              <a:chExt cx="88" cy="464"/>
            </a:xfrm>
          </p:grpSpPr>
          <p:sp>
            <p:nvSpPr>
              <p:cNvPr id="160" name="Rectangle 129"/>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1" name="Oval 130"/>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62" name="Group 135"/>
            <p:cNvGrpSpPr>
              <a:grpSpLocks/>
            </p:cNvGrpSpPr>
            <p:nvPr/>
          </p:nvGrpSpPr>
          <p:grpSpPr bwMode="auto">
            <a:xfrm>
              <a:off x="8173706" y="3048000"/>
              <a:ext cx="98227" cy="517922"/>
              <a:chOff x="0" y="0"/>
              <a:chExt cx="88" cy="464"/>
            </a:xfrm>
          </p:grpSpPr>
          <p:sp>
            <p:nvSpPr>
              <p:cNvPr id="163" name="Rectangle 132"/>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4" name="Oval 133"/>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5" name="Oval 134"/>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66" name="Group 139"/>
            <p:cNvGrpSpPr>
              <a:grpSpLocks/>
            </p:cNvGrpSpPr>
            <p:nvPr/>
          </p:nvGrpSpPr>
          <p:grpSpPr bwMode="auto">
            <a:xfrm>
              <a:off x="8289792" y="3048000"/>
              <a:ext cx="98227" cy="517922"/>
              <a:chOff x="0" y="0"/>
              <a:chExt cx="88" cy="464"/>
            </a:xfrm>
          </p:grpSpPr>
          <p:sp>
            <p:nvSpPr>
              <p:cNvPr id="167" name="Rectangle 13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8" name="Oval 13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9" name="Oval 138"/>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70" name="Group 144"/>
            <p:cNvGrpSpPr>
              <a:grpSpLocks/>
            </p:cNvGrpSpPr>
            <p:nvPr/>
          </p:nvGrpSpPr>
          <p:grpSpPr bwMode="auto">
            <a:xfrm>
              <a:off x="8388019" y="3048000"/>
              <a:ext cx="98227" cy="517922"/>
              <a:chOff x="0" y="0"/>
              <a:chExt cx="88" cy="464"/>
            </a:xfrm>
          </p:grpSpPr>
          <p:sp>
            <p:nvSpPr>
              <p:cNvPr id="171" name="Rectangle 14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2" name="Oval 141"/>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3" name="Oval 142"/>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4" name="Oval 14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75" name="Group 149"/>
            <p:cNvGrpSpPr>
              <a:grpSpLocks/>
            </p:cNvGrpSpPr>
            <p:nvPr/>
          </p:nvGrpSpPr>
          <p:grpSpPr bwMode="auto">
            <a:xfrm>
              <a:off x="8495175" y="3048000"/>
              <a:ext cx="98227" cy="517922"/>
              <a:chOff x="0" y="0"/>
              <a:chExt cx="88" cy="464"/>
            </a:xfrm>
          </p:grpSpPr>
          <p:sp>
            <p:nvSpPr>
              <p:cNvPr id="176" name="Rectangle 145"/>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7" name="Oval 146"/>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8" name="Oval 14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9" name="Oval 148"/>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80" name="Group 152"/>
            <p:cNvGrpSpPr>
              <a:grpSpLocks/>
            </p:cNvGrpSpPr>
            <p:nvPr/>
          </p:nvGrpSpPr>
          <p:grpSpPr bwMode="auto">
            <a:xfrm>
              <a:off x="8593402" y="3048000"/>
              <a:ext cx="98227" cy="517922"/>
              <a:chOff x="0" y="0"/>
              <a:chExt cx="88" cy="464"/>
            </a:xfrm>
          </p:grpSpPr>
          <p:sp>
            <p:nvSpPr>
              <p:cNvPr id="181" name="Rectangle 15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82" name="Oval 151"/>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83" name="Group 156"/>
            <p:cNvGrpSpPr>
              <a:grpSpLocks/>
            </p:cNvGrpSpPr>
            <p:nvPr/>
          </p:nvGrpSpPr>
          <p:grpSpPr bwMode="auto">
            <a:xfrm>
              <a:off x="8700558" y="3048000"/>
              <a:ext cx="98227" cy="517922"/>
              <a:chOff x="0" y="0"/>
              <a:chExt cx="88" cy="464"/>
            </a:xfrm>
          </p:grpSpPr>
          <p:sp>
            <p:nvSpPr>
              <p:cNvPr id="184" name="Rectangle 153"/>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85" name="Oval 154"/>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86" name="Oval 155"/>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87" name="Group 161"/>
            <p:cNvGrpSpPr>
              <a:grpSpLocks/>
            </p:cNvGrpSpPr>
            <p:nvPr/>
          </p:nvGrpSpPr>
          <p:grpSpPr bwMode="auto">
            <a:xfrm>
              <a:off x="8807714" y="3048000"/>
              <a:ext cx="98227" cy="517922"/>
              <a:chOff x="0" y="0"/>
              <a:chExt cx="88" cy="464"/>
            </a:xfrm>
          </p:grpSpPr>
          <p:sp>
            <p:nvSpPr>
              <p:cNvPr id="188" name="Rectangle 157"/>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89" name="Oval 158"/>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90" name="Oval 159"/>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91" name="Oval 16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192" name="Rectangle 164"/>
            <p:cNvSpPr>
              <a:spLocks/>
            </p:cNvSpPr>
            <p:nvPr/>
          </p:nvSpPr>
          <p:spPr bwMode="auto">
            <a:xfrm rot="-5400000">
              <a:off x="6686913" y="3181945"/>
              <a:ext cx="607219"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neurons</a:t>
              </a:r>
            </a:p>
          </p:txBody>
        </p:sp>
        <p:sp>
          <p:nvSpPr>
            <p:cNvPr id="193" name="Rectangle 165"/>
            <p:cNvSpPr>
              <a:spLocks/>
            </p:cNvSpPr>
            <p:nvPr/>
          </p:nvSpPr>
          <p:spPr bwMode="auto">
            <a:xfrm>
              <a:off x="7169117" y="2791703"/>
              <a:ext cx="844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1</a:t>
              </a:r>
            </a:p>
          </p:txBody>
        </p:sp>
        <p:sp>
          <p:nvSpPr>
            <p:cNvPr id="194" name="Rectangle 166"/>
            <p:cNvSpPr>
              <a:spLocks/>
            </p:cNvSpPr>
            <p:nvPr/>
          </p:nvSpPr>
          <p:spPr bwMode="auto">
            <a:xfrm>
              <a:off x="8748556" y="2791703"/>
              <a:ext cx="1425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M</a:t>
              </a:r>
            </a:p>
          </p:txBody>
        </p:sp>
      </p:grpSp>
      <p:sp>
        <p:nvSpPr>
          <p:cNvPr id="195" name="Rectangle 13"/>
          <p:cNvSpPr>
            <a:spLocks noChangeArrowheads="1"/>
          </p:cNvSpPr>
          <p:nvPr/>
        </p:nvSpPr>
        <p:spPr bwMode="auto">
          <a:xfrm>
            <a:off x="-76200" y="5715000"/>
            <a:ext cx="9296400" cy="1142999"/>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196" name="Text Box 14"/>
          <p:cNvSpPr txBox="1">
            <a:spLocks noChangeArrowheads="1"/>
          </p:cNvSpPr>
          <p:nvPr/>
        </p:nvSpPr>
        <p:spPr bwMode="auto">
          <a:xfrm>
            <a:off x="134168" y="5827693"/>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804863" algn="l"/>
              </a:tabLst>
              <a:defRPr sz="2400">
                <a:solidFill>
                  <a:schemeClr val="tx1"/>
                </a:solidFill>
                <a:latin typeface="Times New Roman" pitchFamily="18" charset="0"/>
                <a:cs typeface="Times New Roman" pitchFamily="18" charset="0"/>
              </a:defRPr>
            </a:lvl1pPr>
            <a:lvl2pPr>
              <a:tabLst>
                <a:tab pos="804863" algn="l"/>
              </a:tabLst>
              <a:defRPr sz="2400">
                <a:solidFill>
                  <a:schemeClr val="tx1"/>
                </a:solidFill>
                <a:latin typeface="Times New Roman" pitchFamily="18" charset="0"/>
                <a:cs typeface="Times New Roman" pitchFamily="18" charset="0"/>
              </a:defRPr>
            </a:lvl2pPr>
            <a:lvl3pPr>
              <a:tabLst>
                <a:tab pos="804863" algn="l"/>
              </a:tabLst>
              <a:defRPr sz="2400">
                <a:solidFill>
                  <a:schemeClr val="tx1"/>
                </a:solidFill>
                <a:latin typeface="Times New Roman" pitchFamily="18" charset="0"/>
                <a:cs typeface="Times New Roman" pitchFamily="18" charset="0"/>
              </a:defRPr>
            </a:lvl3pPr>
            <a:lvl4pPr>
              <a:tabLst>
                <a:tab pos="804863" algn="l"/>
              </a:tabLst>
              <a:defRPr sz="2400">
                <a:solidFill>
                  <a:schemeClr val="tx1"/>
                </a:solidFill>
                <a:latin typeface="Times New Roman" pitchFamily="18" charset="0"/>
                <a:cs typeface="Times New Roman" pitchFamily="18" charset="0"/>
              </a:defRPr>
            </a:lvl4pPr>
            <a:lvl5pPr>
              <a:tabLst>
                <a:tab pos="804863" algn="l"/>
              </a:tabLst>
              <a:defRPr sz="2400">
                <a:solidFill>
                  <a:schemeClr val="tx1"/>
                </a:solidFill>
                <a:latin typeface="Times New Roman" pitchFamily="18" charset="0"/>
                <a:cs typeface="Times New Roman" pitchFamily="18" charset="0"/>
              </a:defRPr>
            </a:lvl5pPr>
            <a:lvl6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6pPr>
            <a:lvl7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7pPr>
            <a:lvl8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8pPr>
            <a:lvl9pPr fontAlgn="base">
              <a:spcBef>
                <a:spcPct val="0"/>
              </a:spcBef>
              <a:spcAft>
                <a:spcPct val="0"/>
              </a:spcAft>
              <a:tabLst>
                <a:tab pos="804863" algn="l"/>
              </a:tabLst>
              <a:defRPr sz="2400">
                <a:solidFill>
                  <a:schemeClr val="tx1"/>
                </a:solidFill>
                <a:latin typeface="Times New Roman" pitchFamily="18" charset="0"/>
                <a:cs typeface="Times New Roman" pitchFamily="18" charset="0"/>
              </a:defRPr>
            </a:lvl9pPr>
          </a:lstStyle>
          <a:p>
            <a:pPr marL="285750" indent="-285750">
              <a:buFont typeface="Arial" panose="020B0604020202020204" pitchFamily="34" charset="0"/>
              <a:buChar char="•"/>
            </a:pPr>
            <a:r>
              <a:rPr lang="de-DE" sz="1400" b="0" dirty="0">
                <a:solidFill>
                  <a:srgbClr val="FFFFFF"/>
                </a:solidFill>
              </a:rPr>
              <a:t>Haslinger, R., Pipa, G., Lewis, L. D., </a:t>
            </a:r>
            <a:r>
              <a:rPr lang="de-DE" sz="1400" b="0" dirty="0" err="1">
                <a:solidFill>
                  <a:srgbClr val="FFFFFF"/>
                </a:solidFill>
              </a:rPr>
              <a:t>Nikolić</a:t>
            </a:r>
            <a:r>
              <a:rPr lang="de-DE" sz="1400" b="0" dirty="0">
                <a:solidFill>
                  <a:srgbClr val="FFFFFF"/>
                </a:solidFill>
              </a:rPr>
              <a:t>, D., Williams, Z., &amp; Brown, E. (2013). Encoding Through Patterns: Regression </a:t>
            </a:r>
            <a:r>
              <a:rPr lang="de-DE" sz="1400" b="0" dirty="0" err="1">
                <a:solidFill>
                  <a:srgbClr val="FFFFFF"/>
                </a:solidFill>
              </a:rPr>
              <a:t>Tree</a:t>
            </a:r>
            <a:r>
              <a:rPr lang="de-DE" sz="1400" b="0" dirty="0">
                <a:solidFill>
                  <a:srgbClr val="FFFFFF"/>
                </a:solidFill>
              </a:rPr>
              <a:t>–</a:t>
            </a:r>
            <a:r>
              <a:rPr lang="de-DE" sz="1400" b="0" dirty="0" err="1">
                <a:solidFill>
                  <a:srgbClr val="FFFFFF"/>
                </a:solidFill>
              </a:rPr>
              <a:t>Based</a:t>
            </a:r>
            <a:r>
              <a:rPr lang="de-DE" sz="1400" b="0" dirty="0">
                <a:solidFill>
                  <a:srgbClr val="FFFFFF"/>
                </a:solidFill>
              </a:rPr>
              <a:t> Neuronal Population Models. </a:t>
            </a:r>
            <a:r>
              <a:rPr lang="de-DE" sz="1400" b="0" i="1" dirty="0" err="1">
                <a:solidFill>
                  <a:srgbClr val="FFFFFF"/>
                </a:solidFill>
              </a:rPr>
              <a:t>Neural</a:t>
            </a:r>
            <a:r>
              <a:rPr lang="de-DE" sz="1400" b="0" i="1" dirty="0">
                <a:solidFill>
                  <a:srgbClr val="FFFFFF"/>
                </a:solidFill>
              </a:rPr>
              <a:t> </a:t>
            </a:r>
            <a:r>
              <a:rPr lang="de-DE" sz="1400" b="0" i="1" dirty="0" err="1">
                <a:solidFill>
                  <a:srgbClr val="FFFFFF"/>
                </a:solidFill>
              </a:rPr>
              <a:t>computation</a:t>
            </a:r>
            <a:r>
              <a:rPr lang="de-DE" sz="1400" b="0" dirty="0">
                <a:solidFill>
                  <a:srgbClr val="FFFFFF"/>
                </a:solidFill>
              </a:rPr>
              <a:t>, </a:t>
            </a:r>
            <a:r>
              <a:rPr lang="de-DE" sz="1400" b="0" i="1" dirty="0">
                <a:solidFill>
                  <a:srgbClr val="FFFFFF"/>
                </a:solidFill>
              </a:rPr>
              <a:t>25</a:t>
            </a:r>
            <a:r>
              <a:rPr lang="de-DE" sz="1400" b="0" dirty="0">
                <a:solidFill>
                  <a:srgbClr val="FFFFFF"/>
                </a:solidFill>
              </a:rPr>
              <a:t>(8), </a:t>
            </a:r>
            <a:r>
              <a:rPr lang="de-DE" sz="1400" b="0" dirty="0" smtClean="0">
                <a:solidFill>
                  <a:srgbClr val="FFFFFF"/>
                </a:solidFill>
              </a:rPr>
              <a:t>1953-1993.</a:t>
            </a:r>
          </a:p>
          <a:p>
            <a:pPr marL="285750" indent="-285750">
              <a:buFont typeface="Arial" panose="020B0604020202020204" pitchFamily="34" charset="0"/>
              <a:buChar char="•"/>
            </a:pPr>
            <a:r>
              <a:rPr lang="en-US" sz="1400" b="0" dirty="0" err="1" smtClean="0">
                <a:solidFill>
                  <a:srgbClr val="FFFFFF"/>
                </a:solidFill>
              </a:rPr>
              <a:t>Haslinger</a:t>
            </a:r>
            <a:r>
              <a:rPr lang="en-US" sz="1400" b="0" dirty="0">
                <a:solidFill>
                  <a:srgbClr val="FFFFFF"/>
                </a:solidFill>
              </a:rPr>
              <a:t>, R., Ba, D., Galuske, R., Williams, Z., &amp; Pipa, G. (2013). Missing mass approximations for the partition function of stimulus driven </a:t>
            </a:r>
            <a:r>
              <a:rPr lang="en-US" sz="1400" b="0" dirty="0" err="1">
                <a:solidFill>
                  <a:srgbClr val="FFFFFF"/>
                </a:solidFill>
              </a:rPr>
              <a:t>Ising</a:t>
            </a:r>
            <a:r>
              <a:rPr lang="en-US" sz="1400" b="0" dirty="0">
                <a:solidFill>
                  <a:srgbClr val="FFFFFF"/>
                </a:solidFill>
              </a:rPr>
              <a:t> models. </a:t>
            </a:r>
            <a:r>
              <a:rPr lang="en-US" sz="1400" b="0" i="1" dirty="0">
                <a:solidFill>
                  <a:srgbClr val="FFFFFF"/>
                </a:solidFill>
              </a:rPr>
              <a:t>Frontiers in computational neuroscience</a:t>
            </a:r>
            <a:r>
              <a:rPr lang="en-US" sz="1400" b="0" dirty="0">
                <a:solidFill>
                  <a:srgbClr val="FFFFFF"/>
                </a:solidFill>
              </a:rPr>
              <a:t>, </a:t>
            </a:r>
            <a:r>
              <a:rPr lang="en-US" sz="1400" b="0" i="1" dirty="0">
                <a:solidFill>
                  <a:srgbClr val="FFFFFF"/>
                </a:solidFill>
              </a:rPr>
              <a:t>7</a:t>
            </a:r>
            <a:r>
              <a:rPr lang="en-US" sz="1400" b="0" dirty="0">
                <a:solidFill>
                  <a:srgbClr val="FFFFFF"/>
                </a:solidFill>
              </a:rPr>
              <a:t>.</a:t>
            </a:r>
          </a:p>
        </p:txBody>
      </p:sp>
    </p:spTree>
    <p:extLst>
      <p:ext uri="{BB962C8B-B14F-4D97-AF65-F5344CB8AC3E}">
        <p14:creationId xmlns:p14="http://schemas.microsoft.com/office/powerpoint/2010/main" val="150591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457200"/>
            <a:ext cx="907942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011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46"/>
          <p:cNvGrpSpPr>
            <a:grpSpLocks/>
          </p:cNvGrpSpPr>
          <p:nvPr/>
        </p:nvGrpSpPr>
        <p:grpSpPr bwMode="auto">
          <a:xfrm>
            <a:off x="6357938" y="1455539"/>
            <a:ext cx="1705570" cy="517922"/>
            <a:chOff x="0" y="0"/>
            <a:chExt cx="1528" cy="464"/>
          </a:xfrm>
        </p:grpSpPr>
        <p:sp>
          <p:nvSpPr>
            <p:cNvPr id="50306" name="Rectangle 1"/>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 name="Rectangle 2"/>
            <p:cNvSpPr>
              <a:spLocks/>
            </p:cNvSpPr>
            <p:nvPr/>
          </p:nvSpPr>
          <p:spPr bwMode="auto">
            <a:xfrm>
              <a:off x="9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08" name="Rectangle 3"/>
            <p:cNvSpPr>
              <a:spLocks/>
            </p:cNvSpPr>
            <p:nvPr/>
          </p:nvSpPr>
          <p:spPr bwMode="auto">
            <a:xfrm>
              <a:off x="19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09" name="Rectangle 4"/>
            <p:cNvSpPr>
              <a:spLocks/>
            </p:cNvSpPr>
            <p:nvPr/>
          </p:nvSpPr>
          <p:spPr bwMode="auto">
            <a:xfrm>
              <a:off x="28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0" name="Rectangle 5"/>
            <p:cNvSpPr>
              <a:spLocks/>
            </p:cNvSpPr>
            <p:nvPr/>
          </p:nvSpPr>
          <p:spPr bwMode="auto">
            <a:xfrm>
              <a:off x="38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 name="Rectangle 6"/>
            <p:cNvSpPr>
              <a:spLocks/>
            </p:cNvSpPr>
            <p:nvPr/>
          </p:nvSpPr>
          <p:spPr bwMode="auto">
            <a:xfrm>
              <a:off x="48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2" name="Rectangle 7"/>
            <p:cNvSpPr>
              <a:spLocks/>
            </p:cNvSpPr>
            <p:nvPr/>
          </p:nvSpPr>
          <p:spPr bwMode="auto">
            <a:xfrm>
              <a:off x="57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3" name="Rectangle 8"/>
            <p:cNvSpPr>
              <a:spLocks/>
            </p:cNvSpPr>
            <p:nvPr/>
          </p:nvSpPr>
          <p:spPr bwMode="auto">
            <a:xfrm>
              <a:off x="67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4" name="Rectangle 9"/>
            <p:cNvSpPr>
              <a:spLocks/>
            </p:cNvSpPr>
            <p:nvPr/>
          </p:nvSpPr>
          <p:spPr bwMode="auto">
            <a:xfrm>
              <a:off x="76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 name="Rectangle 10"/>
            <p:cNvSpPr>
              <a:spLocks/>
            </p:cNvSpPr>
            <p:nvPr/>
          </p:nvSpPr>
          <p:spPr bwMode="auto">
            <a:xfrm>
              <a:off x="86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6" name="Rectangle 11"/>
            <p:cNvSpPr>
              <a:spLocks/>
            </p:cNvSpPr>
            <p:nvPr/>
          </p:nvSpPr>
          <p:spPr bwMode="auto">
            <a:xfrm>
              <a:off x="96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7" name="Rectangle 12"/>
            <p:cNvSpPr>
              <a:spLocks/>
            </p:cNvSpPr>
            <p:nvPr/>
          </p:nvSpPr>
          <p:spPr bwMode="auto">
            <a:xfrm>
              <a:off x="1056"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8" name="Rectangle 13"/>
            <p:cNvSpPr>
              <a:spLocks/>
            </p:cNvSpPr>
            <p:nvPr/>
          </p:nvSpPr>
          <p:spPr bwMode="auto">
            <a:xfrm>
              <a:off x="1152"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19" name="Rectangle 14"/>
            <p:cNvSpPr>
              <a:spLocks/>
            </p:cNvSpPr>
            <p:nvPr/>
          </p:nvSpPr>
          <p:spPr bwMode="auto">
            <a:xfrm>
              <a:off x="1248"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 name="Rectangle 15"/>
            <p:cNvSpPr>
              <a:spLocks/>
            </p:cNvSpPr>
            <p:nvPr/>
          </p:nvSpPr>
          <p:spPr bwMode="auto">
            <a:xfrm>
              <a:off x="1344"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21" name="Rectangle 16"/>
            <p:cNvSpPr>
              <a:spLocks/>
            </p:cNvSpPr>
            <p:nvPr/>
          </p:nvSpPr>
          <p:spPr bwMode="auto">
            <a:xfrm>
              <a:off x="144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22" name="Oval 17"/>
            <p:cNvSpPr>
              <a:spLocks/>
            </p:cNvSpPr>
            <p:nvPr/>
          </p:nvSpPr>
          <p:spPr bwMode="auto">
            <a:xfrm>
              <a:off x="11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23" name="Oval 18"/>
            <p:cNvSpPr>
              <a:spLocks/>
            </p:cNvSpPr>
            <p:nvPr/>
          </p:nvSpPr>
          <p:spPr bwMode="auto">
            <a:xfrm>
              <a:off x="208"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24" name="Oval 19"/>
            <p:cNvSpPr>
              <a:spLocks/>
            </p:cNvSpPr>
            <p:nvPr/>
          </p:nvSpPr>
          <p:spPr bwMode="auto">
            <a:xfrm>
              <a:off x="304"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 name="Oval 20"/>
            <p:cNvSpPr>
              <a:spLocks/>
            </p:cNvSpPr>
            <p:nvPr/>
          </p:nvSpPr>
          <p:spPr bwMode="auto">
            <a:xfrm>
              <a:off x="400"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26" name="Oval 21"/>
            <p:cNvSpPr>
              <a:spLocks/>
            </p:cNvSpPr>
            <p:nvPr/>
          </p:nvSpPr>
          <p:spPr bwMode="auto">
            <a:xfrm>
              <a:off x="40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27" name="Oval 22"/>
            <p:cNvSpPr>
              <a:spLocks/>
            </p:cNvSpPr>
            <p:nvPr/>
          </p:nvSpPr>
          <p:spPr bwMode="auto">
            <a:xfrm>
              <a:off x="49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 name="Oval 23"/>
            <p:cNvSpPr>
              <a:spLocks/>
            </p:cNvSpPr>
            <p:nvPr/>
          </p:nvSpPr>
          <p:spPr bwMode="auto">
            <a:xfrm>
              <a:off x="49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29" name="Oval 24"/>
            <p:cNvSpPr>
              <a:spLocks/>
            </p:cNvSpPr>
            <p:nvPr/>
          </p:nvSpPr>
          <p:spPr bwMode="auto">
            <a:xfrm>
              <a:off x="59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30" name="Oval 25"/>
            <p:cNvSpPr>
              <a:spLocks/>
            </p:cNvSpPr>
            <p:nvPr/>
          </p:nvSpPr>
          <p:spPr bwMode="auto">
            <a:xfrm>
              <a:off x="592"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31" name="Oval 26"/>
            <p:cNvSpPr>
              <a:spLocks/>
            </p:cNvSpPr>
            <p:nvPr/>
          </p:nvSpPr>
          <p:spPr bwMode="auto">
            <a:xfrm>
              <a:off x="59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 name="Oval 27"/>
            <p:cNvSpPr>
              <a:spLocks/>
            </p:cNvSpPr>
            <p:nvPr/>
          </p:nvSpPr>
          <p:spPr bwMode="auto">
            <a:xfrm>
              <a:off x="688"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33" name="Oval 28"/>
            <p:cNvSpPr>
              <a:spLocks/>
            </p:cNvSpPr>
            <p:nvPr/>
          </p:nvSpPr>
          <p:spPr bwMode="auto">
            <a:xfrm>
              <a:off x="68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34" name="Oval 29"/>
            <p:cNvSpPr>
              <a:spLocks/>
            </p:cNvSpPr>
            <p:nvPr/>
          </p:nvSpPr>
          <p:spPr bwMode="auto">
            <a:xfrm>
              <a:off x="784"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35" name="Oval 30"/>
            <p:cNvSpPr>
              <a:spLocks/>
            </p:cNvSpPr>
            <p:nvPr/>
          </p:nvSpPr>
          <p:spPr bwMode="auto">
            <a:xfrm>
              <a:off x="88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36" name="Oval 31"/>
            <p:cNvSpPr>
              <a:spLocks/>
            </p:cNvSpPr>
            <p:nvPr/>
          </p:nvSpPr>
          <p:spPr bwMode="auto">
            <a:xfrm>
              <a:off x="880"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 name="Oval 32"/>
            <p:cNvSpPr>
              <a:spLocks/>
            </p:cNvSpPr>
            <p:nvPr/>
          </p:nvSpPr>
          <p:spPr bwMode="auto">
            <a:xfrm>
              <a:off x="97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38" name="Oval 33"/>
            <p:cNvSpPr>
              <a:spLocks/>
            </p:cNvSpPr>
            <p:nvPr/>
          </p:nvSpPr>
          <p:spPr bwMode="auto">
            <a:xfrm>
              <a:off x="97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 name="Oval 34"/>
            <p:cNvSpPr>
              <a:spLocks/>
            </p:cNvSpPr>
            <p:nvPr/>
          </p:nvSpPr>
          <p:spPr bwMode="auto">
            <a:xfrm>
              <a:off x="1072"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40" name="Oval 35"/>
            <p:cNvSpPr>
              <a:spLocks/>
            </p:cNvSpPr>
            <p:nvPr/>
          </p:nvSpPr>
          <p:spPr bwMode="auto">
            <a:xfrm>
              <a:off x="107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41" name="Oval 36"/>
            <p:cNvSpPr>
              <a:spLocks/>
            </p:cNvSpPr>
            <p:nvPr/>
          </p:nvSpPr>
          <p:spPr bwMode="auto">
            <a:xfrm>
              <a:off x="1072"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42" name="Oval 37"/>
            <p:cNvSpPr>
              <a:spLocks/>
            </p:cNvSpPr>
            <p:nvPr/>
          </p:nvSpPr>
          <p:spPr bwMode="auto">
            <a:xfrm>
              <a:off x="116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 name="Oval 38"/>
            <p:cNvSpPr>
              <a:spLocks/>
            </p:cNvSpPr>
            <p:nvPr/>
          </p:nvSpPr>
          <p:spPr bwMode="auto">
            <a:xfrm>
              <a:off x="116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 name="Oval 39"/>
            <p:cNvSpPr>
              <a:spLocks/>
            </p:cNvSpPr>
            <p:nvPr/>
          </p:nvSpPr>
          <p:spPr bwMode="auto">
            <a:xfrm>
              <a:off x="1168"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 name="Oval 40"/>
            <p:cNvSpPr>
              <a:spLocks/>
            </p:cNvSpPr>
            <p:nvPr/>
          </p:nvSpPr>
          <p:spPr bwMode="auto">
            <a:xfrm>
              <a:off x="1264"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 name="Oval 41"/>
            <p:cNvSpPr>
              <a:spLocks/>
            </p:cNvSpPr>
            <p:nvPr/>
          </p:nvSpPr>
          <p:spPr bwMode="auto">
            <a:xfrm>
              <a:off x="1360"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 name="Oval 42"/>
            <p:cNvSpPr>
              <a:spLocks/>
            </p:cNvSpPr>
            <p:nvPr/>
          </p:nvSpPr>
          <p:spPr bwMode="auto">
            <a:xfrm>
              <a:off x="1360"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48" name="Oval 43"/>
            <p:cNvSpPr>
              <a:spLocks/>
            </p:cNvSpPr>
            <p:nvPr/>
          </p:nvSpPr>
          <p:spPr bwMode="auto">
            <a:xfrm>
              <a:off x="145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49" name="Oval 44"/>
            <p:cNvSpPr>
              <a:spLocks/>
            </p:cNvSpPr>
            <p:nvPr/>
          </p:nvSpPr>
          <p:spPr bwMode="auto">
            <a:xfrm>
              <a:off x="145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50" name="Oval 45"/>
            <p:cNvSpPr>
              <a:spLocks/>
            </p:cNvSpPr>
            <p:nvPr/>
          </p:nvSpPr>
          <p:spPr bwMode="auto">
            <a:xfrm>
              <a:off x="145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27" name="Group 51"/>
          <p:cNvGrpSpPr>
            <a:grpSpLocks/>
          </p:cNvGrpSpPr>
          <p:nvPr/>
        </p:nvGrpSpPr>
        <p:grpSpPr bwMode="auto">
          <a:xfrm>
            <a:off x="6500813" y="2348508"/>
            <a:ext cx="223242" cy="517922"/>
            <a:chOff x="0" y="0"/>
            <a:chExt cx="200" cy="464"/>
          </a:xfrm>
        </p:grpSpPr>
        <p:sp>
          <p:nvSpPr>
            <p:cNvPr id="50302" name="Rectangle 47"/>
            <p:cNvSpPr>
              <a:spLocks/>
            </p:cNvSpPr>
            <p:nvPr/>
          </p:nvSpPr>
          <p:spPr bwMode="auto">
            <a:xfrm>
              <a:off x="0" y="0"/>
              <a:ext cx="88" cy="464"/>
            </a:xfrm>
            <a:prstGeom prst="rect">
              <a:avLst/>
            </a:prstGeom>
            <a:solidFill>
              <a:srgbClr val="FFFA83"/>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50303" name="Group 50"/>
            <p:cNvGrpSpPr>
              <a:grpSpLocks/>
            </p:cNvGrpSpPr>
            <p:nvPr/>
          </p:nvGrpSpPr>
          <p:grpSpPr bwMode="auto">
            <a:xfrm>
              <a:off x="112" y="0"/>
              <a:ext cx="88" cy="464"/>
              <a:chOff x="0" y="0"/>
              <a:chExt cx="88" cy="464"/>
            </a:xfrm>
          </p:grpSpPr>
          <p:sp>
            <p:nvSpPr>
              <p:cNvPr id="17" name="Rectangle 48"/>
              <p:cNvSpPr>
                <a:spLocks/>
              </p:cNvSpPr>
              <p:nvPr/>
            </p:nvSpPr>
            <p:spPr bwMode="auto">
              <a:xfrm>
                <a:off x="0" y="0"/>
                <a:ext cx="88" cy="464"/>
              </a:xfrm>
              <a:prstGeom prst="rect">
                <a:avLst/>
              </a:prstGeom>
              <a:solidFill>
                <a:srgbClr val="FFFA83"/>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05" name="Oval 49"/>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grpSp>
        <p:nvGrpSpPr>
          <p:cNvPr id="50241" name="Group 65"/>
          <p:cNvGrpSpPr>
            <a:grpSpLocks/>
          </p:cNvGrpSpPr>
          <p:nvPr/>
        </p:nvGrpSpPr>
        <p:grpSpPr bwMode="auto">
          <a:xfrm>
            <a:off x="5759649" y="2348508"/>
            <a:ext cx="473273" cy="517922"/>
            <a:chOff x="0" y="0"/>
            <a:chExt cx="424" cy="464"/>
          </a:xfrm>
        </p:grpSpPr>
        <p:grpSp>
          <p:nvGrpSpPr>
            <p:cNvPr id="50289" name="Group 54"/>
            <p:cNvGrpSpPr>
              <a:grpSpLocks/>
            </p:cNvGrpSpPr>
            <p:nvPr/>
          </p:nvGrpSpPr>
          <p:grpSpPr bwMode="auto">
            <a:xfrm>
              <a:off x="0" y="0"/>
              <a:ext cx="88" cy="464"/>
              <a:chOff x="0" y="0"/>
              <a:chExt cx="88" cy="464"/>
            </a:xfrm>
          </p:grpSpPr>
          <p:sp>
            <p:nvSpPr>
              <p:cNvPr id="18" name="Rectangle 52"/>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301" name="Oval 5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90" name="Group 57"/>
            <p:cNvGrpSpPr>
              <a:grpSpLocks/>
            </p:cNvGrpSpPr>
            <p:nvPr/>
          </p:nvGrpSpPr>
          <p:grpSpPr bwMode="auto">
            <a:xfrm>
              <a:off x="112" y="0"/>
              <a:ext cx="88" cy="464"/>
              <a:chOff x="0" y="0"/>
              <a:chExt cx="88" cy="464"/>
            </a:xfrm>
          </p:grpSpPr>
          <p:sp>
            <p:nvSpPr>
              <p:cNvPr id="50298" name="Rectangle 55"/>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99" name="Oval 56"/>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19" name="Group 61"/>
            <p:cNvGrpSpPr>
              <a:grpSpLocks/>
            </p:cNvGrpSpPr>
            <p:nvPr/>
          </p:nvGrpSpPr>
          <p:grpSpPr bwMode="auto">
            <a:xfrm>
              <a:off x="224" y="0"/>
              <a:ext cx="88" cy="464"/>
              <a:chOff x="0" y="0"/>
              <a:chExt cx="88" cy="464"/>
            </a:xfrm>
          </p:grpSpPr>
          <p:sp>
            <p:nvSpPr>
              <p:cNvPr id="20" name="Rectangle 58"/>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96" name="Oval 59"/>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97" name="Oval 60"/>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92" name="Group 64"/>
            <p:cNvGrpSpPr>
              <a:grpSpLocks/>
            </p:cNvGrpSpPr>
            <p:nvPr/>
          </p:nvGrpSpPr>
          <p:grpSpPr bwMode="auto">
            <a:xfrm>
              <a:off x="336" y="0"/>
              <a:ext cx="88" cy="464"/>
              <a:chOff x="0" y="0"/>
              <a:chExt cx="88" cy="464"/>
            </a:xfrm>
          </p:grpSpPr>
          <p:sp>
            <p:nvSpPr>
              <p:cNvPr id="50293" name="Rectangle 62"/>
              <p:cNvSpPr>
                <a:spLocks/>
              </p:cNvSpPr>
              <p:nvPr/>
            </p:nvSpPr>
            <p:spPr bwMode="auto">
              <a:xfrm>
                <a:off x="0" y="0"/>
                <a:ext cx="88" cy="464"/>
              </a:xfrm>
              <a:prstGeom prst="rect">
                <a:avLst/>
              </a:prstGeom>
              <a:solidFill>
                <a:srgbClr val="A3D979"/>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94" name="Oval 63"/>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grpSp>
        <p:nvGrpSpPr>
          <p:cNvPr id="50254" name="Group 78"/>
          <p:cNvGrpSpPr>
            <a:grpSpLocks/>
          </p:cNvGrpSpPr>
          <p:nvPr/>
        </p:nvGrpSpPr>
        <p:grpSpPr bwMode="auto">
          <a:xfrm>
            <a:off x="6991946" y="2348508"/>
            <a:ext cx="473273" cy="517922"/>
            <a:chOff x="0" y="0"/>
            <a:chExt cx="424" cy="464"/>
          </a:xfrm>
        </p:grpSpPr>
        <p:sp>
          <p:nvSpPr>
            <p:cNvPr id="21" name="Rectangle 66"/>
            <p:cNvSpPr>
              <a:spLocks/>
            </p:cNvSpPr>
            <p:nvPr/>
          </p:nvSpPr>
          <p:spPr bwMode="auto">
            <a:xfrm>
              <a:off x="0"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2" name="Oval 67"/>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9" name="Rectangle 68"/>
            <p:cNvSpPr>
              <a:spLocks/>
            </p:cNvSpPr>
            <p:nvPr/>
          </p:nvSpPr>
          <p:spPr bwMode="auto">
            <a:xfrm>
              <a:off x="112"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80" name="Oval 69"/>
            <p:cNvSpPr>
              <a:spLocks/>
            </p:cNvSpPr>
            <p:nvPr/>
          </p:nvSpPr>
          <p:spPr bwMode="auto">
            <a:xfrm>
              <a:off x="12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3" name="Oval 70"/>
            <p:cNvSpPr>
              <a:spLocks/>
            </p:cNvSpPr>
            <p:nvPr/>
          </p:nvSpPr>
          <p:spPr bwMode="auto">
            <a:xfrm>
              <a:off x="12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82" name="Rectangle 71"/>
            <p:cNvSpPr>
              <a:spLocks/>
            </p:cNvSpPr>
            <p:nvPr/>
          </p:nvSpPr>
          <p:spPr bwMode="auto">
            <a:xfrm>
              <a:off x="224"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83" name="Oval 72"/>
            <p:cNvSpPr>
              <a:spLocks/>
            </p:cNvSpPr>
            <p:nvPr/>
          </p:nvSpPr>
          <p:spPr bwMode="auto">
            <a:xfrm>
              <a:off x="240"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4" name="Oval 73"/>
            <p:cNvSpPr>
              <a:spLocks/>
            </p:cNvSpPr>
            <p:nvPr/>
          </p:nvSpPr>
          <p:spPr bwMode="auto">
            <a:xfrm>
              <a:off x="240"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85" name="Oval 74"/>
            <p:cNvSpPr>
              <a:spLocks/>
            </p:cNvSpPr>
            <p:nvPr/>
          </p:nvSpPr>
          <p:spPr bwMode="auto">
            <a:xfrm>
              <a:off x="240"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86" name="Rectangle 75"/>
            <p:cNvSpPr>
              <a:spLocks/>
            </p:cNvSpPr>
            <p:nvPr/>
          </p:nvSpPr>
          <p:spPr bwMode="auto">
            <a:xfrm>
              <a:off x="336" y="0"/>
              <a:ext cx="88" cy="464"/>
            </a:xfrm>
            <a:prstGeom prst="rect">
              <a:avLst/>
            </a:prstGeom>
            <a:solidFill>
              <a:srgbClr val="47CCFC"/>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5" name="Oval 76"/>
            <p:cNvSpPr>
              <a:spLocks/>
            </p:cNvSpPr>
            <p:nvPr/>
          </p:nvSpPr>
          <p:spPr bwMode="auto">
            <a:xfrm>
              <a:off x="352"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88" name="Oval 77"/>
            <p:cNvSpPr>
              <a:spLocks/>
            </p:cNvSpPr>
            <p:nvPr/>
          </p:nvSpPr>
          <p:spPr bwMode="auto">
            <a:xfrm>
              <a:off x="352"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63" name="Group 87"/>
          <p:cNvGrpSpPr>
            <a:grpSpLocks/>
          </p:cNvGrpSpPr>
          <p:nvPr/>
        </p:nvGrpSpPr>
        <p:grpSpPr bwMode="auto">
          <a:xfrm>
            <a:off x="8474274" y="2348508"/>
            <a:ext cx="223242" cy="517922"/>
            <a:chOff x="0" y="0"/>
            <a:chExt cx="200" cy="464"/>
          </a:xfrm>
        </p:grpSpPr>
        <p:sp>
          <p:nvSpPr>
            <p:cNvPr id="50269" name="Rectangle 79"/>
            <p:cNvSpPr>
              <a:spLocks/>
            </p:cNvSpPr>
            <p:nvPr/>
          </p:nvSpPr>
          <p:spPr bwMode="auto">
            <a:xfrm>
              <a:off x="0" y="0"/>
              <a:ext cx="88" cy="464"/>
            </a:xfrm>
            <a:prstGeom prst="rect">
              <a:avLst/>
            </a:prstGeom>
            <a:solidFill>
              <a:srgbClr val="FE4940"/>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0" name="Oval 80"/>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1" name="Oval 81"/>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2" name="Oval 82"/>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3" name="Rectangle 83"/>
            <p:cNvSpPr>
              <a:spLocks/>
            </p:cNvSpPr>
            <p:nvPr/>
          </p:nvSpPr>
          <p:spPr bwMode="auto">
            <a:xfrm>
              <a:off x="112" y="0"/>
              <a:ext cx="88" cy="464"/>
            </a:xfrm>
            <a:prstGeom prst="rect">
              <a:avLst/>
            </a:prstGeom>
            <a:solidFill>
              <a:srgbClr val="FE4940"/>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4" name="Oval 84"/>
            <p:cNvSpPr>
              <a:spLocks/>
            </p:cNvSpPr>
            <p:nvPr/>
          </p:nvSpPr>
          <p:spPr bwMode="auto">
            <a:xfrm>
              <a:off x="128"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5" name="Oval 85"/>
            <p:cNvSpPr>
              <a:spLocks/>
            </p:cNvSpPr>
            <p:nvPr/>
          </p:nvSpPr>
          <p:spPr bwMode="auto">
            <a:xfrm>
              <a:off x="128"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76" name="Oval 86"/>
            <p:cNvSpPr>
              <a:spLocks/>
            </p:cNvSpPr>
            <p:nvPr/>
          </p:nvSpPr>
          <p:spPr bwMode="auto">
            <a:xfrm>
              <a:off x="128"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77" name="Group 101"/>
          <p:cNvGrpSpPr>
            <a:grpSpLocks/>
          </p:cNvGrpSpPr>
          <p:nvPr/>
        </p:nvGrpSpPr>
        <p:grpSpPr bwMode="auto">
          <a:xfrm>
            <a:off x="7733109" y="2348508"/>
            <a:ext cx="428625" cy="517922"/>
            <a:chOff x="0" y="0"/>
            <a:chExt cx="384" cy="464"/>
          </a:xfrm>
        </p:grpSpPr>
        <p:sp>
          <p:nvSpPr>
            <p:cNvPr id="50256" name="Rectangle 88"/>
            <p:cNvSpPr>
              <a:spLocks/>
            </p:cNvSpPr>
            <p:nvPr/>
          </p:nvSpPr>
          <p:spPr bwMode="auto">
            <a:xfrm>
              <a:off x="0"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57" name="Oval 89"/>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58" name="Oval 9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59" name="Rectangle 91"/>
            <p:cNvSpPr>
              <a:spLocks/>
            </p:cNvSpPr>
            <p:nvPr/>
          </p:nvSpPr>
          <p:spPr bwMode="auto">
            <a:xfrm>
              <a:off x="96"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0" name="Oval 92"/>
            <p:cNvSpPr>
              <a:spLocks/>
            </p:cNvSpPr>
            <p:nvPr/>
          </p:nvSpPr>
          <p:spPr bwMode="auto">
            <a:xfrm>
              <a:off x="112"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1" name="Oval 93"/>
            <p:cNvSpPr>
              <a:spLocks/>
            </p:cNvSpPr>
            <p:nvPr/>
          </p:nvSpPr>
          <p:spPr bwMode="auto">
            <a:xfrm>
              <a:off x="112"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2" name="Rectangle 94"/>
            <p:cNvSpPr>
              <a:spLocks/>
            </p:cNvSpPr>
            <p:nvPr/>
          </p:nvSpPr>
          <p:spPr bwMode="auto">
            <a:xfrm>
              <a:off x="200"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6" name="Oval 95"/>
            <p:cNvSpPr>
              <a:spLocks/>
            </p:cNvSpPr>
            <p:nvPr/>
          </p:nvSpPr>
          <p:spPr bwMode="auto">
            <a:xfrm>
              <a:off x="2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4" name="Oval 96"/>
            <p:cNvSpPr>
              <a:spLocks/>
            </p:cNvSpPr>
            <p:nvPr/>
          </p:nvSpPr>
          <p:spPr bwMode="auto">
            <a:xfrm>
              <a:off x="2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5" name="Rectangle 97"/>
            <p:cNvSpPr>
              <a:spLocks/>
            </p:cNvSpPr>
            <p:nvPr/>
          </p:nvSpPr>
          <p:spPr bwMode="auto">
            <a:xfrm>
              <a:off x="296" y="0"/>
              <a:ext cx="88" cy="464"/>
            </a:xfrm>
            <a:prstGeom prst="rect">
              <a:avLst/>
            </a:prstGeom>
            <a:solidFill>
              <a:srgbClr val="DA77FE"/>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6" name="Oval 98"/>
            <p:cNvSpPr>
              <a:spLocks/>
            </p:cNvSpPr>
            <p:nvPr/>
          </p:nvSpPr>
          <p:spPr bwMode="auto">
            <a:xfrm>
              <a:off x="312"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7" name="Oval 99"/>
            <p:cNvSpPr>
              <a:spLocks/>
            </p:cNvSpPr>
            <p:nvPr/>
          </p:nvSpPr>
          <p:spPr bwMode="auto">
            <a:xfrm>
              <a:off x="312"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68" name="Oval 100"/>
            <p:cNvSpPr>
              <a:spLocks/>
            </p:cNvSpPr>
            <p:nvPr/>
          </p:nvSpPr>
          <p:spPr bwMode="auto">
            <a:xfrm>
              <a:off x="312"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50278" name="Rectangle 102"/>
          <p:cNvSpPr>
            <a:spLocks/>
          </p:cNvSpPr>
          <p:nvPr/>
        </p:nvSpPr>
        <p:spPr bwMode="auto">
          <a:xfrm>
            <a:off x="6357937" y="1455539"/>
            <a:ext cx="98227" cy="517922"/>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nvGrpSpPr>
          <p:cNvPr id="50281" name="Group 105"/>
          <p:cNvGrpSpPr>
            <a:grpSpLocks/>
          </p:cNvGrpSpPr>
          <p:nvPr/>
        </p:nvGrpSpPr>
        <p:grpSpPr bwMode="auto">
          <a:xfrm>
            <a:off x="6465094" y="1455539"/>
            <a:ext cx="98227" cy="517922"/>
            <a:chOff x="0" y="0"/>
            <a:chExt cx="88" cy="464"/>
          </a:xfrm>
        </p:grpSpPr>
        <p:sp>
          <p:nvSpPr>
            <p:cNvPr id="27" name="Rectangle 103"/>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55" name="Oval 104"/>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84" name="Group 108"/>
          <p:cNvGrpSpPr>
            <a:grpSpLocks/>
          </p:cNvGrpSpPr>
          <p:nvPr/>
        </p:nvGrpSpPr>
        <p:grpSpPr bwMode="auto">
          <a:xfrm>
            <a:off x="6572250" y="1455539"/>
            <a:ext cx="98227" cy="517922"/>
            <a:chOff x="0" y="0"/>
            <a:chExt cx="88" cy="464"/>
          </a:xfrm>
        </p:grpSpPr>
        <p:sp>
          <p:nvSpPr>
            <p:cNvPr id="50252" name="Rectangle 10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53" name="Oval 107"/>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87" name="Group 111"/>
          <p:cNvGrpSpPr>
            <a:grpSpLocks/>
          </p:cNvGrpSpPr>
          <p:nvPr/>
        </p:nvGrpSpPr>
        <p:grpSpPr bwMode="auto">
          <a:xfrm>
            <a:off x="6679406" y="1455539"/>
            <a:ext cx="98227" cy="517922"/>
            <a:chOff x="0" y="0"/>
            <a:chExt cx="88" cy="464"/>
          </a:xfrm>
        </p:grpSpPr>
        <p:sp>
          <p:nvSpPr>
            <p:cNvPr id="50250" name="Rectangle 109"/>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51" name="Oval 11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91" name="Group 115"/>
          <p:cNvGrpSpPr>
            <a:grpSpLocks/>
          </p:cNvGrpSpPr>
          <p:nvPr/>
        </p:nvGrpSpPr>
        <p:grpSpPr bwMode="auto">
          <a:xfrm>
            <a:off x="6786562" y="1455539"/>
            <a:ext cx="98227" cy="517922"/>
            <a:chOff x="0" y="0"/>
            <a:chExt cx="88" cy="464"/>
          </a:xfrm>
        </p:grpSpPr>
        <p:sp>
          <p:nvSpPr>
            <p:cNvPr id="50247" name="Rectangle 112"/>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48" name="Oval 11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49" name="Oval 114"/>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295" name="Group 119"/>
          <p:cNvGrpSpPr>
            <a:grpSpLocks/>
          </p:cNvGrpSpPr>
          <p:nvPr/>
        </p:nvGrpSpPr>
        <p:grpSpPr bwMode="auto">
          <a:xfrm>
            <a:off x="6893719" y="1455539"/>
            <a:ext cx="98227" cy="517922"/>
            <a:chOff x="0" y="0"/>
            <a:chExt cx="88" cy="464"/>
          </a:xfrm>
        </p:grpSpPr>
        <p:sp>
          <p:nvSpPr>
            <p:cNvPr id="50244" name="Rectangle 11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45" name="Oval 117"/>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46" name="Oval 118"/>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00" name="Group 124"/>
          <p:cNvGrpSpPr>
            <a:grpSpLocks/>
          </p:cNvGrpSpPr>
          <p:nvPr/>
        </p:nvGrpSpPr>
        <p:grpSpPr bwMode="auto">
          <a:xfrm>
            <a:off x="7000875" y="1455539"/>
            <a:ext cx="98227" cy="517922"/>
            <a:chOff x="0" y="0"/>
            <a:chExt cx="88" cy="464"/>
          </a:xfrm>
        </p:grpSpPr>
        <p:sp>
          <p:nvSpPr>
            <p:cNvPr id="50240" name="Rectangle 12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8" name="Oval 121"/>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42" name="Oval 122"/>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43" name="Oval 123"/>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04" name="Group 128"/>
          <p:cNvGrpSpPr>
            <a:grpSpLocks/>
          </p:cNvGrpSpPr>
          <p:nvPr/>
        </p:nvGrpSpPr>
        <p:grpSpPr bwMode="auto">
          <a:xfrm>
            <a:off x="7108031" y="1455539"/>
            <a:ext cx="98227" cy="517922"/>
            <a:chOff x="0" y="0"/>
            <a:chExt cx="88" cy="464"/>
          </a:xfrm>
        </p:grpSpPr>
        <p:sp>
          <p:nvSpPr>
            <p:cNvPr id="50237" name="Rectangle 125"/>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38" name="Oval 126"/>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39" name="Oval 12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07" name="Group 131"/>
          <p:cNvGrpSpPr>
            <a:grpSpLocks/>
          </p:cNvGrpSpPr>
          <p:nvPr/>
        </p:nvGrpSpPr>
        <p:grpSpPr bwMode="auto">
          <a:xfrm>
            <a:off x="7224117" y="1455539"/>
            <a:ext cx="98227" cy="517922"/>
            <a:chOff x="0" y="0"/>
            <a:chExt cx="88" cy="464"/>
          </a:xfrm>
        </p:grpSpPr>
        <p:sp>
          <p:nvSpPr>
            <p:cNvPr id="50235" name="Rectangle 129"/>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36" name="Oval 130"/>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11" name="Group 135"/>
          <p:cNvGrpSpPr>
            <a:grpSpLocks/>
          </p:cNvGrpSpPr>
          <p:nvPr/>
        </p:nvGrpSpPr>
        <p:grpSpPr bwMode="auto">
          <a:xfrm>
            <a:off x="7331273" y="1455539"/>
            <a:ext cx="98227" cy="517922"/>
            <a:chOff x="0" y="0"/>
            <a:chExt cx="88" cy="464"/>
          </a:xfrm>
        </p:grpSpPr>
        <p:sp>
          <p:nvSpPr>
            <p:cNvPr id="50232" name="Rectangle 132"/>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33" name="Oval 133"/>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34" name="Oval 134"/>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15" name="Group 139"/>
          <p:cNvGrpSpPr>
            <a:grpSpLocks/>
          </p:cNvGrpSpPr>
          <p:nvPr/>
        </p:nvGrpSpPr>
        <p:grpSpPr bwMode="auto">
          <a:xfrm>
            <a:off x="7447359" y="1455539"/>
            <a:ext cx="98227" cy="517922"/>
            <a:chOff x="0" y="0"/>
            <a:chExt cx="88" cy="464"/>
          </a:xfrm>
        </p:grpSpPr>
        <p:sp>
          <p:nvSpPr>
            <p:cNvPr id="50229" name="Rectangle 136"/>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30" name="Oval 13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31" name="Oval 138"/>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20" name="Group 144"/>
          <p:cNvGrpSpPr>
            <a:grpSpLocks/>
          </p:cNvGrpSpPr>
          <p:nvPr/>
        </p:nvGrpSpPr>
        <p:grpSpPr bwMode="auto">
          <a:xfrm>
            <a:off x="7545586" y="1455539"/>
            <a:ext cx="98227" cy="517922"/>
            <a:chOff x="0" y="0"/>
            <a:chExt cx="88" cy="464"/>
          </a:xfrm>
        </p:grpSpPr>
        <p:sp>
          <p:nvSpPr>
            <p:cNvPr id="50225" name="Rectangle 14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26" name="Oval 141"/>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9" name="Oval 142"/>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28" name="Oval 143"/>
            <p:cNvSpPr>
              <a:spLocks/>
            </p:cNvSpPr>
            <p:nvPr/>
          </p:nvSpPr>
          <p:spPr bwMode="auto">
            <a:xfrm>
              <a:off x="16" y="16"/>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25" name="Group 149"/>
          <p:cNvGrpSpPr>
            <a:grpSpLocks/>
          </p:cNvGrpSpPr>
          <p:nvPr/>
        </p:nvGrpSpPr>
        <p:grpSpPr bwMode="auto">
          <a:xfrm>
            <a:off x="7652742" y="1455539"/>
            <a:ext cx="98227" cy="517922"/>
            <a:chOff x="0" y="0"/>
            <a:chExt cx="88" cy="464"/>
          </a:xfrm>
        </p:grpSpPr>
        <p:sp>
          <p:nvSpPr>
            <p:cNvPr id="50221" name="Rectangle 145"/>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22" name="Oval 146"/>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23" name="Oval 147"/>
            <p:cNvSpPr>
              <a:spLocks/>
            </p:cNvSpPr>
            <p:nvPr/>
          </p:nvSpPr>
          <p:spPr bwMode="auto">
            <a:xfrm>
              <a:off x="16" y="24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24" name="Oval 148"/>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28" name="Group 152"/>
          <p:cNvGrpSpPr>
            <a:grpSpLocks/>
          </p:cNvGrpSpPr>
          <p:nvPr/>
        </p:nvGrpSpPr>
        <p:grpSpPr bwMode="auto">
          <a:xfrm>
            <a:off x="7750969" y="1455539"/>
            <a:ext cx="98227" cy="517922"/>
            <a:chOff x="0" y="0"/>
            <a:chExt cx="88" cy="464"/>
          </a:xfrm>
        </p:grpSpPr>
        <p:sp>
          <p:nvSpPr>
            <p:cNvPr id="50219" name="Rectangle 150"/>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20" name="Oval 151"/>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32" name="Group 156"/>
          <p:cNvGrpSpPr>
            <a:grpSpLocks/>
          </p:cNvGrpSpPr>
          <p:nvPr/>
        </p:nvGrpSpPr>
        <p:grpSpPr bwMode="auto">
          <a:xfrm>
            <a:off x="7858125" y="1455539"/>
            <a:ext cx="98227" cy="517922"/>
            <a:chOff x="0" y="0"/>
            <a:chExt cx="88" cy="464"/>
          </a:xfrm>
        </p:grpSpPr>
        <p:sp>
          <p:nvSpPr>
            <p:cNvPr id="50216" name="Rectangle 153"/>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17" name="Oval 154"/>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18" name="Oval 155"/>
            <p:cNvSpPr>
              <a:spLocks/>
            </p:cNvSpPr>
            <p:nvPr/>
          </p:nvSpPr>
          <p:spPr bwMode="auto">
            <a:xfrm>
              <a:off x="16" y="88"/>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0337" name="Group 161"/>
          <p:cNvGrpSpPr>
            <a:grpSpLocks/>
          </p:cNvGrpSpPr>
          <p:nvPr/>
        </p:nvGrpSpPr>
        <p:grpSpPr bwMode="auto">
          <a:xfrm>
            <a:off x="7965281" y="1455539"/>
            <a:ext cx="98227" cy="517922"/>
            <a:chOff x="0" y="0"/>
            <a:chExt cx="88" cy="464"/>
          </a:xfrm>
        </p:grpSpPr>
        <p:sp>
          <p:nvSpPr>
            <p:cNvPr id="50212" name="Rectangle 157"/>
            <p:cNvSpPr>
              <a:spLocks/>
            </p:cNvSpPr>
            <p:nvPr/>
          </p:nvSpPr>
          <p:spPr bwMode="auto">
            <a:xfrm>
              <a:off x="0" y="0"/>
              <a:ext cx="88" cy="464"/>
            </a:xfrm>
            <a:prstGeom prst="rect">
              <a:avLst/>
            </a:prstGeom>
            <a:solidFill>
              <a:srgbClr val="FFFFFF"/>
            </a:solidFill>
            <a:ln w="127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13" name="Oval 158"/>
            <p:cNvSpPr>
              <a:spLocks/>
            </p:cNvSpPr>
            <p:nvPr/>
          </p:nvSpPr>
          <p:spPr bwMode="auto">
            <a:xfrm>
              <a:off x="16" y="384"/>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14" name="Oval 159"/>
            <p:cNvSpPr>
              <a:spLocks/>
            </p:cNvSpPr>
            <p:nvPr/>
          </p:nvSpPr>
          <p:spPr bwMode="auto">
            <a:xfrm>
              <a:off x="16" y="32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0215" name="Oval 160"/>
            <p:cNvSpPr>
              <a:spLocks/>
            </p:cNvSpPr>
            <p:nvPr/>
          </p:nvSpPr>
          <p:spPr bwMode="auto">
            <a:xfrm>
              <a:off x="16" y="160"/>
              <a:ext cx="56" cy="56"/>
            </a:xfrm>
            <a:prstGeom prst="ellipse">
              <a:avLst/>
            </a:prstGeom>
            <a:solidFill>
              <a:srgbClr val="0000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50199" name="Rectangle 162"/>
          <p:cNvSpPr>
            <a:spLocks/>
          </p:cNvSpPr>
          <p:nvPr/>
        </p:nvSpPr>
        <p:spPr bwMode="auto">
          <a:xfrm>
            <a:off x="4039568" y="1588159"/>
            <a:ext cx="16431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M unique patterns</a:t>
            </a:r>
          </a:p>
        </p:txBody>
      </p:sp>
      <p:sp>
        <p:nvSpPr>
          <p:cNvPr id="50339" name="Rectangle 163"/>
          <p:cNvSpPr>
            <a:spLocks/>
          </p:cNvSpPr>
          <p:nvPr/>
        </p:nvSpPr>
        <p:spPr bwMode="auto">
          <a:xfrm>
            <a:off x="3704705" y="2481128"/>
            <a:ext cx="16892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Split into C clusters</a:t>
            </a:r>
          </a:p>
        </p:txBody>
      </p:sp>
      <p:sp>
        <p:nvSpPr>
          <p:cNvPr id="50201" name="Rectangle 164"/>
          <p:cNvSpPr>
            <a:spLocks/>
          </p:cNvSpPr>
          <p:nvPr/>
        </p:nvSpPr>
        <p:spPr bwMode="auto">
          <a:xfrm rot="-5400000">
            <a:off x="5844480" y="1589484"/>
            <a:ext cx="607219"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neurons</a:t>
            </a:r>
          </a:p>
        </p:txBody>
      </p:sp>
      <p:sp>
        <p:nvSpPr>
          <p:cNvPr id="50202" name="Rectangle 165"/>
          <p:cNvSpPr>
            <a:spLocks/>
          </p:cNvSpPr>
          <p:nvPr/>
        </p:nvSpPr>
        <p:spPr bwMode="auto">
          <a:xfrm>
            <a:off x="6326684" y="1199242"/>
            <a:ext cx="8449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1</a:t>
            </a:r>
          </a:p>
        </p:txBody>
      </p:sp>
      <p:sp>
        <p:nvSpPr>
          <p:cNvPr id="50203" name="Rectangle 166"/>
          <p:cNvSpPr>
            <a:spLocks/>
          </p:cNvSpPr>
          <p:nvPr/>
        </p:nvSpPr>
        <p:spPr bwMode="auto">
          <a:xfrm>
            <a:off x="7906123" y="1199242"/>
            <a:ext cx="1425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M</a:t>
            </a:r>
          </a:p>
        </p:txBody>
      </p:sp>
      <p:pic>
        <p:nvPicPr>
          <p:cNvPr id="50343" name="Picture 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45" y="3214688"/>
            <a:ext cx="4125516" cy="35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0344" name="Rectangle 168"/>
          <p:cNvSpPr>
            <a:spLocks/>
          </p:cNvSpPr>
          <p:nvPr/>
        </p:nvSpPr>
        <p:spPr bwMode="auto">
          <a:xfrm>
            <a:off x="4625578" y="3344168"/>
            <a:ext cx="3786188"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a:solidFill>
                  <a:prstClr val="black"/>
                </a:solidFill>
                <a:latin typeface="Calibri"/>
                <a:ea typeface="ＭＳ Ｐゴシック" charset="0"/>
                <a:cs typeface="ＭＳ Ｐゴシック" charset="0"/>
              </a:rPr>
              <a:t>Use Regression Tree to Divisively Cluster Patterns</a:t>
            </a:r>
          </a:p>
        </p:txBody>
      </p:sp>
      <p:sp>
        <p:nvSpPr>
          <p:cNvPr id="50345" name="Rectangle 169"/>
          <p:cNvSpPr>
            <a:spLocks/>
          </p:cNvSpPr>
          <p:nvPr/>
        </p:nvSpPr>
        <p:spPr bwMode="auto">
          <a:xfrm>
            <a:off x="4776267" y="4424660"/>
            <a:ext cx="369689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Each split defined by a logistic regression model dependent on stimulus</a:t>
            </a:r>
          </a:p>
        </p:txBody>
      </p:sp>
      <p:sp>
        <p:nvSpPr>
          <p:cNvPr id="50346" name="Rectangle 170"/>
          <p:cNvSpPr>
            <a:spLocks/>
          </p:cNvSpPr>
          <p:nvPr/>
        </p:nvSpPr>
        <p:spPr bwMode="auto">
          <a:xfrm>
            <a:off x="4768453" y="5223867"/>
            <a:ext cx="3696891"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Leaves of tree are the pattern groupings</a:t>
            </a:r>
          </a:p>
        </p:txBody>
      </p:sp>
      <p:sp>
        <p:nvSpPr>
          <p:cNvPr id="50347" name="Rectangle 171"/>
          <p:cNvSpPr>
            <a:spLocks/>
          </p:cNvSpPr>
          <p:nvPr/>
        </p:nvSpPr>
        <p:spPr bwMode="auto">
          <a:xfrm>
            <a:off x="4777383" y="5786438"/>
            <a:ext cx="369689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Tree is an stimulus encoding model for each unique pattern observed</a:t>
            </a:r>
          </a:p>
        </p:txBody>
      </p:sp>
      <p:sp>
        <p:nvSpPr>
          <p:cNvPr id="50209" name="Rectangle 172"/>
          <p:cNvSpPr>
            <a:spLocks/>
          </p:cNvSpPr>
          <p:nvPr/>
        </p:nvSpPr>
        <p:spPr bwMode="auto">
          <a:xfrm>
            <a:off x="589359" y="1638598"/>
            <a:ext cx="2500313"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Assume some patterns convey similar information about the stimulus</a:t>
            </a:r>
          </a:p>
        </p:txBody>
      </p:sp>
      <p:sp>
        <p:nvSpPr>
          <p:cNvPr id="50210" name="Rectangle 173"/>
          <p:cNvSpPr>
            <a:spLocks/>
          </p:cNvSpPr>
          <p:nvPr/>
        </p:nvSpPr>
        <p:spPr bwMode="auto">
          <a:xfrm>
            <a:off x="991196" y="303609"/>
            <a:ext cx="6875859" cy="50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800" b="0">
                <a:solidFill>
                  <a:prstClr val="black"/>
                </a:solidFill>
                <a:latin typeface="Calibri"/>
                <a:ea typeface="ＭＳ Ｐゴシック" charset="0"/>
                <a:cs typeface="ＭＳ Ｐゴシック" charset="0"/>
              </a:rPr>
              <a:t>Encoding Based Pattern Clustering</a:t>
            </a:r>
          </a:p>
        </p:txBody>
      </p:sp>
      <p:graphicFrame>
        <p:nvGraphicFramePr>
          <p:cNvPr id="2" name="Object 1"/>
          <p:cNvGraphicFramePr>
            <a:graphicFrameLocks noChangeAspect="1"/>
          </p:cNvGraphicFramePr>
          <p:nvPr/>
        </p:nvGraphicFramePr>
        <p:xfrm>
          <a:off x="2750344" y="3589734"/>
          <a:ext cx="1388566" cy="482203"/>
        </p:xfrm>
        <a:graphic>
          <a:graphicData uri="http://schemas.openxmlformats.org/presentationml/2006/ole">
            <mc:AlternateContent xmlns:mc="http://schemas.openxmlformats.org/markup-compatibility/2006">
              <mc:Choice xmlns:v="urn:schemas-microsoft-com:vml" Requires="v">
                <p:oleObj spid="_x0000_s6154" name="Equation" r:id="rId4" imgW="1206500" imgH="419100" progId="Equation.3">
                  <p:embed/>
                </p:oleObj>
              </mc:Choice>
              <mc:Fallback>
                <p:oleObj name="Equation" r:id="rId4" imgW="1206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0344" y="3589734"/>
                        <a:ext cx="1388566" cy="48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1290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02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502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50281"/>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5027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499"/>
                                          </p:stCondLst>
                                        </p:cTn>
                                        <p:tgtEl>
                                          <p:spTgt spid="5029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499"/>
                                          </p:stCondLst>
                                        </p:cTn>
                                        <p:tgtEl>
                                          <p:spTgt spid="5029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499"/>
                                          </p:stCondLst>
                                        </p:cTn>
                                        <p:tgtEl>
                                          <p:spTgt spid="5030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499"/>
                                          </p:stCondLst>
                                        </p:cTn>
                                        <p:tgtEl>
                                          <p:spTgt spid="5030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499"/>
                                          </p:stCondLst>
                                        </p:cTn>
                                        <p:tgtEl>
                                          <p:spTgt spid="5030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5031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499"/>
                                          </p:stCondLst>
                                        </p:cTn>
                                        <p:tgtEl>
                                          <p:spTgt spid="503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499"/>
                                          </p:stCondLst>
                                        </p:cTn>
                                        <p:tgtEl>
                                          <p:spTgt spid="5032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499"/>
                                          </p:stCondLst>
                                        </p:cTn>
                                        <p:tgtEl>
                                          <p:spTgt spid="5032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499"/>
                                          </p:stCondLst>
                                        </p:cTn>
                                        <p:tgtEl>
                                          <p:spTgt spid="5032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499"/>
                                          </p:stCondLst>
                                        </p:cTn>
                                        <p:tgtEl>
                                          <p:spTgt spid="503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499"/>
                                          </p:stCondLst>
                                        </p:cTn>
                                        <p:tgtEl>
                                          <p:spTgt spid="50337"/>
                                        </p:tgtEl>
                                        <p:attrNameLst>
                                          <p:attrName>style.visibility</p:attrName>
                                        </p:attrNameLst>
                                      </p:cBhvr>
                                      <p:to>
                                        <p:strVal val="visible"/>
                                      </p:to>
                                    </p:set>
                                  </p:childTnLst>
                                </p:cTn>
                              </p:par>
                              <p:par>
                                <p:cTn id="40" presetID="1" presetClass="exit" presetSubtype="0" fill="hold" grpId="1" nodeType="withEffect">
                                  <p:stCondLst>
                                    <p:cond delay="0"/>
                                  </p:stCondLst>
                                  <p:childTnLst>
                                    <p:set>
                                      <p:cBhvr>
                                        <p:cTn id="41" dur="1" fill="hold">
                                          <p:stCondLst>
                                            <p:cond delay="499"/>
                                          </p:stCondLst>
                                        </p:cTn>
                                        <p:tgtEl>
                                          <p:spTgt spid="5027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499"/>
                                          </p:stCondLst>
                                        </p:cTn>
                                        <p:tgtEl>
                                          <p:spTgt spid="50281"/>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499"/>
                                          </p:stCondLst>
                                        </p:cTn>
                                        <p:tgtEl>
                                          <p:spTgt spid="5028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499"/>
                                          </p:stCondLst>
                                        </p:cTn>
                                        <p:tgtEl>
                                          <p:spTgt spid="5028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499"/>
                                          </p:stCondLst>
                                        </p:cTn>
                                        <p:tgtEl>
                                          <p:spTgt spid="5029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499"/>
                                          </p:stCondLst>
                                        </p:cTn>
                                        <p:tgtEl>
                                          <p:spTgt spid="50295"/>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499"/>
                                          </p:stCondLst>
                                        </p:cTn>
                                        <p:tgtEl>
                                          <p:spTgt spid="5030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499"/>
                                          </p:stCondLst>
                                        </p:cTn>
                                        <p:tgtEl>
                                          <p:spTgt spid="5030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499"/>
                                          </p:stCondLst>
                                        </p:cTn>
                                        <p:tgtEl>
                                          <p:spTgt spid="50307"/>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499"/>
                                          </p:stCondLst>
                                        </p:cTn>
                                        <p:tgtEl>
                                          <p:spTgt spid="50311"/>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499"/>
                                          </p:stCondLst>
                                        </p:cTn>
                                        <p:tgtEl>
                                          <p:spTgt spid="5031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499"/>
                                          </p:stCondLst>
                                        </p:cTn>
                                        <p:tgtEl>
                                          <p:spTgt spid="5032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499"/>
                                          </p:stCondLst>
                                        </p:cTn>
                                        <p:tgtEl>
                                          <p:spTgt spid="503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499"/>
                                          </p:stCondLst>
                                        </p:cTn>
                                        <p:tgtEl>
                                          <p:spTgt spid="5032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499"/>
                                          </p:stCondLst>
                                        </p:cTn>
                                        <p:tgtEl>
                                          <p:spTgt spid="50332"/>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499"/>
                                          </p:stCondLst>
                                        </p:cTn>
                                        <p:tgtEl>
                                          <p:spTgt spid="50337"/>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499"/>
                                          </p:stCondLst>
                                        </p:cTn>
                                        <p:tgtEl>
                                          <p:spTgt spid="50227"/>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499"/>
                                          </p:stCondLst>
                                        </p:cTn>
                                        <p:tgtEl>
                                          <p:spTgt spid="5024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499"/>
                                          </p:stCondLst>
                                        </p:cTn>
                                        <p:tgtEl>
                                          <p:spTgt spid="50254"/>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499"/>
                                          </p:stCondLst>
                                        </p:cTn>
                                        <p:tgtEl>
                                          <p:spTgt spid="50263"/>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499"/>
                                          </p:stCondLst>
                                        </p:cTn>
                                        <p:tgtEl>
                                          <p:spTgt spid="50277"/>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499"/>
                                          </p:stCondLst>
                                        </p:cTn>
                                        <p:tgtEl>
                                          <p:spTgt spid="5034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499"/>
                                          </p:stCondLst>
                                        </p:cTn>
                                        <p:tgtEl>
                                          <p:spTgt spid="5034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499"/>
                                          </p:stCondLst>
                                        </p:cTn>
                                        <p:tgtEl>
                                          <p:spTgt spid="5034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499"/>
                                          </p:stCondLst>
                                        </p:cTn>
                                        <p:tgtEl>
                                          <p:spTgt spid="5034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034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 grpId="0" animBg="1"/>
      <p:bldP spid="50278" grpId="1" animBg="1"/>
      <p:bldP spid="50339" grpId="0" autoUpdateAnimBg="0"/>
      <p:bldP spid="50344" grpId="0" autoUpdateAnimBg="0"/>
      <p:bldP spid="50345" grpId="0" autoUpdateAnimBg="0"/>
      <p:bldP spid="50346" grpId="0" autoUpdateAnimBg="0"/>
      <p:bldP spid="5034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285750" y="165199"/>
            <a:ext cx="8152805"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dirty="0" smtClean="0">
                <a:solidFill>
                  <a:prstClr val="black"/>
                </a:solidFill>
                <a:latin typeface="Calibri"/>
                <a:ea typeface="ＭＳ Ｐゴシック" charset="0"/>
                <a:cs typeface="ＭＳ Ｐゴシック" charset="0"/>
              </a:rPr>
              <a:t>60 </a:t>
            </a:r>
            <a:r>
              <a:rPr lang="en-US" sz="2500" b="0" dirty="0">
                <a:solidFill>
                  <a:prstClr val="black"/>
                </a:solidFill>
                <a:latin typeface="Calibri"/>
                <a:ea typeface="ＭＳ Ｐゴシック" charset="0"/>
                <a:cs typeface="ＭＳ Ｐゴシック" charset="0"/>
              </a:rPr>
              <a:t>Simulated Neurons: </a:t>
            </a:r>
            <a:r>
              <a:rPr lang="en-US" sz="2500" dirty="0">
                <a:solidFill>
                  <a:prstClr val="black"/>
                </a:solidFill>
                <a:latin typeface="Calibri"/>
                <a:ea typeface="ＭＳ Ｐゴシック" charset="0"/>
                <a:cs typeface="ＭＳ Ｐゴシック" charset="0"/>
              </a:rPr>
              <a:t>11 Functional Groups</a:t>
            </a:r>
          </a:p>
        </p:txBody>
      </p:sp>
      <p:grpSp>
        <p:nvGrpSpPr>
          <p:cNvPr id="52286" name="Group 62"/>
          <p:cNvGrpSpPr>
            <a:grpSpLocks/>
          </p:cNvGrpSpPr>
          <p:nvPr/>
        </p:nvGrpSpPr>
        <p:grpSpPr bwMode="auto">
          <a:xfrm>
            <a:off x="705445" y="2143422"/>
            <a:ext cx="1634133" cy="2812852"/>
            <a:chOff x="0" y="0"/>
            <a:chExt cx="1464" cy="2520"/>
          </a:xfrm>
        </p:grpSpPr>
        <p:sp>
          <p:nvSpPr>
            <p:cNvPr id="52857" name="Oval 2"/>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8" name="Oval 3"/>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9" name="Oval 4"/>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0" name="Oval 5"/>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1" name="Oval 6"/>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2" name="Oval 7"/>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3" name="Oval 8"/>
            <p:cNvSpPr>
              <a:spLocks/>
            </p:cNvSpPr>
            <p:nvPr/>
          </p:nvSpPr>
          <p:spPr bwMode="auto">
            <a:xfrm>
              <a:off x="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4" name="Oval 9"/>
            <p:cNvSpPr>
              <a:spLocks/>
            </p:cNvSpPr>
            <p:nvPr/>
          </p:nvSpPr>
          <p:spPr bwMode="auto">
            <a:xfrm>
              <a:off x="248"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5" name="Oval 10"/>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6" name="Oval 11"/>
            <p:cNvSpPr>
              <a:spLocks/>
            </p:cNvSpPr>
            <p:nvPr/>
          </p:nvSpPr>
          <p:spPr bwMode="auto">
            <a:xfrm>
              <a:off x="744"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7" name="Oval 12"/>
            <p:cNvSpPr>
              <a:spLocks/>
            </p:cNvSpPr>
            <p:nvPr/>
          </p:nvSpPr>
          <p:spPr bwMode="auto">
            <a:xfrm>
              <a:off x="992"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8" name="Oval 13"/>
            <p:cNvSpPr>
              <a:spLocks/>
            </p:cNvSpPr>
            <p:nvPr/>
          </p:nvSpPr>
          <p:spPr bwMode="auto">
            <a:xfrm>
              <a:off x="124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69" name="Oval 14"/>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0" name="Oval 15"/>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1" name="Oval 16"/>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2" name="Oval 17"/>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3" name="Oval 18"/>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4" name="Oval 19"/>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5" name="Oval 20"/>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6" name="Oval 21"/>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7" name="Oval 22"/>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8" name="Oval 23"/>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79" name="Oval 24"/>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0" name="Oval 25"/>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1" name="Oval 26"/>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2" name="Oval 27"/>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3" name="Oval 28"/>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4" name="Oval 29"/>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5" name="Oval 30"/>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6" name="Oval 31"/>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7" name="Oval 32"/>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8" name="Oval 33"/>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89" name="Oval 34"/>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0" name="Oval 35"/>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1" name="Oval 36"/>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2" name="Oval 37"/>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3" name="Oval 38"/>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4" name="Oval 39"/>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5" name="Oval 40"/>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6" name="Oval 41"/>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7" name="Oval 42"/>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8" name="Oval 43"/>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99" name="Oval 44"/>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0" name="Oval 45"/>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1" name="Oval 46"/>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2" name="Oval 47"/>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3" name="Oval 48"/>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4" name="Oval 49"/>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5" name="Oval 50"/>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6" name="Oval 51"/>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7" name="Oval 52"/>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 name="Oval 53"/>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09" name="Oval 54"/>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10" name="Oval 55"/>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11" name="Oval 56"/>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12" name="Oval 57"/>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3" name="Oval 58"/>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14" name="Oval 59"/>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915" name="Oval 60"/>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4" name="Oval 61"/>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52287" name="Rectangle 63"/>
          <p:cNvSpPr>
            <a:spLocks/>
          </p:cNvSpPr>
          <p:nvPr/>
        </p:nvSpPr>
        <p:spPr bwMode="auto">
          <a:xfrm>
            <a:off x="674192" y="1704543"/>
            <a:ext cx="16832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Independent Firing</a:t>
            </a:r>
          </a:p>
        </p:txBody>
      </p:sp>
      <p:grpSp>
        <p:nvGrpSpPr>
          <p:cNvPr id="52348" name="Group 124"/>
          <p:cNvGrpSpPr>
            <a:grpSpLocks/>
          </p:cNvGrpSpPr>
          <p:nvPr/>
        </p:nvGrpSpPr>
        <p:grpSpPr bwMode="auto">
          <a:xfrm>
            <a:off x="705445" y="2143422"/>
            <a:ext cx="1634133" cy="2812852"/>
            <a:chOff x="0" y="0"/>
            <a:chExt cx="1464" cy="2520"/>
          </a:xfrm>
        </p:grpSpPr>
        <p:sp>
          <p:nvSpPr>
            <p:cNvPr id="52797" name="Oval 64"/>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8" name="Oval 65"/>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9" name="Oval 66"/>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0" name="Oval 67"/>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1" name="Oval 68"/>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2" name="Oval 69"/>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3" name="Oval 70"/>
            <p:cNvSpPr>
              <a:spLocks/>
            </p:cNvSpPr>
            <p:nvPr/>
          </p:nvSpPr>
          <p:spPr bwMode="auto">
            <a:xfrm>
              <a:off x="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4" name="Oval 71"/>
            <p:cNvSpPr>
              <a:spLocks/>
            </p:cNvSpPr>
            <p:nvPr/>
          </p:nvSpPr>
          <p:spPr bwMode="auto">
            <a:xfrm>
              <a:off x="248" y="256"/>
              <a:ext cx="224" cy="216"/>
            </a:xfrm>
            <a:prstGeom prst="ellipse">
              <a:avLst/>
            </a:prstGeom>
            <a:solidFill>
              <a:srgbClr val="F3E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5" name="Oval 72"/>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6" name="Oval 73"/>
            <p:cNvSpPr>
              <a:spLocks/>
            </p:cNvSpPr>
            <p:nvPr/>
          </p:nvSpPr>
          <p:spPr bwMode="auto">
            <a:xfrm>
              <a:off x="744"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7" name="Oval 74"/>
            <p:cNvSpPr>
              <a:spLocks/>
            </p:cNvSpPr>
            <p:nvPr/>
          </p:nvSpPr>
          <p:spPr bwMode="auto">
            <a:xfrm>
              <a:off x="992"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8" name="Oval 75"/>
            <p:cNvSpPr>
              <a:spLocks/>
            </p:cNvSpPr>
            <p:nvPr/>
          </p:nvSpPr>
          <p:spPr bwMode="auto">
            <a:xfrm>
              <a:off x="124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09" name="Oval 76"/>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0" name="Oval 77"/>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1" name="Oval 78"/>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2" name="Oval 79"/>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3" name="Oval 80"/>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4" name="Oval 81"/>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5" name="Oval 82"/>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6" name="Oval 83"/>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7" name="Oval 84"/>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8" name="Oval 85"/>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19" name="Oval 86"/>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0" name="Oval 87"/>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1" name="Oval 88"/>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2" name="Oval 89"/>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3" name="Oval 90"/>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4" name="Oval 91"/>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5" name="Oval 92"/>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6" name="Oval 93"/>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7" name="Oval 94"/>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8" name="Oval 95"/>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29" name="Oval 96"/>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0" name="Oval 97"/>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1" name="Oval 98"/>
            <p:cNvSpPr>
              <a:spLocks/>
            </p:cNvSpPr>
            <p:nvPr/>
          </p:nvSpPr>
          <p:spPr bwMode="auto">
            <a:xfrm>
              <a:off x="992" y="1280"/>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2" name="Oval 99"/>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3" name="Oval 100"/>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4" name="Oval 101"/>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5" name="Oval 102"/>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6" name="Oval 103"/>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 name="Oval 104"/>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6" name="Oval 105"/>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7" name="Oval 106"/>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8" name="Oval 107"/>
            <p:cNvSpPr>
              <a:spLocks/>
            </p:cNvSpPr>
            <p:nvPr/>
          </p:nvSpPr>
          <p:spPr bwMode="auto">
            <a:xfrm>
              <a:off x="248" y="1792"/>
              <a:ext cx="224" cy="216"/>
            </a:xfrm>
            <a:prstGeom prst="ellipse">
              <a:avLst/>
            </a:prstGeom>
            <a:solidFill>
              <a:srgbClr val="F3E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9" name="Oval 108"/>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0" name="Oval 109"/>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43" name="Oval 110"/>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44" name="Oval 111"/>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1" name="Oval 112"/>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2" name="Oval 113"/>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3" name="Oval 114"/>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48" name="Oval 115"/>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49" name="Oval 116"/>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0" name="Oval 117"/>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1" name="Oval 118"/>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2" name="Oval 119"/>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3" name="Oval 120"/>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4" name="Oval 121"/>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5" name="Oval 122"/>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56" name="Oval 123"/>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2409" name="Group 185"/>
          <p:cNvGrpSpPr>
            <a:grpSpLocks/>
          </p:cNvGrpSpPr>
          <p:nvPr/>
        </p:nvGrpSpPr>
        <p:grpSpPr bwMode="auto">
          <a:xfrm>
            <a:off x="705445" y="2143422"/>
            <a:ext cx="1634133" cy="2812852"/>
            <a:chOff x="0" y="0"/>
            <a:chExt cx="1464" cy="2520"/>
          </a:xfrm>
        </p:grpSpPr>
        <p:sp>
          <p:nvSpPr>
            <p:cNvPr id="52737" name="Oval 125"/>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8" name="Oval 126"/>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9" name="Oval 127"/>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0" name="Oval 128"/>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1" name="Oval 129"/>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2" name="Oval 130"/>
            <p:cNvSpPr>
              <a:spLocks/>
            </p:cNvSpPr>
            <p:nvPr/>
          </p:nvSpPr>
          <p:spPr bwMode="auto">
            <a:xfrm>
              <a:off x="1240" y="0"/>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3" name="Oval 131"/>
            <p:cNvSpPr>
              <a:spLocks/>
            </p:cNvSpPr>
            <p:nvPr/>
          </p:nvSpPr>
          <p:spPr bwMode="auto">
            <a:xfrm>
              <a:off x="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4" name="Oval 132"/>
            <p:cNvSpPr>
              <a:spLocks/>
            </p:cNvSpPr>
            <p:nvPr/>
          </p:nvSpPr>
          <p:spPr bwMode="auto">
            <a:xfrm>
              <a:off x="248"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5" name="Oval 133"/>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6" name="Oval 134"/>
            <p:cNvSpPr>
              <a:spLocks/>
            </p:cNvSpPr>
            <p:nvPr/>
          </p:nvSpPr>
          <p:spPr bwMode="auto">
            <a:xfrm>
              <a:off x="744"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7" name="Oval 135"/>
            <p:cNvSpPr>
              <a:spLocks/>
            </p:cNvSpPr>
            <p:nvPr/>
          </p:nvSpPr>
          <p:spPr bwMode="auto">
            <a:xfrm>
              <a:off x="992"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8" name="Oval 136"/>
            <p:cNvSpPr>
              <a:spLocks/>
            </p:cNvSpPr>
            <p:nvPr/>
          </p:nvSpPr>
          <p:spPr bwMode="auto">
            <a:xfrm>
              <a:off x="124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49" name="Oval 137"/>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0" name="Oval 138"/>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1" name="Oval 139"/>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2" name="Oval 140"/>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3" name="Oval 141"/>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4" name="Oval 142"/>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5" name="Oval 143"/>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6" name="Oval 144"/>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7" name="Oval 145"/>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8" name="Oval 146"/>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59" name="Oval 147"/>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0" name="Oval 148"/>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1" name="Oval 149"/>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2" name="Oval 150"/>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3" name="Oval 151"/>
            <p:cNvSpPr>
              <a:spLocks/>
            </p:cNvSpPr>
            <p:nvPr/>
          </p:nvSpPr>
          <p:spPr bwMode="auto">
            <a:xfrm>
              <a:off x="496" y="1024"/>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4" name="Oval 152"/>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5" name="Oval 153"/>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6" name="Oval 154"/>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7" name="Oval 155"/>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8" name="Oval 156"/>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69" name="Oval 157"/>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0" name="Oval 158"/>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1" name="Oval 159"/>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2" name="Oval 160"/>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3" name="Oval 161"/>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4" name="Oval 162"/>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5" name="Oval 163"/>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4" name="Oval 164"/>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7" name="Oval 165"/>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8" name="Oval 166"/>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79" name="Oval 167"/>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0" name="Oval 168"/>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1" name="Oval 169"/>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2" name="Oval 170"/>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3" name="Oval 171"/>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4" name="Oval 172"/>
            <p:cNvSpPr>
              <a:spLocks/>
            </p:cNvSpPr>
            <p:nvPr/>
          </p:nvSpPr>
          <p:spPr bwMode="auto">
            <a:xfrm>
              <a:off x="1240" y="1792"/>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5" name="Oval 173"/>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6" name="Oval 174"/>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7" name="Oval 175"/>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8" name="Oval 176"/>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89" name="Oval 177"/>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0" name="Oval 178"/>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1" name="Oval 179"/>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2" name="Oval 180"/>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3" name="Oval 181"/>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4" name="Oval 182"/>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5" name="Oval 183"/>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96" name="Oval 184"/>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2470" name="Group 246"/>
          <p:cNvGrpSpPr>
            <a:grpSpLocks/>
          </p:cNvGrpSpPr>
          <p:nvPr/>
        </p:nvGrpSpPr>
        <p:grpSpPr bwMode="auto">
          <a:xfrm>
            <a:off x="705445" y="2143422"/>
            <a:ext cx="1634133" cy="2812852"/>
            <a:chOff x="0" y="0"/>
            <a:chExt cx="1464" cy="2520"/>
          </a:xfrm>
        </p:grpSpPr>
        <p:sp>
          <p:nvSpPr>
            <p:cNvPr id="52677" name="Oval 186"/>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8" name="Oval 187"/>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9" name="Oval 188"/>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0" name="Oval 189"/>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1" name="Oval 190"/>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2" name="Oval 191"/>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3" name="Oval 192"/>
            <p:cNvSpPr>
              <a:spLocks/>
            </p:cNvSpPr>
            <p:nvPr/>
          </p:nvSpPr>
          <p:spPr bwMode="auto">
            <a:xfrm>
              <a:off x="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4" name="Oval 193"/>
            <p:cNvSpPr>
              <a:spLocks/>
            </p:cNvSpPr>
            <p:nvPr/>
          </p:nvSpPr>
          <p:spPr bwMode="auto">
            <a:xfrm>
              <a:off x="248"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5" name="Oval 194"/>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6" name="Oval 195"/>
            <p:cNvSpPr>
              <a:spLocks/>
            </p:cNvSpPr>
            <p:nvPr/>
          </p:nvSpPr>
          <p:spPr bwMode="auto">
            <a:xfrm>
              <a:off x="744"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7" name="Oval 196"/>
            <p:cNvSpPr>
              <a:spLocks/>
            </p:cNvSpPr>
            <p:nvPr/>
          </p:nvSpPr>
          <p:spPr bwMode="auto">
            <a:xfrm>
              <a:off x="992"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8" name="Oval 197"/>
            <p:cNvSpPr>
              <a:spLocks/>
            </p:cNvSpPr>
            <p:nvPr/>
          </p:nvSpPr>
          <p:spPr bwMode="auto">
            <a:xfrm>
              <a:off x="1240" y="256"/>
              <a:ext cx="224" cy="216"/>
            </a:xfrm>
            <a:prstGeom prst="ellipse">
              <a:avLst/>
            </a:prstGeom>
            <a:solidFill>
              <a:srgbClr val="F3E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89" name="Oval 198"/>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0" name="Oval 199"/>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1" name="Oval 200"/>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2" name="Oval 201"/>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3" name="Oval 202"/>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4" name="Oval 203"/>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5" name="Oval 204"/>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6" name="Oval 205"/>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7" name="Oval 206"/>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8" name="Oval 207"/>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99" name="Oval 208"/>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0" name="Oval 209"/>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1" name="Oval 210"/>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2" name="Oval 211"/>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3" name="Oval 212"/>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4" name="Oval 213"/>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5" name="Oval 214"/>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6" name="Oval 215"/>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7" name="Oval 216"/>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8" name="Oval 217"/>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09" name="Oval 218"/>
            <p:cNvSpPr>
              <a:spLocks/>
            </p:cNvSpPr>
            <p:nvPr/>
          </p:nvSpPr>
          <p:spPr bwMode="auto">
            <a:xfrm>
              <a:off x="496" y="1280"/>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0" name="Oval 219"/>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1" name="Oval 220"/>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2" name="Oval 221"/>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3" name="Oval 222"/>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4" name="Oval 223"/>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5" name="Oval 224"/>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6" name="Oval 225"/>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7" name="Oval 226"/>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8" name="Oval 227"/>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19" name="Oval 228"/>
            <p:cNvSpPr>
              <a:spLocks/>
            </p:cNvSpPr>
            <p:nvPr/>
          </p:nvSpPr>
          <p:spPr bwMode="auto">
            <a:xfrm>
              <a:off x="0" y="1792"/>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0" name="Oval 229"/>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1" name="Oval 230"/>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2" name="Oval 231"/>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3" name="Oval 232"/>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4" name="Oval 233"/>
            <p:cNvSpPr>
              <a:spLocks/>
            </p:cNvSpPr>
            <p:nvPr/>
          </p:nvSpPr>
          <p:spPr bwMode="auto">
            <a:xfrm>
              <a:off x="1240" y="1792"/>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5" name="Oval 234"/>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6" name="Oval 235"/>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7" name="Oval 236"/>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8" name="Oval 237"/>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29" name="Oval 238"/>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0" name="Oval 239"/>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1" name="Oval 240"/>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2" name="Oval 241"/>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3" name="Oval 242"/>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4" name="Oval 243"/>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5" name="Oval 244"/>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736" name="Oval 245"/>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2531" name="Group 307"/>
          <p:cNvGrpSpPr>
            <a:grpSpLocks/>
          </p:cNvGrpSpPr>
          <p:nvPr/>
        </p:nvGrpSpPr>
        <p:grpSpPr bwMode="auto">
          <a:xfrm>
            <a:off x="3080742" y="2143422"/>
            <a:ext cx="1634133" cy="2812852"/>
            <a:chOff x="0" y="0"/>
            <a:chExt cx="1464" cy="2520"/>
          </a:xfrm>
        </p:grpSpPr>
        <p:sp>
          <p:nvSpPr>
            <p:cNvPr id="52617" name="Oval 247"/>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8" name="Oval 248"/>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9" name="Oval 249"/>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0" name="Oval 250"/>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1" name="Oval 251"/>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2" name="Oval 252"/>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3" name="Oval 253"/>
            <p:cNvSpPr>
              <a:spLocks/>
            </p:cNvSpPr>
            <p:nvPr/>
          </p:nvSpPr>
          <p:spPr bwMode="auto">
            <a:xfrm>
              <a:off x="0" y="256"/>
              <a:ext cx="224" cy="216"/>
            </a:xfrm>
            <a:prstGeom prst="ellipse">
              <a:avLst/>
            </a:prstGeom>
            <a:solidFill>
              <a:srgbClr val="F3E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4" name="Oval 254"/>
            <p:cNvSpPr>
              <a:spLocks/>
            </p:cNvSpPr>
            <p:nvPr/>
          </p:nvSpPr>
          <p:spPr bwMode="auto">
            <a:xfrm>
              <a:off x="248"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5" name="Oval 255"/>
            <p:cNvSpPr>
              <a:spLocks/>
            </p:cNvSpPr>
            <p:nvPr/>
          </p:nvSpPr>
          <p:spPr bwMode="auto">
            <a:xfrm>
              <a:off x="496"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6" name="Oval 256"/>
            <p:cNvSpPr>
              <a:spLocks/>
            </p:cNvSpPr>
            <p:nvPr/>
          </p:nvSpPr>
          <p:spPr bwMode="auto">
            <a:xfrm>
              <a:off x="744"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7" name="Oval 257"/>
            <p:cNvSpPr>
              <a:spLocks/>
            </p:cNvSpPr>
            <p:nvPr/>
          </p:nvSpPr>
          <p:spPr bwMode="auto">
            <a:xfrm>
              <a:off x="992"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8" name="Oval 258"/>
            <p:cNvSpPr>
              <a:spLocks/>
            </p:cNvSpPr>
            <p:nvPr/>
          </p:nvSpPr>
          <p:spPr bwMode="auto">
            <a:xfrm>
              <a:off x="1240"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29" name="Oval 259"/>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0" name="Oval 260"/>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1" name="Oval 261"/>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2" name="Oval 262"/>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3" name="Oval 263"/>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4" name="Oval 264"/>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5" name="Oval 265"/>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6" name="Oval 266"/>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7" name="Oval 267"/>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8" name="Oval 268"/>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39" name="Oval 269"/>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0" name="Oval 270"/>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1" name="Oval 271"/>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2" name="Oval 272"/>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3" name="Oval 273"/>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4" name="Oval 274"/>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5" name="Oval 275"/>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6" name="Oval 276"/>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7" name="Oval 277"/>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8" name="Oval 278"/>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49" name="Oval 279"/>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0" name="Oval 280"/>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1" name="Oval 281"/>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2" name="Oval 282"/>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6" name="Oval 283"/>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7" name="Oval 284"/>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5" name="Oval 285"/>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6" name="Oval 286"/>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7" name="Oval 287"/>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8" name="Oval 288"/>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59" name="Oval 289"/>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0" name="Oval 290"/>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1" name="Oval 291"/>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2" name="Oval 292"/>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3" name="Oval 293"/>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4" name="Oval 294"/>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5" name="Oval 295"/>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6" name="Oval 296"/>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7" name="Oval 297"/>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8" name="Oval 298"/>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69" name="Oval 299"/>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0" name="Oval 300"/>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1" name="Oval 301"/>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2" name="Oval 302"/>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3" name="Oval 303"/>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4" name="Oval 304"/>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5" name="Oval 305"/>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76" name="Oval 306"/>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2592" name="Group 368"/>
          <p:cNvGrpSpPr>
            <a:grpSpLocks/>
          </p:cNvGrpSpPr>
          <p:nvPr/>
        </p:nvGrpSpPr>
        <p:grpSpPr bwMode="auto">
          <a:xfrm>
            <a:off x="3080742" y="2143422"/>
            <a:ext cx="1634133" cy="2812852"/>
            <a:chOff x="0" y="0"/>
            <a:chExt cx="1464" cy="2520"/>
          </a:xfrm>
        </p:grpSpPr>
        <p:sp>
          <p:nvSpPr>
            <p:cNvPr id="52557" name="Oval 308"/>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8" name="Oval 309"/>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9" name="Oval 310"/>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0" name="Oval 311"/>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1" name="Oval 312"/>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2" name="Oval 313"/>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3" name="Oval 314"/>
            <p:cNvSpPr>
              <a:spLocks/>
            </p:cNvSpPr>
            <p:nvPr/>
          </p:nvSpPr>
          <p:spPr bwMode="auto">
            <a:xfrm>
              <a:off x="0"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4" name="Oval 315"/>
            <p:cNvSpPr>
              <a:spLocks/>
            </p:cNvSpPr>
            <p:nvPr/>
          </p:nvSpPr>
          <p:spPr bwMode="auto">
            <a:xfrm>
              <a:off x="248"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5" name="Oval 316"/>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6" name="Oval 317"/>
            <p:cNvSpPr>
              <a:spLocks/>
            </p:cNvSpPr>
            <p:nvPr/>
          </p:nvSpPr>
          <p:spPr bwMode="auto">
            <a:xfrm>
              <a:off x="744"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7" name="Oval 318"/>
            <p:cNvSpPr>
              <a:spLocks/>
            </p:cNvSpPr>
            <p:nvPr/>
          </p:nvSpPr>
          <p:spPr bwMode="auto">
            <a:xfrm>
              <a:off x="992" y="256"/>
              <a:ext cx="224" cy="216"/>
            </a:xfrm>
            <a:prstGeom prst="ellipse">
              <a:avLst/>
            </a:prstGeom>
            <a:solidFill>
              <a:srgbClr val="F3E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8" name="Oval 319"/>
            <p:cNvSpPr>
              <a:spLocks/>
            </p:cNvSpPr>
            <p:nvPr/>
          </p:nvSpPr>
          <p:spPr bwMode="auto">
            <a:xfrm>
              <a:off x="124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69" name="Oval 320"/>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0" name="Oval 321"/>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1" name="Oval 322"/>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2" name="Oval 323"/>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3" name="Oval 324"/>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4" name="Oval 325"/>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5" name="Oval 326"/>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6" name="Oval 327"/>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7" name="Oval 328"/>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8" name="Oval 329"/>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79" name="Oval 330"/>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0" name="Oval 331"/>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1" name="Oval 332"/>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2" name="Oval 333"/>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3" name="Oval 334"/>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4" name="Oval 335"/>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5" name="Oval 336"/>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6" name="Oval 337"/>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7" name="Oval 338"/>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8" name="Oval 339"/>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89" name="Oval 340"/>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0" name="Oval 341"/>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1" name="Oval 342"/>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8" name="Oval 343"/>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3" name="Oval 344"/>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4" name="Oval 345"/>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5" name="Oval 346"/>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6" name="Oval 347"/>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7" name="Oval 348"/>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8" name="Oval 349"/>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99" name="Oval 350"/>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0" name="Oval 351"/>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1" name="Oval 352"/>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2" name="Oval 353"/>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3" name="Oval 354"/>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4" name="Oval 355"/>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5" name="Oval 356"/>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6" name="Oval 357"/>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7" name="Oval 358"/>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8" name="Oval 359"/>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09" name="Oval 360"/>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0" name="Oval 361"/>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1" name="Oval 362"/>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2" name="Oval 363"/>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3" name="Oval 364"/>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4" name="Oval 365"/>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5" name="Oval 366"/>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616" name="Oval 367"/>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2653" name="Group 429"/>
          <p:cNvGrpSpPr>
            <a:grpSpLocks/>
          </p:cNvGrpSpPr>
          <p:nvPr/>
        </p:nvGrpSpPr>
        <p:grpSpPr bwMode="auto">
          <a:xfrm>
            <a:off x="3080742" y="2143422"/>
            <a:ext cx="1634133" cy="2812852"/>
            <a:chOff x="0" y="0"/>
            <a:chExt cx="1464" cy="2520"/>
          </a:xfrm>
        </p:grpSpPr>
        <p:sp>
          <p:nvSpPr>
            <p:cNvPr id="52497" name="Oval 369"/>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8" name="Oval 370"/>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9" name="Oval 371"/>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0" name="Oval 372"/>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1" name="Oval 373"/>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2" name="Oval 374"/>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3" name="Oval 375"/>
            <p:cNvSpPr>
              <a:spLocks/>
            </p:cNvSpPr>
            <p:nvPr/>
          </p:nvSpPr>
          <p:spPr bwMode="auto">
            <a:xfrm>
              <a:off x="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4" name="Oval 376"/>
            <p:cNvSpPr>
              <a:spLocks/>
            </p:cNvSpPr>
            <p:nvPr/>
          </p:nvSpPr>
          <p:spPr bwMode="auto">
            <a:xfrm>
              <a:off x="248"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5" name="Oval 377"/>
            <p:cNvSpPr>
              <a:spLocks/>
            </p:cNvSpPr>
            <p:nvPr/>
          </p:nvSpPr>
          <p:spPr bwMode="auto">
            <a:xfrm>
              <a:off x="496"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6" name="Oval 378"/>
            <p:cNvSpPr>
              <a:spLocks/>
            </p:cNvSpPr>
            <p:nvPr/>
          </p:nvSpPr>
          <p:spPr bwMode="auto">
            <a:xfrm>
              <a:off x="744"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7" name="Oval 379"/>
            <p:cNvSpPr>
              <a:spLocks/>
            </p:cNvSpPr>
            <p:nvPr/>
          </p:nvSpPr>
          <p:spPr bwMode="auto">
            <a:xfrm>
              <a:off x="992"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8" name="Oval 380"/>
            <p:cNvSpPr>
              <a:spLocks/>
            </p:cNvSpPr>
            <p:nvPr/>
          </p:nvSpPr>
          <p:spPr bwMode="auto">
            <a:xfrm>
              <a:off x="1240"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09" name="Oval 381"/>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0" name="Oval 382"/>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1" name="Oval 383"/>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2" name="Oval 384"/>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3" name="Oval 385"/>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4" name="Oval 386"/>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5" name="Oval 387"/>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6" name="Oval 388"/>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7" name="Oval 389"/>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8" name="Oval 390"/>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19" name="Oval 391"/>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0" name="Oval 392"/>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1" name="Oval 393"/>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2" name="Oval 394"/>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3" name="Oval 395"/>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4" name="Oval 396"/>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5" name="Oval 397"/>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6" name="Oval 398"/>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7" name="Oval 399"/>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8" name="Oval 400"/>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29" name="Oval 401"/>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0" name="Oval 402"/>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19" name="Oval 403"/>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2" name="Oval 404"/>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3" name="Oval 405"/>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4" name="Oval 406"/>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5" name="Oval 407"/>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6" name="Oval 408"/>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7" name="Oval 409"/>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8" name="Oval 410"/>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39" name="Oval 411"/>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0" name="Oval 412"/>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1" name="Oval 413"/>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2" name="Oval 414"/>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3" name="Oval 415"/>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4" name="Oval 416"/>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5" name="Oval 417"/>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6" name="Oval 418"/>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7" name="Oval 419"/>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8" name="Oval 420"/>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49" name="Oval 421"/>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0" name="Oval 422"/>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1" name="Oval 423"/>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2" name="Oval 424"/>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3" name="Oval 425"/>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4" name="Oval 426"/>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5" name="Oval 427"/>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556" name="Oval 428"/>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52654" name="Rectangle 430"/>
          <p:cNvSpPr>
            <a:spLocks/>
          </p:cNvSpPr>
          <p:nvPr/>
        </p:nvSpPr>
        <p:spPr bwMode="auto">
          <a:xfrm>
            <a:off x="3193480" y="1709008"/>
            <a:ext cx="14030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Collective Firing</a:t>
            </a:r>
          </a:p>
        </p:txBody>
      </p:sp>
      <p:grpSp>
        <p:nvGrpSpPr>
          <p:cNvPr id="52715" name="Group 491"/>
          <p:cNvGrpSpPr>
            <a:grpSpLocks/>
          </p:cNvGrpSpPr>
          <p:nvPr/>
        </p:nvGrpSpPr>
        <p:grpSpPr bwMode="auto">
          <a:xfrm rot="10800000" flipH="1">
            <a:off x="3080742" y="2143422"/>
            <a:ext cx="1634133" cy="2812852"/>
            <a:chOff x="0" y="0"/>
            <a:chExt cx="1464" cy="2520"/>
          </a:xfrm>
        </p:grpSpPr>
        <p:sp>
          <p:nvSpPr>
            <p:cNvPr id="52437" name="Oval 431"/>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8" name="Oval 432"/>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9" name="Oval 433"/>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0" name="Oval 434"/>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1" name="Oval 435"/>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2" name="Oval 436"/>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3" name="Oval 437"/>
            <p:cNvSpPr>
              <a:spLocks/>
            </p:cNvSpPr>
            <p:nvPr/>
          </p:nvSpPr>
          <p:spPr bwMode="auto">
            <a:xfrm>
              <a:off x="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4" name="Oval 438"/>
            <p:cNvSpPr>
              <a:spLocks/>
            </p:cNvSpPr>
            <p:nvPr/>
          </p:nvSpPr>
          <p:spPr bwMode="auto">
            <a:xfrm>
              <a:off x="248"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5" name="Oval 439"/>
            <p:cNvSpPr>
              <a:spLocks/>
            </p:cNvSpPr>
            <p:nvPr/>
          </p:nvSpPr>
          <p:spPr bwMode="auto">
            <a:xfrm>
              <a:off x="496"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6" name="Oval 440"/>
            <p:cNvSpPr>
              <a:spLocks/>
            </p:cNvSpPr>
            <p:nvPr/>
          </p:nvSpPr>
          <p:spPr bwMode="auto">
            <a:xfrm>
              <a:off x="744"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7" name="Oval 441"/>
            <p:cNvSpPr>
              <a:spLocks/>
            </p:cNvSpPr>
            <p:nvPr/>
          </p:nvSpPr>
          <p:spPr bwMode="auto">
            <a:xfrm>
              <a:off x="992"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8" name="Oval 442"/>
            <p:cNvSpPr>
              <a:spLocks/>
            </p:cNvSpPr>
            <p:nvPr/>
          </p:nvSpPr>
          <p:spPr bwMode="auto">
            <a:xfrm>
              <a:off x="1240"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49" name="Oval 443"/>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0" name="Oval 444"/>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1" name="Oval 445"/>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2" name="Oval 446"/>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3" name="Oval 447"/>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4" name="Oval 448"/>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5" name="Oval 449"/>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6" name="Oval 450"/>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7" name="Oval 451"/>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8" name="Oval 452"/>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59" name="Oval 453"/>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0" name="Oval 454"/>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1" name="Oval 455"/>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2" name="Oval 456"/>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3" name="Oval 457"/>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4" name="Oval 458"/>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5" name="Oval 459"/>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6" name="Oval 460"/>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7" name="Oval 461"/>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8" name="Oval 462"/>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69" name="Oval 463"/>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0" name="Oval 464"/>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1" name="Oval 465"/>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2" name="Oval 466"/>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3" name="Oval 467"/>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4" name="Oval 468"/>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5" name="Oval 469"/>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6" name="Oval 470"/>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7" name="Oval 471"/>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8" name="Oval 472"/>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79" name="Oval 473"/>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0" name="Oval 474"/>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1" name="Oval 475"/>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2" name="Oval 476"/>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3" name="Oval 477"/>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4" name="Oval 478"/>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5" name="Oval 479"/>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6" name="Oval 480"/>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7" name="Oval 481"/>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8" name="Oval 482"/>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89" name="Oval 483"/>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0" name="Oval 484"/>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1" name="Oval 485"/>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2" name="Oval 486"/>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3" name="Oval 487"/>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4" name="Oval 488"/>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5" name="Oval 489"/>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96" name="Oval 490"/>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2776" name="Group 552"/>
          <p:cNvGrpSpPr>
            <a:grpSpLocks/>
          </p:cNvGrpSpPr>
          <p:nvPr/>
        </p:nvGrpSpPr>
        <p:grpSpPr bwMode="auto">
          <a:xfrm rot="10800000" flipH="1">
            <a:off x="3080742" y="2143422"/>
            <a:ext cx="1634133" cy="2812852"/>
            <a:chOff x="0" y="0"/>
            <a:chExt cx="1464" cy="2520"/>
          </a:xfrm>
        </p:grpSpPr>
        <p:sp>
          <p:nvSpPr>
            <p:cNvPr id="52377" name="Oval 492"/>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8" name="Oval 493"/>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9" name="Oval 494"/>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0" name="Oval 495"/>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1" name="Oval 496"/>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2" name="Oval 497"/>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3" name="Oval 498"/>
            <p:cNvSpPr>
              <a:spLocks/>
            </p:cNvSpPr>
            <p:nvPr/>
          </p:nvSpPr>
          <p:spPr bwMode="auto">
            <a:xfrm>
              <a:off x="0"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4" name="Oval 499"/>
            <p:cNvSpPr>
              <a:spLocks/>
            </p:cNvSpPr>
            <p:nvPr/>
          </p:nvSpPr>
          <p:spPr bwMode="auto">
            <a:xfrm>
              <a:off x="248"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5" name="Oval 500"/>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6" name="Oval 501"/>
            <p:cNvSpPr>
              <a:spLocks/>
            </p:cNvSpPr>
            <p:nvPr/>
          </p:nvSpPr>
          <p:spPr bwMode="auto">
            <a:xfrm>
              <a:off x="744"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7" name="Oval 502"/>
            <p:cNvSpPr>
              <a:spLocks/>
            </p:cNvSpPr>
            <p:nvPr/>
          </p:nvSpPr>
          <p:spPr bwMode="auto">
            <a:xfrm>
              <a:off x="992" y="256"/>
              <a:ext cx="224" cy="216"/>
            </a:xfrm>
            <a:prstGeom prst="ellipse">
              <a:avLst/>
            </a:prstGeom>
            <a:solidFill>
              <a:srgbClr val="F3E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8" name="Oval 503"/>
            <p:cNvSpPr>
              <a:spLocks/>
            </p:cNvSpPr>
            <p:nvPr/>
          </p:nvSpPr>
          <p:spPr bwMode="auto">
            <a:xfrm>
              <a:off x="124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89" name="Oval 504"/>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0" name="Oval 505"/>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1" name="Oval 506"/>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2" name="Oval 507"/>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3" name="Oval 508"/>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4" name="Oval 509"/>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5" name="Oval 510"/>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6" name="Oval 511"/>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7" name="Oval 512"/>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8" name="Oval 513"/>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99" name="Oval 514"/>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0" name="Oval 515"/>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1" name="Oval 516"/>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2" name="Oval 517"/>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3" name="Oval 518"/>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4" name="Oval 519"/>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5" name="Oval 520"/>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6" name="Oval 521"/>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7" name="Oval 522"/>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08" name="Oval 523"/>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1" name="Oval 524"/>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0" name="Oval 525"/>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1" name="Oval 526"/>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2" name="Oval 527"/>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3" name="Oval 528"/>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4" name="Oval 529"/>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5" name="Oval 530"/>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6" name="Oval 531"/>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7" name="Oval 532"/>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8" name="Oval 533"/>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19" name="Oval 534"/>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0" name="Oval 535"/>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1" name="Oval 536"/>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2" name="Oval 537"/>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3" name="Oval 538"/>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4" name="Oval 539"/>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5" name="Oval 540"/>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6" name="Oval 541"/>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7" name="Oval 542"/>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8" name="Oval 543"/>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29" name="Oval 544"/>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0" name="Oval 545"/>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1" name="Oval 546"/>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2" name="Oval 547"/>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3" name="Oval 548"/>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4" name="Oval 549"/>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5" name="Oval 550"/>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436" name="Oval 551"/>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grpSp>
        <p:nvGrpSpPr>
          <p:cNvPr id="52837" name="Group 613"/>
          <p:cNvGrpSpPr>
            <a:grpSpLocks/>
          </p:cNvGrpSpPr>
          <p:nvPr/>
        </p:nvGrpSpPr>
        <p:grpSpPr bwMode="auto">
          <a:xfrm rot="10800000" flipH="1">
            <a:off x="3080742" y="2143422"/>
            <a:ext cx="1634133" cy="2812852"/>
            <a:chOff x="0" y="0"/>
            <a:chExt cx="1464" cy="2520"/>
          </a:xfrm>
        </p:grpSpPr>
        <p:sp>
          <p:nvSpPr>
            <p:cNvPr id="52317" name="Oval 553"/>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18" name="Oval 554"/>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19" name="Oval 555"/>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0" name="Oval 556"/>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1" name="Oval 557"/>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2" name="Oval 558"/>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3" name="Oval 559"/>
            <p:cNvSpPr>
              <a:spLocks/>
            </p:cNvSpPr>
            <p:nvPr/>
          </p:nvSpPr>
          <p:spPr bwMode="auto">
            <a:xfrm>
              <a:off x="0"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4" name="Oval 560"/>
            <p:cNvSpPr>
              <a:spLocks/>
            </p:cNvSpPr>
            <p:nvPr/>
          </p:nvSpPr>
          <p:spPr bwMode="auto">
            <a:xfrm>
              <a:off x="248"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5" name="Oval 561"/>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6" name="Oval 562"/>
            <p:cNvSpPr>
              <a:spLocks/>
            </p:cNvSpPr>
            <p:nvPr/>
          </p:nvSpPr>
          <p:spPr bwMode="auto">
            <a:xfrm>
              <a:off x="744" y="256"/>
              <a:ext cx="224" cy="216"/>
            </a:xfrm>
            <a:prstGeom prst="ellipse">
              <a:avLst/>
            </a:prstGeom>
            <a:solidFill>
              <a:srgbClr val="FFFF33"/>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7" name="Oval 563"/>
            <p:cNvSpPr>
              <a:spLocks/>
            </p:cNvSpPr>
            <p:nvPr/>
          </p:nvSpPr>
          <p:spPr bwMode="auto">
            <a:xfrm>
              <a:off x="992" y="256"/>
              <a:ext cx="224" cy="216"/>
            </a:xfrm>
            <a:prstGeom prst="ellipse">
              <a:avLst/>
            </a:prstGeom>
            <a:solidFill>
              <a:srgbClr val="F3EB00"/>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8" name="Oval 564"/>
            <p:cNvSpPr>
              <a:spLocks/>
            </p:cNvSpPr>
            <p:nvPr/>
          </p:nvSpPr>
          <p:spPr bwMode="auto">
            <a:xfrm>
              <a:off x="124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29" name="Oval 565"/>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0" name="Oval 566"/>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1" name="Oval 567"/>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2" name="Oval 568"/>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3" name="Oval 569"/>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4" name="Oval 570"/>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5" name="Oval 571"/>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6" name="Oval 572"/>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7" name="Oval 573"/>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8" name="Oval 574"/>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39" name="Oval 575"/>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0" name="Oval 576"/>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1" name="Oval 577"/>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2" name="Oval 578"/>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3" name="Oval 579"/>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4" name="Oval 580"/>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5" name="Oval 581"/>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6" name="Oval 582"/>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7" name="Oval 583"/>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2" name="Oval 584"/>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49" name="Oval 585"/>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0" name="Oval 586"/>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1" name="Oval 587"/>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2" name="Oval 588"/>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3" name="Oval 589"/>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4" name="Oval 590"/>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5" name="Oval 591"/>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6" name="Oval 592"/>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7" name="Oval 593"/>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8" name="Oval 594"/>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59" name="Oval 595"/>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0" name="Oval 596"/>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1" name="Oval 597"/>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2" name="Oval 598"/>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3" name="Oval 599"/>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4" name="Oval 600"/>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5" name="Oval 601"/>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6" name="Oval 602"/>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7" name="Oval 603"/>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8" name="Oval 604"/>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69" name="Oval 605"/>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0" name="Oval 606"/>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1" name="Oval 607"/>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2" name="Oval 608"/>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3" name="Oval 609"/>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4" name="Oval 610"/>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5" name="Oval 611"/>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76" name="Oval 612"/>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sp>
        <p:nvSpPr>
          <p:cNvPr id="52838" name="AutoShape 614"/>
          <p:cNvSpPr>
            <a:spLocks/>
          </p:cNvSpPr>
          <p:nvPr/>
        </p:nvSpPr>
        <p:spPr bwMode="auto">
          <a:xfrm>
            <a:off x="3018234" y="2402384"/>
            <a:ext cx="1839516" cy="312539"/>
          </a:xfrm>
          <a:prstGeom prst="roundRect">
            <a:avLst>
              <a:gd name="adj" fmla="val 42856"/>
            </a:avLst>
          </a:prstGeom>
          <a:noFill/>
          <a:ln w="12700">
            <a:solidFill>
              <a:srgbClr val="D90B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39" name="AutoShape 615"/>
          <p:cNvSpPr>
            <a:spLocks/>
          </p:cNvSpPr>
          <p:nvPr/>
        </p:nvSpPr>
        <p:spPr bwMode="auto">
          <a:xfrm>
            <a:off x="3018234" y="4393704"/>
            <a:ext cx="1839516" cy="312539"/>
          </a:xfrm>
          <a:prstGeom prst="roundRect">
            <a:avLst>
              <a:gd name="adj" fmla="val 42856"/>
            </a:avLst>
          </a:prstGeom>
          <a:noFill/>
          <a:ln w="12700">
            <a:solidFill>
              <a:srgbClr val="D90B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840" name="Rectangle 616"/>
          <p:cNvSpPr>
            <a:spLocks/>
          </p:cNvSpPr>
          <p:nvPr/>
        </p:nvSpPr>
        <p:spPr bwMode="auto">
          <a:xfrm>
            <a:off x="5572125" y="2067223"/>
            <a:ext cx="3098602"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10 </a:t>
            </a:r>
            <a:r>
              <a:rPr lang="ja-JP" altLang="en-US" sz="1700" b="0">
                <a:solidFill>
                  <a:prstClr val="black"/>
                </a:solidFill>
                <a:latin typeface="Arial" charset="0"/>
                <a:cs typeface="ＭＳ Ｐゴシック" charset="0"/>
              </a:rPr>
              <a:t>“</a:t>
            </a:r>
            <a:r>
              <a:rPr lang="en-US" altLang="ja-JP" sz="1700" b="0">
                <a:solidFill>
                  <a:prstClr val="black"/>
                </a:solidFill>
                <a:latin typeface="Calibri"/>
                <a:cs typeface="Gill Sans" charset="0"/>
              </a:rPr>
              <a:t>groups</a:t>
            </a:r>
            <a:r>
              <a:rPr lang="ja-JP" altLang="en-US" sz="1700" b="0">
                <a:solidFill>
                  <a:prstClr val="black"/>
                </a:solidFill>
                <a:latin typeface="Arial" charset="0"/>
                <a:cs typeface="ＭＳ Ｐゴシック" charset="0"/>
              </a:rPr>
              <a:t>”</a:t>
            </a:r>
            <a:r>
              <a:rPr lang="en-US" altLang="ja-JP" sz="1700" b="0">
                <a:solidFill>
                  <a:prstClr val="black"/>
                </a:solidFill>
                <a:latin typeface="Calibri"/>
                <a:cs typeface="Gill Sans" charset="0"/>
              </a:rPr>
              <a:t> of 6 neurons, each with 22 unique patterns (4 or more neurons firing)</a:t>
            </a:r>
            <a:endParaRPr lang="en-US" sz="1700" b="0">
              <a:solidFill>
                <a:prstClr val="black"/>
              </a:solidFill>
              <a:latin typeface="Calibri"/>
              <a:cs typeface="Gill Sans" charset="0"/>
            </a:endParaRPr>
          </a:p>
        </p:txBody>
      </p:sp>
      <p:sp>
        <p:nvSpPr>
          <p:cNvPr id="52841" name="Rectangle 617"/>
          <p:cNvSpPr>
            <a:spLocks/>
          </p:cNvSpPr>
          <p:nvPr/>
        </p:nvSpPr>
        <p:spPr bwMode="auto">
          <a:xfrm>
            <a:off x="5571009" y="3362027"/>
            <a:ext cx="30986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a group is activated for certain values of a time varying </a:t>
            </a:r>
            <a:r>
              <a:rPr lang="ja-JP" altLang="en-US" sz="1700" b="0">
                <a:solidFill>
                  <a:prstClr val="black"/>
                </a:solidFill>
                <a:latin typeface="Arial" charset="0"/>
                <a:cs typeface="ＭＳ Ｐゴシック" charset="0"/>
              </a:rPr>
              <a:t>“</a:t>
            </a:r>
            <a:r>
              <a:rPr lang="en-US" altLang="ja-JP" sz="1700" b="0">
                <a:solidFill>
                  <a:prstClr val="black"/>
                </a:solidFill>
                <a:latin typeface="Calibri"/>
                <a:cs typeface="Gill Sans" charset="0"/>
              </a:rPr>
              <a:t>stimulus</a:t>
            </a:r>
            <a:r>
              <a:rPr lang="ja-JP" altLang="en-US" sz="1700" b="0">
                <a:solidFill>
                  <a:prstClr val="black"/>
                </a:solidFill>
                <a:latin typeface="Arial" charset="0"/>
                <a:cs typeface="ＭＳ Ｐゴシック" charset="0"/>
              </a:rPr>
              <a:t>”</a:t>
            </a:r>
            <a:endParaRPr lang="en-US" sz="1700" b="0">
              <a:solidFill>
                <a:prstClr val="black"/>
              </a:solidFill>
              <a:latin typeface="Calibri"/>
              <a:ea typeface="ＭＳ Ｐゴシック" charset="0"/>
              <a:cs typeface="ＭＳ Ｐゴシック" charset="0"/>
            </a:endParaRPr>
          </a:p>
        </p:txBody>
      </p:sp>
      <p:sp>
        <p:nvSpPr>
          <p:cNvPr id="52842" name="Rectangle 618"/>
          <p:cNvSpPr>
            <a:spLocks/>
          </p:cNvSpPr>
          <p:nvPr/>
        </p:nvSpPr>
        <p:spPr bwMode="auto">
          <a:xfrm>
            <a:off x="5607844" y="1026914"/>
            <a:ext cx="309860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1 independent neuron </a:t>
            </a:r>
            <a:r>
              <a:rPr lang="ja-JP" altLang="en-US" sz="1700" b="0">
                <a:solidFill>
                  <a:prstClr val="black"/>
                </a:solidFill>
                <a:latin typeface="Arial" charset="0"/>
                <a:cs typeface="ＭＳ Ｐゴシック" charset="0"/>
              </a:rPr>
              <a:t>“</a:t>
            </a:r>
            <a:r>
              <a:rPr lang="en-US" altLang="ja-JP" sz="1700" b="0">
                <a:solidFill>
                  <a:prstClr val="black"/>
                </a:solidFill>
                <a:latin typeface="Calibri"/>
                <a:cs typeface="Gill Sans" charset="0"/>
              </a:rPr>
              <a:t>group</a:t>
            </a:r>
            <a:r>
              <a:rPr lang="ja-JP" altLang="en-US" sz="1700" b="0">
                <a:solidFill>
                  <a:prstClr val="black"/>
                </a:solidFill>
                <a:latin typeface="Arial" charset="0"/>
                <a:cs typeface="ＭＳ Ｐゴシック" charset="0"/>
              </a:rPr>
              <a:t>”</a:t>
            </a:r>
            <a:endParaRPr lang="en-US" altLang="ja-JP" sz="1700" b="0">
              <a:solidFill>
                <a:prstClr val="black"/>
              </a:solidFill>
              <a:latin typeface="Calibri"/>
              <a:cs typeface="Gill Sans" charset="0"/>
            </a:endParaRPr>
          </a:p>
          <a:p>
            <a:pPr defTabSz="457200" eaLnBrk="1" fontAlgn="auto" hangingPunct="1">
              <a:spcBef>
                <a:spcPts val="0"/>
              </a:spcBef>
              <a:spcAft>
                <a:spcPts val="0"/>
              </a:spcAft>
            </a:pPr>
            <a:r>
              <a:rPr lang="en-US" sz="1700" b="0">
                <a:solidFill>
                  <a:prstClr val="black"/>
                </a:solidFill>
                <a:latin typeface="Calibri"/>
                <a:cs typeface="Gill Sans" charset="0"/>
              </a:rPr>
              <a:t>(Poisson firing)</a:t>
            </a:r>
          </a:p>
        </p:txBody>
      </p:sp>
      <p:sp>
        <p:nvSpPr>
          <p:cNvPr id="52846" name="Rectangle 622"/>
          <p:cNvSpPr>
            <a:spLocks/>
          </p:cNvSpPr>
          <p:nvPr/>
        </p:nvSpPr>
        <p:spPr bwMode="auto">
          <a:xfrm>
            <a:off x="955477" y="5219700"/>
            <a:ext cx="362545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ja-JP" altLang="en-US" sz="1700" b="0">
                <a:solidFill>
                  <a:prstClr val="black"/>
                </a:solidFill>
                <a:latin typeface="Arial" charset="0"/>
                <a:cs typeface="ＭＳ Ｐゴシック" charset="0"/>
              </a:rPr>
              <a:t>“</a:t>
            </a:r>
            <a:r>
              <a:rPr lang="en-US" altLang="ja-JP" sz="1700" b="0">
                <a:solidFill>
                  <a:prstClr val="black"/>
                </a:solidFill>
                <a:latin typeface="Calibri"/>
                <a:cs typeface="Gill Sans" charset="0"/>
              </a:rPr>
              <a:t>Stimulus</a:t>
            </a:r>
            <a:r>
              <a:rPr lang="ja-JP" altLang="en-US" sz="1700" b="0">
                <a:solidFill>
                  <a:prstClr val="black"/>
                </a:solidFill>
                <a:latin typeface="Arial" charset="0"/>
                <a:cs typeface="ＭＳ Ｐゴシック" charset="0"/>
              </a:rPr>
              <a:t>”</a:t>
            </a:r>
            <a:r>
              <a:rPr lang="en-US" altLang="ja-JP" sz="1700" b="0">
                <a:solidFill>
                  <a:prstClr val="black"/>
                </a:solidFill>
                <a:latin typeface="Calibri"/>
                <a:cs typeface="Gill Sans" charset="0"/>
              </a:rPr>
              <a:t> is 24 dimensional: sine waves of varying frequency and phase offset</a:t>
            </a:r>
            <a:endParaRPr lang="en-US" sz="1700" b="0">
              <a:solidFill>
                <a:prstClr val="black"/>
              </a:solidFill>
              <a:latin typeface="Calibri"/>
              <a:cs typeface="Gill Sans" charset="0"/>
            </a:endParaRPr>
          </a:p>
        </p:txBody>
      </p:sp>
      <p:grpSp>
        <p:nvGrpSpPr>
          <p:cNvPr id="52908" name="Group 684"/>
          <p:cNvGrpSpPr>
            <a:grpSpLocks/>
          </p:cNvGrpSpPr>
          <p:nvPr/>
        </p:nvGrpSpPr>
        <p:grpSpPr bwMode="auto">
          <a:xfrm>
            <a:off x="3080742" y="2143422"/>
            <a:ext cx="1634133" cy="2812852"/>
            <a:chOff x="0" y="0"/>
            <a:chExt cx="1464" cy="2520"/>
          </a:xfrm>
        </p:grpSpPr>
        <p:sp>
          <p:nvSpPr>
            <p:cNvPr id="52255" name="Oval 624"/>
            <p:cNvSpPr>
              <a:spLocks/>
            </p:cNvSpPr>
            <p:nvPr/>
          </p:nvSpPr>
          <p:spPr bwMode="auto">
            <a:xfrm>
              <a:off x="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56" name="Oval 625"/>
            <p:cNvSpPr>
              <a:spLocks/>
            </p:cNvSpPr>
            <p:nvPr/>
          </p:nvSpPr>
          <p:spPr bwMode="auto">
            <a:xfrm>
              <a:off x="248"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57" name="Oval 626"/>
            <p:cNvSpPr>
              <a:spLocks/>
            </p:cNvSpPr>
            <p:nvPr/>
          </p:nvSpPr>
          <p:spPr bwMode="auto">
            <a:xfrm>
              <a:off x="496"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58" name="Oval 627"/>
            <p:cNvSpPr>
              <a:spLocks/>
            </p:cNvSpPr>
            <p:nvPr/>
          </p:nvSpPr>
          <p:spPr bwMode="auto">
            <a:xfrm>
              <a:off x="744"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59" name="Oval 628"/>
            <p:cNvSpPr>
              <a:spLocks/>
            </p:cNvSpPr>
            <p:nvPr/>
          </p:nvSpPr>
          <p:spPr bwMode="auto">
            <a:xfrm>
              <a:off x="992"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0" name="Oval 629"/>
            <p:cNvSpPr>
              <a:spLocks/>
            </p:cNvSpPr>
            <p:nvPr/>
          </p:nvSpPr>
          <p:spPr bwMode="auto">
            <a:xfrm>
              <a:off x="1240" y="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1" name="Oval 630"/>
            <p:cNvSpPr>
              <a:spLocks/>
            </p:cNvSpPr>
            <p:nvPr/>
          </p:nvSpPr>
          <p:spPr bwMode="auto">
            <a:xfrm>
              <a:off x="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2" name="Oval 631"/>
            <p:cNvSpPr>
              <a:spLocks/>
            </p:cNvSpPr>
            <p:nvPr/>
          </p:nvSpPr>
          <p:spPr bwMode="auto">
            <a:xfrm>
              <a:off x="248"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3" name="Oval 632"/>
            <p:cNvSpPr>
              <a:spLocks/>
            </p:cNvSpPr>
            <p:nvPr/>
          </p:nvSpPr>
          <p:spPr bwMode="auto">
            <a:xfrm>
              <a:off x="496"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4" name="Oval 633"/>
            <p:cNvSpPr>
              <a:spLocks/>
            </p:cNvSpPr>
            <p:nvPr/>
          </p:nvSpPr>
          <p:spPr bwMode="auto">
            <a:xfrm>
              <a:off x="744"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5" name="Oval 634"/>
            <p:cNvSpPr>
              <a:spLocks/>
            </p:cNvSpPr>
            <p:nvPr/>
          </p:nvSpPr>
          <p:spPr bwMode="auto">
            <a:xfrm>
              <a:off x="992"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6" name="Oval 635"/>
            <p:cNvSpPr>
              <a:spLocks/>
            </p:cNvSpPr>
            <p:nvPr/>
          </p:nvSpPr>
          <p:spPr bwMode="auto">
            <a:xfrm>
              <a:off x="1240" y="25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7" name="Oval 636"/>
            <p:cNvSpPr>
              <a:spLocks/>
            </p:cNvSpPr>
            <p:nvPr/>
          </p:nvSpPr>
          <p:spPr bwMode="auto">
            <a:xfrm>
              <a:off x="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8" name="Oval 637"/>
            <p:cNvSpPr>
              <a:spLocks/>
            </p:cNvSpPr>
            <p:nvPr/>
          </p:nvSpPr>
          <p:spPr bwMode="auto">
            <a:xfrm>
              <a:off x="248"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69" name="Oval 638"/>
            <p:cNvSpPr>
              <a:spLocks/>
            </p:cNvSpPr>
            <p:nvPr/>
          </p:nvSpPr>
          <p:spPr bwMode="auto">
            <a:xfrm>
              <a:off x="496"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0" name="Oval 639"/>
            <p:cNvSpPr>
              <a:spLocks/>
            </p:cNvSpPr>
            <p:nvPr/>
          </p:nvSpPr>
          <p:spPr bwMode="auto">
            <a:xfrm>
              <a:off x="744"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1" name="Oval 640"/>
            <p:cNvSpPr>
              <a:spLocks/>
            </p:cNvSpPr>
            <p:nvPr/>
          </p:nvSpPr>
          <p:spPr bwMode="auto">
            <a:xfrm>
              <a:off x="992"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2" name="Oval 641"/>
            <p:cNvSpPr>
              <a:spLocks/>
            </p:cNvSpPr>
            <p:nvPr/>
          </p:nvSpPr>
          <p:spPr bwMode="auto">
            <a:xfrm>
              <a:off x="1240" y="51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3" name="Oval 642"/>
            <p:cNvSpPr>
              <a:spLocks/>
            </p:cNvSpPr>
            <p:nvPr/>
          </p:nvSpPr>
          <p:spPr bwMode="auto">
            <a:xfrm>
              <a:off x="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4" name="Oval 643"/>
            <p:cNvSpPr>
              <a:spLocks/>
            </p:cNvSpPr>
            <p:nvPr/>
          </p:nvSpPr>
          <p:spPr bwMode="auto">
            <a:xfrm>
              <a:off x="248"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5" name="Oval 644"/>
            <p:cNvSpPr>
              <a:spLocks/>
            </p:cNvSpPr>
            <p:nvPr/>
          </p:nvSpPr>
          <p:spPr bwMode="auto">
            <a:xfrm>
              <a:off x="496"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6" name="Oval 645"/>
            <p:cNvSpPr>
              <a:spLocks/>
            </p:cNvSpPr>
            <p:nvPr/>
          </p:nvSpPr>
          <p:spPr bwMode="auto">
            <a:xfrm>
              <a:off x="744"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7" name="Oval 646"/>
            <p:cNvSpPr>
              <a:spLocks/>
            </p:cNvSpPr>
            <p:nvPr/>
          </p:nvSpPr>
          <p:spPr bwMode="auto">
            <a:xfrm>
              <a:off x="992"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8" name="Oval 647"/>
            <p:cNvSpPr>
              <a:spLocks/>
            </p:cNvSpPr>
            <p:nvPr/>
          </p:nvSpPr>
          <p:spPr bwMode="auto">
            <a:xfrm>
              <a:off x="1240" y="76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79" name="Oval 648"/>
            <p:cNvSpPr>
              <a:spLocks/>
            </p:cNvSpPr>
            <p:nvPr/>
          </p:nvSpPr>
          <p:spPr bwMode="auto">
            <a:xfrm>
              <a:off x="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0" name="Oval 649"/>
            <p:cNvSpPr>
              <a:spLocks/>
            </p:cNvSpPr>
            <p:nvPr/>
          </p:nvSpPr>
          <p:spPr bwMode="auto">
            <a:xfrm>
              <a:off x="248"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1" name="Oval 650"/>
            <p:cNvSpPr>
              <a:spLocks/>
            </p:cNvSpPr>
            <p:nvPr/>
          </p:nvSpPr>
          <p:spPr bwMode="auto">
            <a:xfrm>
              <a:off x="496"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2" name="Oval 651"/>
            <p:cNvSpPr>
              <a:spLocks/>
            </p:cNvSpPr>
            <p:nvPr/>
          </p:nvSpPr>
          <p:spPr bwMode="auto">
            <a:xfrm>
              <a:off x="744"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3" name="Oval 652"/>
            <p:cNvSpPr>
              <a:spLocks/>
            </p:cNvSpPr>
            <p:nvPr/>
          </p:nvSpPr>
          <p:spPr bwMode="auto">
            <a:xfrm>
              <a:off x="992"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4" name="Oval 653"/>
            <p:cNvSpPr>
              <a:spLocks/>
            </p:cNvSpPr>
            <p:nvPr/>
          </p:nvSpPr>
          <p:spPr bwMode="auto">
            <a:xfrm>
              <a:off x="1240" y="102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5" name="Oval 654"/>
            <p:cNvSpPr>
              <a:spLocks/>
            </p:cNvSpPr>
            <p:nvPr/>
          </p:nvSpPr>
          <p:spPr bwMode="auto">
            <a:xfrm>
              <a:off x="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3" name="Oval 655"/>
            <p:cNvSpPr>
              <a:spLocks/>
            </p:cNvSpPr>
            <p:nvPr/>
          </p:nvSpPr>
          <p:spPr bwMode="auto">
            <a:xfrm>
              <a:off x="248"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24" name="Oval 656"/>
            <p:cNvSpPr>
              <a:spLocks/>
            </p:cNvSpPr>
            <p:nvPr/>
          </p:nvSpPr>
          <p:spPr bwMode="auto">
            <a:xfrm>
              <a:off x="496"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8" name="Oval 657"/>
            <p:cNvSpPr>
              <a:spLocks/>
            </p:cNvSpPr>
            <p:nvPr/>
          </p:nvSpPr>
          <p:spPr bwMode="auto">
            <a:xfrm>
              <a:off x="744"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89" name="Oval 658"/>
            <p:cNvSpPr>
              <a:spLocks/>
            </p:cNvSpPr>
            <p:nvPr/>
          </p:nvSpPr>
          <p:spPr bwMode="auto">
            <a:xfrm>
              <a:off x="992"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0" name="Oval 659"/>
            <p:cNvSpPr>
              <a:spLocks/>
            </p:cNvSpPr>
            <p:nvPr/>
          </p:nvSpPr>
          <p:spPr bwMode="auto">
            <a:xfrm>
              <a:off x="1240" y="1280"/>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1" name="Oval 660"/>
            <p:cNvSpPr>
              <a:spLocks/>
            </p:cNvSpPr>
            <p:nvPr/>
          </p:nvSpPr>
          <p:spPr bwMode="auto">
            <a:xfrm>
              <a:off x="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2" name="Oval 661"/>
            <p:cNvSpPr>
              <a:spLocks/>
            </p:cNvSpPr>
            <p:nvPr/>
          </p:nvSpPr>
          <p:spPr bwMode="auto">
            <a:xfrm>
              <a:off x="248"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3" name="Oval 662"/>
            <p:cNvSpPr>
              <a:spLocks/>
            </p:cNvSpPr>
            <p:nvPr/>
          </p:nvSpPr>
          <p:spPr bwMode="auto">
            <a:xfrm>
              <a:off x="496"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4" name="Oval 663"/>
            <p:cNvSpPr>
              <a:spLocks/>
            </p:cNvSpPr>
            <p:nvPr/>
          </p:nvSpPr>
          <p:spPr bwMode="auto">
            <a:xfrm>
              <a:off x="744"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5" name="Oval 664"/>
            <p:cNvSpPr>
              <a:spLocks/>
            </p:cNvSpPr>
            <p:nvPr/>
          </p:nvSpPr>
          <p:spPr bwMode="auto">
            <a:xfrm>
              <a:off x="992"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6" name="Oval 665"/>
            <p:cNvSpPr>
              <a:spLocks/>
            </p:cNvSpPr>
            <p:nvPr/>
          </p:nvSpPr>
          <p:spPr bwMode="auto">
            <a:xfrm>
              <a:off x="1240" y="1536"/>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7" name="Oval 666"/>
            <p:cNvSpPr>
              <a:spLocks/>
            </p:cNvSpPr>
            <p:nvPr/>
          </p:nvSpPr>
          <p:spPr bwMode="auto">
            <a:xfrm>
              <a:off x="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8" name="Oval 667"/>
            <p:cNvSpPr>
              <a:spLocks/>
            </p:cNvSpPr>
            <p:nvPr/>
          </p:nvSpPr>
          <p:spPr bwMode="auto">
            <a:xfrm>
              <a:off x="248"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299" name="Oval 668"/>
            <p:cNvSpPr>
              <a:spLocks/>
            </p:cNvSpPr>
            <p:nvPr/>
          </p:nvSpPr>
          <p:spPr bwMode="auto">
            <a:xfrm>
              <a:off x="496"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0" name="Oval 669"/>
            <p:cNvSpPr>
              <a:spLocks/>
            </p:cNvSpPr>
            <p:nvPr/>
          </p:nvSpPr>
          <p:spPr bwMode="auto">
            <a:xfrm>
              <a:off x="744"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1" name="Oval 670"/>
            <p:cNvSpPr>
              <a:spLocks/>
            </p:cNvSpPr>
            <p:nvPr/>
          </p:nvSpPr>
          <p:spPr bwMode="auto">
            <a:xfrm>
              <a:off x="992"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2" name="Oval 671"/>
            <p:cNvSpPr>
              <a:spLocks/>
            </p:cNvSpPr>
            <p:nvPr/>
          </p:nvSpPr>
          <p:spPr bwMode="auto">
            <a:xfrm>
              <a:off x="1240" y="1792"/>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3" name="Oval 672"/>
            <p:cNvSpPr>
              <a:spLocks/>
            </p:cNvSpPr>
            <p:nvPr/>
          </p:nvSpPr>
          <p:spPr bwMode="auto">
            <a:xfrm>
              <a:off x="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4" name="Oval 673"/>
            <p:cNvSpPr>
              <a:spLocks/>
            </p:cNvSpPr>
            <p:nvPr/>
          </p:nvSpPr>
          <p:spPr bwMode="auto">
            <a:xfrm>
              <a:off x="248"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5" name="Oval 674"/>
            <p:cNvSpPr>
              <a:spLocks/>
            </p:cNvSpPr>
            <p:nvPr/>
          </p:nvSpPr>
          <p:spPr bwMode="auto">
            <a:xfrm>
              <a:off x="496"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6" name="Oval 675"/>
            <p:cNvSpPr>
              <a:spLocks/>
            </p:cNvSpPr>
            <p:nvPr/>
          </p:nvSpPr>
          <p:spPr bwMode="auto">
            <a:xfrm>
              <a:off x="744"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7" name="Oval 676"/>
            <p:cNvSpPr>
              <a:spLocks/>
            </p:cNvSpPr>
            <p:nvPr/>
          </p:nvSpPr>
          <p:spPr bwMode="auto">
            <a:xfrm>
              <a:off x="992"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8" name="Oval 677"/>
            <p:cNvSpPr>
              <a:spLocks/>
            </p:cNvSpPr>
            <p:nvPr/>
          </p:nvSpPr>
          <p:spPr bwMode="auto">
            <a:xfrm>
              <a:off x="1240" y="2048"/>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09" name="Oval 678"/>
            <p:cNvSpPr>
              <a:spLocks/>
            </p:cNvSpPr>
            <p:nvPr/>
          </p:nvSpPr>
          <p:spPr bwMode="auto">
            <a:xfrm>
              <a:off x="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10" name="Oval 679"/>
            <p:cNvSpPr>
              <a:spLocks/>
            </p:cNvSpPr>
            <p:nvPr/>
          </p:nvSpPr>
          <p:spPr bwMode="auto">
            <a:xfrm>
              <a:off x="248"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11" name="Oval 680"/>
            <p:cNvSpPr>
              <a:spLocks/>
            </p:cNvSpPr>
            <p:nvPr/>
          </p:nvSpPr>
          <p:spPr bwMode="auto">
            <a:xfrm>
              <a:off x="496"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12" name="Oval 681"/>
            <p:cNvSpPr>
              <a:spLocks/>
            </p:cNvSpPr>
            <p:nvPr/>
          </p:nvSpPr>
          <p:spPr bwMode="auto">
            <a:xfrm>
              <a:off x="744"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13" name="Oval 682"/>
            <p:cNvSpPr>
              <a:spLocks/>
            </p:cNvSpPr>
            <p:nvPr/>
          </p:nvSpPr>
          <p:spPr bwMode="auto">
            <a:xfrm>
              <a:off x="992"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2314" name="Oval 683"/>
            <p:cNvSpPr>
              <a:spLocks/>
            </p:cNvSpPr>
            <p:nvPr/>
          </p:nvSpPr>
          <p:spPr bwMode="auto">
            <a:xfrm>
              <a:off x="1240" y="2304"/>
              <a:ext cx="224" cy="216"/>
            </a:xfrm>
            <a:prstGeom prst="ellipse">
              <a:avLst/>
            </a:prstGeom>
            <a:blipFill dpi="0" rotWithShape="0">
              <a:blip r:embed="rId2"/>
              <a:srcRect/>
              <a:tile tx="0" ty="0" sx="100000" sy="100000" flip="none" algn="tl"/>
            </a:blip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grpSp>
      <p:pic>
        <p:nvPicPr>
          <p:cNvPr id="52251" name="Picture 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358" y="4643422"/>
            <a:ext cx="2827088" cy="17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5" name="Gruppieren 24"/>
          <p:cNvGrpSpPr/>
          <p:nvPr/>
        </p:nvGrpSpPr>
        <p:grpSpPr>
          <a:xfrm>
            <a:off x="5559385" y="4330779"/>
            <a:ext cx="1520568" cy="2411001"/>
            <a:chOff x="5559385" y="4330779"/>
            <a:chExt cx="1520568" cy="2411001"/>
          </a:xfrm>
        </p:grpSpPr>
        <p:sp>
          <p:nvSpPr>
            <p:cNvPr id="52252" name="Rectangle 686"/>
            <p:cNvSpPr>
              <a:spLocks/>
            </p:cNvSpPr>
            <p:nvPr/>
          </p:nvSpPr>
          <p:spPr bwMode="auto">
            <a:xfrm>
              <a:off x="6331675" y="4330779"/>
              <a:ext cx="748278" cy="1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ja-JP" altLang="en-US" sz="1300" b="0" dirty="0">
                  <a:solidFill>
                    <a:prstClr val="black"/>
                  </a:solidFill>
                  <a:latin typeface="Arial" charset="0"/>
                  <a:cs typeface="ＭＳ Ｐゴシック" charset="0"/>
                </a:rPr>
                <a:t>“</a:t>
              </a:r>
              <a:r>
                <a:rPr lang="en-US" altLang="ja-JP" sz="1300" b="0" dirty="0">
                  <a:solidFill>
                    <a:prstClr val="black"/>
                  </a:solidFill>
                  <a:latin typeface="Calibri"/>
                  <a:cs typeface="Gill Sans" charset="0"/>
                </a:rPr>
                <a:t>Stimulus</a:t>
              </a:r>
              <a:r>
                <a:rPr lang="ja-JP" altLang="en-US" sz="1300" b="0" dirty="0">
                  <a:solidFill>
                    <a:prstClr val="black"/>
                  </a:solidFill>
                  <a:latin typeface="Arial" charset="0"/>
                  <a:cs typeface="ＭＳ Ｐゴシック" charset="0"/>
                </a:rPr>
                <a:t>”</a:t>
              </a:r>
              <a:endParaRPr lang="en-US" sz="1300" b="0" dirty="0">
                <a:solidFill>
                  <a:prstClr val="black"/>
                </a:solidFill>
                <a:latin typeface="Calibri"/>
                <a:ea typeface="ＭＳ Ｐゴシック" charset="0"/>
                <a:cs typeface="ＭＳ Ｐゴシック" charset="0"/>
              </a:endParaRPr>
            </a:p>
          </p:txBody>
        </p:sp>
        <p:sp>
          <p:nvSpPr>
            <p:cNvPr id="52253" name="Rectangle 687"/>
            <p:cNvSpPr>
              <a:spLocks/>
            </p:cNvSpPr>
            <p:nvPr/>
          </p:nvSpPr>
          <p:spPr bwMode="auto">
            <a:xfrm>
              <a:off x="6553200" y="6541978"/>
              <a:ext cx="309363" cy="19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dirty="0">
                  <a:solidFill>
                    <a:prstClr val="black"/>
                  </a:solidFill>
                  <a:latin typeface="Calibri"/>
                  <a:ea typeface="ＭＳ Ｐゴシック" charset="0"/>
                  <a:cs typeface="ＭＳ Ｐゴシック" charset="0"/>
                </a:rPr>
                <a:t>time</a:t>
              </a:r>
            </a:p>
          </p:txBody>
        </p:sp>
        <p:sp>
          <p:nvSpPr>
            <p:cNvPr id="52254" name="Rectangle 688"/>
            <p:cNvSpPr>
              <a:spLocks/>
            </p:cNvSpPr>
            <p:nvPr/>
          </p:nvSpPr>
          <p:spPr bwMode="auto">
            <a:xfrm rot="16200000">
              <a:off x="5287644" y="5152255"/>
              <a:ext cx="743396" cy="19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457200" eaLnBrk="1" fontAlgn="auto" hangingPunct="1">
                <a:spcBef>
                  <a:spcPts val="0"/>
                </a:spcBef>
                <a:spcAft>
                  <a:spcPts val="0"/>
                </a:spcAft>
              </a:pPr>
              <a:r>
                <a:rPr lang="en-US" sz="1300" b="0">
                  <a:solidFill>
                    <a:prstClr val="black"/>
                  </a:solidFill>
                  <a:latin typeface="Calibri"/>
                  <a:ea typeface="ＭＳ Ｐゴシック" charset="0"/>
                  <a:cs typeface="ＭＳ Ｐゴシック" charset="0"/>
                </a:rPr>
                <a:t>3 out of 24</a:t>
              </a:r>
            </a:p>
          </p:txBody>
        </p:sp>
      </p:grpSp>
    </p:spTree>
    <p:extLst>
      <p:ext uri="{BB962C8B-B14F-4D97-AF65-F5344CB8AC3E}">
        <p14:creationId xmlns:p14="http://schemas.microsoft.com/office/powerpoint/2010/main" val="365692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2842"/>
                                        </p:tgtEl>
                                        <p:attrNameLst>
                                          <p:attrName>style.visibility</p:attrName>
                                        </p:attrNameLst>
                                      </p:cBhvr>
                                      <p:to>
                                        <p:strVal val="visible"/>
                                      </p:to>
                                    </p:set>
                                  </p:childTnLst>
                                </p:cTn>
                              </p:par>
                            </p:childTnLst>
                          </p:cTn>
                        </p:par>
                        <p:par>
                          <p:cTn id="9" fill="hold" nodeType="afterGroup">
                            <p:stCondLst>
                              <p:cond delay="500"/>
                            </p:stCondLst>
                            <p:childTnLst>
                              <p:par>
                                <p:cTn id="10" presetID="1" presetClass="exit" presetSubtype="0" fill="hold" nodeType="afterEffect">
                                  <p:stCondLst>
                                    <p:cond delay="0"/>
                                  </p:stCondLst>
                                  <p:childTnLst>
                                    <p:set>
                                      <p:cBhvr>
                                        <p:cTn id="11" dur="1" fill="hold">
                                          <p:stCondLst>
                                            <p:cond delay="499"/>
                                          </p:stCondLst>
                                        </p:cTn>
                                        <p:tgtEl>
                                          <p:spTgt spid="5228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499"/>
                                          </p:stCondLst>
                                        </p:cTn>
                                        <p:tgtEl>
                                          <p:spTgt spid="52348"/>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xit" presetSubtype="0" fill="hold" nodeType="afterEffect">
                                  <p:stCondLst>
                                    <p:cond delay="0"/>
                                  </p:stCondLst>
                                  <p:childTnLst>
                                    <p:set>
                                      <p:cBhvr>
                                        <p:cTn id="16" dur="1" fill="hold">
                                          <p:stCondLst>
                                            <p:cond delay="499"/>
                                          </p:stCondLst>
                                        </p:cTn>
                                        <p:tgtEl>
                                          <p:spTgt spid="523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499"/>
                                          </p:stCondLst>
                                        </p:cTn>
                                        <p:tgtEl>
                                          <p:spTgt spid="52409"/>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xit" presetSubtype="0" fill="hold" nodeType="afterEffect">
                                  <p:stCondLst>
                                    <p:cond delay="0"/>
                                  </p:stCondLst>
                                  <p:childTnLst>
                                    <p:set>
                                      <p:cBhvr>
                                        <p:cTn id="21" dur="1" fill="hold">
                                          <p:stCondLst>
                                            <p:cond delay="499"/>
                                          </p:stCondLst>
                                        </p:cTn>
                                        <p:tgtEl>
                                          <p:spTgt spid="52409"/>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499"/>
                                          </p:stCondLst>
                                        </p:cTn>
                                        <p:tgtEl>
                                          <p:spTgt spid="5247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5284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5284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225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5265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499"/>
                                          </p:stCondLst>
                                        </p:cTn>
                                        <p:tgtEl>
                                          <p:spTgt spid="5290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499"/>
                                          </p:stCondLst>
                                        </p:cTn>
                                        <p:tgtEl>
                                          <p:spTgt spid="5283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nodeType="clickEffect">
                                  <p:stCondLst>
                                    <p:cond delay="0"/>
                                  </p:stCondLst>
                                  <p:childTnLst>
                                    <p:set>
                                      <p:cBhvr>
                                        <p:cTn id="43" dur="1" fill="hold">
                                          <p:stCondLst>
                                            <p:cond delay="499"/>
                                          </p:stCondLst>
                                        </p:cTn>
                                        <p:tgtEl>
                                          <p:spTgt spid="52908"/>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499"/>
                                          </p:stCondLst>
                                        </p:cTn>
                                        <p:tgtEl>
                                          <p:spTgt spid="52531"/>
                                        </p:tgtEl>
                                        <p:attrNameLst>
                                          <p:attrName>style.visibility</p:attrName>
                                        </p:attrNameLst>
                                      </p:cBhvr>
                                      <p:to>
                                        <p:strVal val="visible"/>
                                      </p:to>
                                    </p:set>
                                  </p:childTnLst>
                                </p:cTn>
                              </p:par>
                            </p:childTnLst>
                          </p:cTn>
                        </p:par>
                        <p:par>
                          <p:cTn id="46" fill="hold" nodeType="afterGroup">
                            <p:stCondLst>
                              <p:cond delay="500"/>
                            </p:stCondLst>
                            <p:childTnLst>
                              <p:par>
                                <p:cTn id="47" presetID="1" presetClass="exit" presetSubtype="0" fill="hold" nodeType="afterEffect">
                                  <p:stCondLst>
                                    <p:cond delay="0"/>
                                  </p:stCondLst>
                                  <p:childTnLst>
                                    <p:set>
                                      <p:cBhvr>
                                        <p:cTn id="48" dur="1" fill="hold">
                                          <p:stCondLst>
                                            <p:cond delay="499"/>
                                          </p:stCondLst>
                                        </p:cTn>
                                        <p:tgtEl>
                                          <p:spTgt spid="5253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499"/>
                                          </p:stCondLst>
                                        </p:cTn>
                                        <p:tgtEl>
                                          <p:spTgt spid="52592"/>
                                        </p:tgtEl>
                                        <p:attrNameLst>
                                          <p:attrName>style.visibility</p:attrName>
                                        </p:attrNameLst>
                                      </p:cBhvr>
                                      <p:to>
                                        <p:strVal val="visible"/>
                                      </p:to>
                                    </p:set>
                                  </p:childTnLst>
                                </p:cTn>
                              </p:par>
                            </p:childTnLst>
                          </p:cTn>
                        </p:par>
                        <p:par>
                          <p:cTn id="51" fill="hold" nodeType="afterGroup">
                            <p:stCondLst>
                              <p:cond delay="1000"/>
                            </p:stCondLst>
                            <p:childTnLst>
                              <p:par>
                                <p:cTn id="52" presetID="1" presetClass="exit" presetSubtype="0" fill="hold" nodeType="afterEffect">
                                  <p:stCondLst>
                                    <p:cond delay="0"/>
                                  </p:stCondLst>
                                  <p:childTnLst>
                                    <p:set>
                                      <p:cBhvr>
                                        <p:cTn id="53" dur="1" fill="hold">
                                          <p:stCondLst>
                                            <p:cond delay="499"/>
                                          </p:stCondLst>
                                        </p:cTn>
                                        <p:tgtEl>
                                          <p:spTgt spid="52592"/>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499"/>
                                          </p:stCondLst>
                                        </p:cTn>
                                        <p:tgtEl>
                                          <p:spTgt spid="52653"/>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52839"/>
                                        </p:tgtEl>
                                        <p:attrNameLst>
                                          <p:attrName>style.visibility</p:attrName>
                                        </p:attrNameLst>
                                      </p:cBhvr>
                                      <p:to>
                                        <p:strVal val="visible"/>
                                      </p:to>
                                    </p:set>
                                  </p:childTnLst>
                                </p:cTn>
                              </p:par>
                            </p:childTnLst>
                          </p:cTn>
                        </p:par>
                        <p:par>
                          <p:cTn id="60" fill="hold" nodeType="afterGroup">
                            <p:stCondLst>
                              <p:cond delay="500"/>
                            </p:stCondLst>
                            <p:childTnLst>
                              <p:par>
                                <p:cTn id="61" presetID="1" presetClass="exit" presetSubtype="0" fill="hold" nodeType="afterEffect">
                                  <p:stCondLst>
                                    <p:cond delay="0"/>
                                  </p:stCondLst>
                                  <p:childTnLst>
                                    <p:set>
                                      <p:cBhvr>
                                        <p:cTn id="62" dur="1" fill="hold">
                                          <p:stCondLst>
                                            <p:cond delay="499"/>
                                          </p:stCondLst>
                                        </p:cTn>
                                        <p:tgtEl>
                                          <p:spTgt spid="52653"/>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499"/>
                                          </p:stCondLst>
                                        </p:cTn>
                                        <p:tgtEl>
                                          <p:spTgt spid="52715"/>
                                        </p:tgtEl>
                                        <p:attrNameLst>
                                          <p:attrName>style.visibility</p:attrName>
                                        </p:attrNameLst>
                                      </p:cBhvr>
                                      <p:to>
                                        <p:strVal val="visible"/>
                                      </p:to>
                                    </p:set>
                                  </p:childTnLst>
                                </p:cTn>
                              </p:par>
                            </p:childTnLst>
                          </p:cTn>
                        </p:par>
                        <p:par>
                          <p:cTn id="65" fill="hold" nodeType="afterGroup">
                            <p:stCondLst>
                              <p:cond delay="1000"/>
                            </p:stCondLst>
                            <p:childTnLst>
                              <p:par>
                                <p:cTn id="66" presetID="1" presetClass="exit" presetSubtype="0" fill="hold" nodeType="afterEffect">
                                  <p:stCondLst>
                                    <p:cond delay="0"/>
                                  </p:stCondLst>
                                  <p:childTnLst>
                                    <p:set>
                                      <p:cBhvr>
                                        <p:cTn id="67" dur="1" fill="hold">
                                          <p:stCondLst>
                                            <p:cond delay="499"/>
                                          </p:stCondLst>
                                        </p:cTn>
                                        <p:tgtEl>
                                          <p:spTgt spid="52715"/>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499"/>
                                          </p:stCondLst>
                                        </p:cTn>
                                        <p:tgtEl>
                                          <p:spTgt spid="52837"/>
                                        </p:tgtEl>
                                        <p:attrNameLst>
                                          <p:attrName>style.visibility</p:attrName>
                                        </p:attrNameLst>
                                      </p:cBhvr>
                                      <p:to>
                                        <p:strVal val="visible"/>
                                      </p:to>
                                    </p:set>
                                  </p:childTnLst>
                                </p:cTn>
                              </p:par>
                            </p:childTnLst>
                          </p:cTn>
                        </p:par>
                        <p:par>
                          <p:cTn id="70" fill="hold" nodeType="afterGroup">
                            <p:stCondLst>
                              <p:cond delay="1500"/>
                            </p:stCondLst>
                            <p:childTnLst>
                              <p:par>
                                <p:cTn id="71" presetID="1" presetClass="exit" presetSubtype="0" fill="hold" nodeType="afterEffect">
                                  <p:stCondLst>
                                    <p:cond delay="0"/>
                                  </p:stCondLst>
                                  <p:childTnLst>
                                    <p:set>
                                      <p:cBhvr>
                                        <p:cTn id="72" dur="1" fill="hold">
                                          <p:stCondLst>
                                            <p:cond delay="499"/>
                                          </p:stCondLst>
                                        </p:cTn>
                                        <p:tgtEl>
                                          <p:spTgt spid="52837"/>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499"/>
                                          </p:stCondLst>
                                        </p:cTn>
                                        <p:tgtEl>
                                          <p:spTgt spid="527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499"/>
                                          </p:stCondLst>
                                        </p:cTn>
                                        <p:tgtEl>
                                          <p:spTgt spid="52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87" grpId="0" autoUpdateAnimBg="0"/>
      <p:bldP spid="52654" grpId="0" autoUpdateAnimBg="0"/>
      <p:bldP spid="52838" grpId="0" animBg="1"/>
      <p:bldP spid="52839" grpId="0" animBg="1"/>
      <p:bldP spid="52840" grpId="0" autoUpdateAnimBg="0"/>
      <p:bldP spid="52841" grpId="0" autoUpdateAnimBg="0"/>
      <p:bldP spid="52842" grpId="0" autoUpdateAnimBg="0"/>
      <p:bldP spid="5284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p:cNvSpPr>
          <p:nvPr/>
        </p:nvSpPr>
        <p:spPr bwMode="auto">
          <a:xfrm>
            <a:off x="276820" y="397371"/>
            <a:ext cx="8295680"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2500" b="0">
                <a:solidFill>
                  <a:prstClr val="black"/>
                </a:solidFill>
                <a:latin typeface="Calibri"/>
                <a:ea typeface="ＭＳ Ｐゴシック" charset="0"/>
                <a:cs typeface="ＭＳ Ｐゴシック" charset="0"/>
              </a:rPr>
              <a:t>Encodings based upon patterns can be compared to encodings based upon independent neurons.</a:t>
            </a:r>
          </a:p>
        </p:txBody>
      </p:sp>
      <p:sp>
        <p:nvSpPr>
          <p:cNvPr id="54274" name="Rectangle 2"/>
          <p:cNvSpPr>
            <a:spLocks/>
          </p:cNvSpPr>
          <p:nvPr/>
        </p:nvSpPr>
        <p:spPr bwMode="auto">
          <a:xfrm>
            <a:off x="2579564" y="4951511"/>
            <a:ext cx="184956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Depends on covariation of pattern probability with stimulus</a:t>
            </a:r>
          </a:p>
        </p:txBody>
      </p:sp>
      <p:sp>
        <p:nvSpPr>
          <p:cNvPr id="54275" name="Rectangle 3"/>
          <p:cNvSpPr>
            <a:spLocks/>
          </p:cNvSpPr>
          <p:nvPr/>
        </p:nvSpPr>
        <p:spPr bwMode="auto">
          <a:xfrm>
            <a:off x="239986" y="4938117"/>
            <a:ext cx="184956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Depends on mean probability (over all stimuli) of observing the pattern</a:t>
            </a:r>
          </a:p>
        </p:txBody>
      </p:sp>
      <p:sp>
        <p:nvSpPr>
          <p:cNvPr id="54276" name="AutoShape 4"/>
          <p:cNvSpPr>
            <a:spLocks/>
          </p:cNvSpPr>
          <p:nvPr/>
        </p:nvSpPr>
        <p:spPr bwMode="auto">
          <a:xfrm>
            <a:off x="5125641" y="2527101"/>
            <a:ext cx="3964781" cy="3214688"/>
          </a:xfrm>
          <a:prstGeom prst="roundRect">
            <a:avLst>
              <a:gd name="adj" fmla="val 4167"/>
            </a:avLst>
          </a:prstGeom>
          <a:solidFill>
            <a:srgbClr val="FFFFFF"/>
          </a:solidFill>
          <a:ln w="25400">
            <a:solidFill>
              <a:schemeClr val="tx1"/>
            </a:solidFill>
            <a:miter lim="800000"/>
            <a:headEnd/>
            <a:tailEnd/>
          </a:ln>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4278" name="Oval 6"/>
          <p:cNvSpPr>
            <a:spLocks/>
          </p:cNvSpPr>
          <p:nvPr/>
        </p:nvSpPr>
        <p:spPr bwMode="auto">
          <a:xfrm>
            <a:off x="3554016" y="3786188"/>
            <a:ext cx="1053703" cy="428625"/>
          </a:xfrm>
          <a:prstGeom prst="ellipse">
            <a:avLst/>
          </a:prstGeom>
          <a:noFill/>
          <a:ln w="25400">
            <a:solidFill>
              <a:srgbClr val="D90B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4279" name="Oval 7"/>
          <p:cNvSpPr>
            <a:spLocks/>
          </p:cNvSpPr>
          <p:nvPr/>
        </p:nvSpPr>
        <p:spPr bwMode="auto">
          <a:xfrm>
            <a:off x="2286000" y="3787304"/>
            <a:ext cx="1160859" cy="419695"/>
          </a:xfrm>
          <a:prstGeom prst="ellipse">
            <a:avLst/>
          </a:prstGeom>
          <a:noFill/>
          <a:ln w="25400">
            <a:solidFill>
              <a:srgbClr val="558E28"/>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4280" name="Line 8"/>
          <p:cNvSpPr>
            <a:spLocks noChangeShapeType="1"/>
          </p:cNvSpPr>
          <p:nvPr/>
        </p:nvSpPr>
        <p:spPr bwMode="auto">
          <a:xfrm flipH="1">
            <a:off x="3338588" y="4323085"/>
            <a:ext cx="560338" cy="685354"/>
          </a:xfrm>
          <a:prstGeom prst="line">
            <a:avLst/>
          </a:prstGeom>
          <a:noFill/>
          <a:ln w="38100">
            <a:solidFill>
              <a:srgbClr val="D90B0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sp>
        <p:nvSpPr>
          <p:cNvPr id="54281" name="Line 9"/>
          <p:cNvSpPr>
            <a:spLocks noChangeShapeType="1"/>
          </p:cNvSpPr>
          <p:nvPr/>
        </p:nvSpPr>
        <p:spPr bwMode="auto">
          <a:xfrm flipH="1">
            <a:off x="1493490" y="4261694"/>
            <a:ext cx="954361" cy="725537"/>
          </a:xfrm>
          <a:prstGeom prst="line">
            <a:avLst/>
          </a:prstGeom>
          <a:noFill/>
          <a:ln w="38100">
            <a:solidFill>
              <a:srgbClr val="558E28"/>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pPr defTabSz="457200" eaLnBrk="1" fontAlgn="auto" hangingPunct="1">
              <a:spcBef>
                <a:spcPts val="0"/>
              </a:spcBef>
              <a:spcAft>
                <a:spcPts val="0"/>
              </a:spcAft>
            </a:pPr>
            <a:endParaRPr lang="en-US" sz="1800" b="0">
              <a:solidFill>
                <a:prstClr val="black"/>
              </a:solidFill>
              <a:latin typeface="Calibri"/>
            </a:endParaRPr>
          </a:p>
        </p:txBody>
      </p:sp>
      <p:pic>
        <p:nvPicPr>
          <p:cNvPr id="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39" y="2348508"/>
            <a:ext cx="275146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428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17" y="3062883"/>
            <a:ext cx="406300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428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141" y="3777258"/>
            <a:ext cx="2279303" cy="3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4284" name="Rectangle 13"/>
          <p:cNvSpPr>
            <a:spLocks/>
          </p:cNvSpPr>
          <p:nvPr/>
        </p:nvSpPr>
        <p:spPr bwMode="auto">
          <a:xfrm>
            <a:off x="232172" y="1754683"/>
            <a:ext cx="5268516"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defTabSz="457200" eaLnBrk="1" fontAlgn="auto" hangingPunct="1">
              <a:spcBef>
                <a:spcPts val="0"/>
              </a:spcBef>
              <a:spcAft>
                <a:spcPts val="0"/>
              </a:spcAft>
            </a:pPr>
            <a:r>
              <a:rPr lang="en-US" sz="1700" b="0">
                <a:solidFill>
                  <a:prstClr val="black"/>
                </a:solidFill>
                <a:latin typeface="Calibri"/>
                <a:ea typeface="ＭＳ Ｐゴシック" charset="0"/>
                <a:cs typeface="ＭＳ Ｐゴシック" charset="0"/>
              </a:rPr>
              <a:t>Do model comparison with log likelihood which is additive</a:t>
            </a:r>
          </a:p>
        </p:txBody>
      </p:sp>
      <p:pic>
        <p:nvPicPr>
          <p:cNvPr id="2" name="Picture 1" descr="figure_6.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8515" y="2625328"/>
            <a:ext cx="3643313" cy="30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06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2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42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42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42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autoUpdateAnimBg="0"/>
      <p:bldP spid="54276" grpId="0" animBg="1"/>
      <p:bldP spid="54278" grpId="0" animBg="1"/>
      <p:bldP spid="54279" grpId="0" animBg="1"/>
      <p:bldP spid="54280" grpId="0" animBg="1"/>
      <p:bldP spid="542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
          <p:cNvSpPr>
            <a:spLocks noChangeArrowheads="1"/>
          </p:cNvSpPr>
          <p:nvPr/>
        </p:nvSpPr>
        <p:spPr bwMode="auto">
          <a:xfrm>
            <a:off x="-76200" y="3795624"/>
            <a:ext cx="9296400" cy="3062376"/>
          </a:xfrm>
          <a:prstGeom prst="rect">
            <a:avLst/>
          </a:prstGeom>
          <a:solidFill>
            <a:srgbClr val="1D2D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3" name="Textfeld 2"/>
          <p:cNvSpPr txBox="1"/>
          <p:nvPr/>
        </p:nvSpPr>
        <p:spPr>
          <a:xfrm>
            <a:off x="4022" y="-44970"/>
            <a:ext cx="4716356" cy="461665"/>
          </a:xfrm>
          <a:prstGeom prst="rect">
            <a:avLst/>
          </a:prstGeom>
          <a:noFill/>
        </p:spPr>
        <p:txBody>
          <a:bodyPr wrap="none" rtlCol="0">
            <a:spAutoFit/>
          </a:bodyPr>
          <a:lstStyle/>
          <a:p>
            <a:r>
              <a:rPr lang="en-US" dirty="0" smtClean="0"/>
              <a:t>Methods to detect causal Drive</a:t>
            </a:r>
            <a:endParaRPr lang="en-US" dirty="0"/>
          </a:p>
        </p:txBody>
      </p:sp>
      <p:sp>
        <p:nvSpPr>
          <p:cNvPr id="2" name="Textfeld 1"/>
          <p:cNvSpPr txBox="1"/>
          <p:nvPr/>
        </p:nvSpPr>
        <p:spPr>
          <a:xfrm>
            <a:off x="176986" y="179249"/>
            <a:ext cx="8967013" cy="7232749"/>
          </a:xfrm>
          <a:prstGeom prst="rect">
            <a:avLst/>
          </a:prstGeom>
          <a:noFill/>
        </p:spPr>
        <p:txBody>
          <a:bodyPr wrap="square" rtlCol="0">
            <a:spAutoFit/>
          </a:bodyPr>
          <a:lstStyle/>
          <a:p>
            <a:pPr marL="285750" indent="-285750">
              <a:buFont typeface="Arial" panose="020B0604020202020204" pitchFamily="34" charset="0"/>
              <a:buChar char="•"/>
            </a:pPr>
            <a:endParaRPr lang="de-DE" sz="1800" dirty="0">
              <a:solidFill>
                <a:schemeClr val="accent2">
                  <a:lumMod val="20000"/>
                  <a:lumOff val="80000"/>
                </a:schemeClr>
              </a:solidFill>
            </a:endParaRPr>
          </a:p>
          <a:p>
            <a:pPr marL="285750" indent="-285750">
              <a:buFont typeface="Arial" panose="020B0604020202020204" pitchFamily="34" charset="0"/>
              <a:buChar char="•"/>
            </a:pPr>
            <a:endParaRPr lang="de-DE" sz="1800" dirty="0" smtClean="0">
              <a:solidFill>
                <a:schemeClr val="accent2">
                  <a:lumMod val="20000"/>
                  <a:lumOff val="80000"/>
                </a:schemeClr>
              </a:solidFill>
            </a:endParaRPr>
          </a:p>
          <a:p>
            <a:r>
              <a:rPr lang="en-US" dirty="0">
                <a:solidFill>
                  <a:srgbClr val="FFC000"/>
                </a:solidFill>
              </a:rPr>
              <a:t>Many faces of Granger Causality</a:t>
            </a:r>
            <a:r>
              <a:rPr lang="en-US" dirty="0" smtClean="0">
                <a:solidFill>
                  <a:srgbClr val="FFC000"/>
                </a:solidFill>
              </a:rPr>
              <a:t>:</a:t>
            </a:r>
          </a:p>
          <a:p>
            <a:endParaRPr lang="en-US" sz="800" dirty="0"/>
          </a:p>
          <a:p>
            <a:pPr marL="342900" lvl="0" indent="-342900">
              <a:buFont typeface="Arial" panose="020B0604020202020204" pitchFamily="34" charset="0"/>
              <a:buChar char="•"/>
            </a:pPr>
            <a:r>
              <a:rPr lang="en-US" sz="2000" dirty="0" smtClean="0"/>
              <a:t>Spectral</a:t>
            </a:r>
            <a:r>
              <a:rPr lang="en-US" sz="2000" dirty="0"/>
              <a:t>, auto-regressive, multivariate, state space, nonlinear, kernel-based, Transfer-Entropy, etc.</a:t>
            </a:r>
          </a:p>
          <a:p>
            <a:pPr marL="342900" lvl="0" indent="-342900">
              <a:buFont typeface="Arial" panose="020B0604020202020204" pitchFamily="34" charset="0"/>
              <a:buChar char="•"/>
            </a:pPr>
            <a:r>
              <a:rPr lang="en-US" sz="2000" dirty="0"/>
              <a:t>Basically, G-Causality is a comparison of auto-prediction with a </a:t>
            </a:r>
            <a:r>
              <a:rPr lang="en-US" sz="2000" dirty="0" smtClean="0"/>
              <a:t>cross-prediction</a:t>
            </a:r>
          </a:p>
          <a:p>
            <a:pPr marL="342900" lvl="0" indent="-342900">
              <a:buFont typeface="Arial" panose="020B0604020202020204" pitchFamily="34" charset="0"/>
              <a:buChar char="•"/>
            </a:pPr>
            <a:endParaRPr lang="en-US" sz="2000" dirty="0" smtClean="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a:p>
          <a:p>
            <a:pPr marL="285750" indent="-285750">
              <a:buFont typeface="Arial" panose="020B0604020202020204" pitchFamily="34" charset="0"/>
              <a:buChar char="•"/>
            </a:pPr>
            <a:r>
              <a:rPr lang="en-US" sz="1600" dirty="0"/>
              <a:t>Granger, C. W. J. 1969 Investigating causal relations by econometric models and cross-spectral methods. </a:t>
            </a:r>
            <a:r>
              <a:rPr lang="en-US" sz="1600" dirty="0" err="1"/>
              <a:t>Econometrica</a:t>
            </a:r>
            <a:r>
              <a:rPr lang="en-US" sz="1600" dirty="0"/>
              <a:t> 37, 424-438. </a:t>
            </a:r>
          </a:p>
          <a:p>
            <a:pPr marL="285750" indent="-285750">
              <a:buFont typeface="Arial" panose="020B0604020202020204" pitchFamily="34" charset="0"/>
              <a:buChar char="•"/>
            </a:pPr>
            <a:r>
              <a:rPr lang="en-US" sz="1600" dirty="0"/>
              <a:t>Granger, C. W. J. 1980 Testing for causality: A personal viewpoint. Journal of Economic Dynamics and Control 2, 329-352. </a:t>
            </a:r>
          </a:p>
          <a:p>
            <a:pPr marL="285750" indent="-285750">
              <a:buFont typeface="Arial" panose="020B0604020202020204" pitchFamily="34" charset="0"/>
              <a:buChar char="•"/>
            </a:pPr>
            <a:r>
              <a:rPr lang="en-US" sz="1600" dirty="0">
                <a:solidFill>
                  <a:schemeClr val="accent2">
                    <a:lumMod val="20000"/>
                    <a:lumOff val="80000"/>
                  </a:schemeClr>
                </a:solidFill>
              </a:rPr>
              <a:t>Schreiber, T. 2000 Measuring information transfer. </a:t>
            </a:r>
            <a:r>
              <a:rPr lang="en-US" sz="1600" dirty="0" err="1">
                <a:solidFill>
                  <a:schemeClr val="accent2">
                    <a:lumMod val="20000"/>
                    <a:lumOff val="80000"/>
                  </a:schemeClr>
                </a:solidFill>
              </a:rPr>
              <a:t>Phys</a:t>
            </a:r>
            <a:r>
              <a:rPr lang="en-US" sz="1600" dirty="0">
                <a:solidFill>
                  <a:schemeClr val="accent2">
                    <a:lumMod val="20000"/>
                    <a:lumOff val="80000"/>
                  </a:schemeClr>
                </a:solidFill>
              </a:rPr>
              <a:t> Rev Lett 85, 461-4.</a:t>
            </a:r>
          </a:p>
          <a:p>
            <a:pPr marL="285750" indent="-285750">
              <a:buFont typeface="Arial" panose="020B0604020202020204" pitchFamily="34" charset="0"/>
              <a:buChar char="•"/>
            </a:pPr>
            <a:r>
              <a:rPr lang="en-US" sz="1600" dirty="0">
                <a:solidFill>
                  <a:schemeClr val="accent2">
                    <a:lumMod val="20000"/>
                    <a:lumOff val="80000"/>
                  </a:schemeClr>
                </a:solidFill>
              </a:rPr>
              <a:t>Vicente, Wibral, Lindner, Pipa, ‘Transfer entropy—a model-free measure of effective connectivity for the neurosciences’, Journal of computational neuroscience 30 (1), 45-67 </a:t>
            </a:r>
          </a:p>
          <a:p>
            <a:pPr marL="285750" indent="-285750">
              <a:buFont typeface="Arial" panose="020B0604020202020204" pitchFamily="34" charset="0"/>
              <a:buChar char="•"/>
            </a:pPr>
            <a:endParaRPr lang="de-DE" sz="1600" dirty="0">
              <a:solidFill>
                <a:schemeClr val="accent2">
                  <a:lumMod val="20000"/>
                  <a:lumOff val="80000"/>
                </a:schemeClr>
              </a:solidFill>
            </a:endParaRPr>
          </a:p>
          <a:p>
            <a:pPr marL="285750" indent="-285750">
              <a:buFont typeface="Arial" panose="020B0604020202020204" pitchFamily="34" charset="0"/>
              <a:buChar char="•"/>
            </a:pPr>
            <a:r>
              <a:rPr lang="de-DE" sz="1600" dirty="0">
                <a:solidFill>
                  <a:schemeClr val="accent2">
                    <a:lumMod val="20000"/>
                    <a:lumOff val="80000"/>
                  </a:schemeClr>
                </a:solidFill>
              </a:rPr>
              <a:t>……….</a:t>
            </a:r>
          </a:p>
          <a:p>
            <a:pPr marL="342900" lvl="0" indent="-342900">
              <a:buFont typeface="Arial" panose="020B0604020202020204" pitchFamily="34" charset="0"/>
              <a:buChar char="•"/>
            </a:pPr>
            <a:endParaRPr lang="en-US" sz="1600" dirty="0"/>
          </a:p>
          <a:p>
            <a:pPr marL="285750" indent="-285750">
              <a:buFont typeface="Arial" panose="020B0604020202020204" pitchFamily="34" charset="0"/>
              <a:buChar char="•"/>
            </a:pPr>
            <a:endParaRPr lang="en-US" sz="2000" dirty="0">
              <a:solidFill>
                <a:schemeClr val="accent2">
                  <a:lumMod val="20000"/>
                  <a:lumOff val="80000"/>
                </a:schemeClr>
              </a:solidFill>
            </a:endParaRPr>
          </a:p>
        </p:txBody>
      </p:sp>
    </p:spTree>
    <p:extLst>
      <p:ext uri="{BB962C8B-B14F-4D97-AF65-F5344CB8AC3E}">
        <p14:creationId xmlns:p14="http://schemas.microsoft.com/office/powerpoint/2010/main" val="418082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381000" y="370490"/>
            <a:ext cx="7543800" cy="3192857"/>
          </a:xfrm>
          <a:prstGeom prst="rect">
            <a:avLst/>
          </a:prstGeom>
        </p:spPr>
      </p:pic>
      <p:pic>
        <p:nvPicPr>
          <p:cNvPr id="5" name="Grafik 4"/>
          <p:cNvPicPr>
            <a:picLocks noChangeAspect="1"/>
          </p:cNvPicPr>
          <p:nvPr/>
        </p:nvPicPr>
        <p:blipFill>
          <a:blip r:embed="rId3"/>
          <a:stretch>
            <a:fillRect/>
          </a:stretch>
        </p:blipFill>
        <p:spPr>
          <a:xfrm>
            <a:off x="457199" y="3767363"/>
            <a:ext cx="7842907" cy="3090637"/>
          </a:xfrm>
          <a:prstGeom prst="rect">
            <a:avLst/>
          </a:prstGeom>
        </p:spPr>
      </p:pic>
    </p:spTree>
    <p:extLst>
      <p:ext uri="{BB962C8B-B14F-4D97-AF65-F5344CB8AC3E}">
        <p14:creationId xmlns:p14="http://schemas.microsoft.com/office/powerpoint/2010/main" val="42730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
          <p:cNvSpPr>
            <a:spLocks noChangeArrowheads="1"/>
          </p:cNvSpPr>
          <p:nvPr/>
        </p:nvSpPr>
        <p:spPr bwMode="auto">
          <a:xfrm>
            <a:off x="-76200" y="4876800"/>
            <a:ext cx="9296400" cy="1981199"/>
          </a:xfrm>
          <a:prstGeom prst="rect">
            <a:avLst/>
          </a:prstGeom>
          <a:solidFill>
            <a:schemeClr val="tx1"/>
          </a:solidFill>
          <a:ln w="9525">
            <a:solidFill>
              <a:schemeClr val="tx1"/>
            </a:solidFill>
            <a:miter lim="800000"/>
            <a:headEnd/>
            <a:tailEnd/>
          </a:ln>
          <a:effectLs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3" name="Textfeld 2"/>
          <p:cNvSpPr txBox="1"/>
          <p:nvPr/>
        </p:nvSpPr>
        <p:spPr>
          <a:xfrm>
            <a:off x="4022" y="-44970"/>
            <a:ext cx="4716356" cy="461665"/>
          </a:xfrm>
          <a:prstGeom prst="rect">
            <a:avLst/>
          </a:prstGeom>
          <a:noFill/>
        </p:spPr>
        <p:txBody>
          <a:bodyPr wrap="none" rtlCol="0">
            <a:spAutoFit/>
          </a:bodyPr>
          <a:lstStyle/>
          <a:p>
            <a:r>
              <a:rPr lang="en-US" dirty="0" smtClean="0"/>
              <a:t>Methods to detect causal Drive</a:t>
            </a:r>
            <a:endParaRPr lang="en-US" dirty="0"/>
          </a:p>
        </p:txBody>
      </p:sp>
      <p:sp>
        <p:nvSpPr>
          <p:cNvPr id="2" name="Textfeld 1"/>
          <p:cNvSpPr txBox="1"/>
          <p:nvPr/>
        </p:nvSpPr>
        <p:spPr>
          <a:xfrm>
            <a:off x="176986" y="179249"/>
            <a:ext cx="8967013" cy="4278094"/>
          </a:xfrm>
          <a:prstGeom prst="rect">
            <a:avLst/>
          </a:prstGeom>
          <a:noFill/>
        </p:spPr>
        <p:txBody>
          <a:bodyPr wrap="square" rtlCol="0">
            <a:spAutoFit/>
          </a:bodyPr>
          <a:lstStyle/>
          <a:p>
            <a:pPr marL="285750" indent="-285750">
              <a:buFont typeface="Arial" panose="020B0604020202020204" pitchFamily="34" charset="0"/>
              <a:buChar char="•"/>
            </a:pPr>
            <a:endParaRPr lang="de-DE" sz="1800" dirty="0">
              <a:solidFill>
                <a:schemeClr val="accent2">
                  <a:lumMod val="20000"/>
                  <a:lumOff val="80000"/>
                </a:schemeClr>
              </a:solidFill>
            </a:endParaRPr>
          </a:p>
          <a:p>
            <a:pPr marL="285750" indent="-285750">
              <a:buFont typeface="Arial" panose="020B0604020202020204" pitchFamily="34" charset="0"/>
              <a:buChar char="•"/>
            </a:pPr>
            <a:endParaRPr lang="de-DE" sz="1800" dirty="0" smtClean="0">
              <a:solidFill>
                <a:schemeClr val="accent2">
                  <a:lumMod val="20000"/>
                  <a:lumOff val="80000"/>
                </a:schemeClr>
              </a:solidFill>
            </a:endParaRPr>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en-US" sz="1600" dirty="0"/>
          </a:p>
          <a:p>
            <a:pPr marL="285750" indent="-285750">
              <a:buFont typeface="Arial" panose="020B0604020202020204" pitchFamily="34" charset="0"/>
              <a:buChar char="•"/>
            </a:pPr>
            <a:endParaRPr lang="en-US" sz="2000" dirty="0">
              <a:solidFill>
                <a:schemeClr val="accent2">
                  <a:lumMod val="20000"/>
                  <a:lumOff val="80000"/>
                </a:schemeClr>
              </a:solidFill>
            </a:endParaRPr>
          </a:p>
        </p:txBody>
      </p:sp>
      <p:sp>
        <p:nvSpPr>
          <p:cNvPr id="5" name="Textfeld 4"/>
          <p:cNvSpPr txBox="1"/>
          <p:nvPr/>
        </p:nvSpPr>
        <p:spPr>
          <a:xfrm>
            <a:off x="176986" y="746026"/>
            <a:ext cx="5830442" cy="461665"/>
          </a:xfrm>
          <a:prstGeom prst="rect">
            <a:avLst/>
          </a:prstGeom>
          <a:noFill/>
        </p:spPr>
        <p:txBody>
          <a:bodyPr wrap="none" rtlCol="0">
            <a:spAutoFit/>
          </a:bodyPr>
          <a:lstStyle/>
          <a:p>
            <a:r>
              <a:rPr lang="en-US" smtClean="0">
                <a:solidFill>
                  <a:srgbClr val="FFC000"/>
                </a:solidFill>
              </a:rPr>
              <a:t>Using a dynamical system perspective</a:t>
            </a:r>
            <a:endParaRPr lang="en-US" dirty="0">
              <a:solidFill>
                <a:srgbClr val="FFC000"/>
              </a:solidFill>
            </a:endParaRPr>
          </a:p>
        </p:txBody>
      </p:sp>
      <p:sp>
        <p:nvSpPr>
          <p:cNvPr id="6" name="Rechteck 5"/>
          <p:cNvSpPr/>
          <p:nvPr/>
        </p:nvSpPr>
        <p:spPr bwMode="auto">
          <a:xfrm>
            <a:off x="990600" y="1524000"/>
            <a:ext cx="1371600" cy="1143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7" name="Rechteck 6"/>
          <p:cNvSpPr/>
          <p:nvPr/>
        </p:nvSpPr>
        <p:spPr bwMode="auto">
          <a:xfrm>
            <a:off x="4038600" y="1524000"/>
            <a:ext cx="1371600" cy="11430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Y</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8" name="Pfeil nach rechts 7"/>
          <p:cNvSpPr/>
          <p:nvPr/>
        </p:nvSpPr>
        <p:spPr bwMode="auto">
          <a:xfrm>
            <a:off x="2819400" y="1828800"/>
            <a:ext cx="838200" cy="4572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19" y="5076461"/>
            <a:ext cx="51339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6381385"/>
            <a:ext cx="5135319" cy="40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52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
          <p:cNvSpPr>
            <a:spLocks noChangeArrowheads="1"/>
          </p:cNvSpPr>
          <p:nvPr/>
        </p:nvSpPr>
        <p:spPr bwMode="auto">
          <a:xfrm>
            <a:off x="-76200" y="4876800"/>
            <a:ext cx="9296400" cy="1981199"/>
          </a:xfrm>
          <a:prstGeom prst="rect">
            <a:avLst/>
          </a:prstGeom>
          <a:solidFill>
            <a:schemeClr val="tx1"/>
          </a:solidFill>
          <a:ln w="9525">
            <a:solidFill>
              <a:schemeClr val="tx1"/>
            </a:solidFill>
            <a:miter lim="800000"/>
            <a:headEnd/>
            <a:tailEnd/>
          </a:ln>
          <a:effectLs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3" name="Textfeld 2"/>
          <p:cNvSpPr txBox="1"/>
          <p:nvPr/>
        </p:nvSpPr>
        <p:spPr>
          <a:xfrm>
            <a:off x="4022" y="-44970"/>
            <a:ext cx="4716356" cy="461665"/>
          </a:xfrm>
          <a:prstGeom prst="rect">
            <a:avLst/>
          </a:prstGeom>
          <a:noFill/>
        </p:spPr>
        <p:txBody>
          <a:bodyPr wrap="none" rtlCol="0">
            <a:spAutoFit/>
          </a:bodyPr>
          <a:lstStyle/>
          <a:p>
            <a:r>
              <a:rPr lang="en-US" dirty="0" smtClean="0"/>
              <a:t>Methods to detect causal Drive</a:t>
            </a:r>
            <a:endParaRPr lang="en-US" dirty="0"/>
          </a:p>
        </p:txBody>
      </p:sp>
      <p:sp>
        <p:nvSpPr>
          <p:cNvPr id="2" name="Textfeld 1"/>
          <p:cNvSpPr txBox="1"/>
          <p:nvPr/>
        </p:nvSpPr>
        <p:spPr>
          <a:xfrm>
            <a:off x="176986" y="179249"/>
            <a:ext cx="8967013" cy="4278094"/>
          </a:xfrm>
          <a:prstGeom prst="rect">
            <a:avLst/>
          </a:prstGeom>
          <a:noFill/>
        </p:spPr>
        <p:txBody>
          <a:bodyPr wrap="square" rtlCol="0">
            <a:spAutoFit/>
          </a:bodyPr>
          <a:lstStyle/>
          <a:p>
            <a:pPr marL="285750" indent="-285750">
              <a:buFont typeface="Arial" panose="020B0604020202020204" pitchFamily="34" charset="0"/>
              <a:buChar char="•"/>
            </a:pPr>
            <a:endParaRPr lang="de-DE" sz="1800" dirty="0">
              <a:solidFill>
                <a:schemeClr val="accent2">
                  <a:lumMod val="20000"/>
                  <a:lumOff val="80000"/>
                </a:schemeClr>
              </a:solidFill>
            </a:endParaRPr>
          </a:p>
          <a:p>
            <a:pPr marL="285750" indent="-285750">
              <a:buFont typeface="Arial" panose="020B0604020202020204" pitchFamily="34" charset="0"/>
              <a:buChar char="•"/>
            </a:pPr>
            <a:endParaRPr lang="de-DE" sz="1800" dirty="0" smtClean="0">
              <a:solidFill>
                <a:schemeClr val="accent2">
                  <a:lumMod val="20000"/>
                  <a:lumOff val="80000"/>
                </a:schemeClr>
              </a:solidFill>
            </a:endParaRPr>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en-US" sz="1600" dirty="0"/>
          </a:p>
          <a:p>
            <a:pPr marL="285750" indent="-285750">
              <a:buFont typeface="Arial" panose="020B0604020202020204" pitchFamily="34" charset="0"/>
              <a:buChar char="•"/>
            </a:pPr>
            <a:endParaRPr lang="en-US" sz="2000" dirty="0">
              <a:solidFill>
                <a:schemeClr val="accent2">
                  <a:lumMod val="20000"/>
                  <a:lumOff val="80000"/>
                </a:schemeClr>
              </a:solidFill>
            </a:endParaRPr>
          </a:p>
        </p:txBody>
      </p:sp>
      <p:sp>
        <p:nvSpPr>
          <p:cNvPr id="5" name="Textfeld 4"/>
          <p:cNvSpPr txBox="1"/>
          <p:nvPr/>
        </p:nvSpPr>
        <p:spPr>
          <a:xfrm>
            <a:off x="176986" y="746026"/>
            <a:ext cx="5830442" cy="461665"/>
          </a:xfrm>
          <a:prstGeom prst="rect">
            <a:avLst/>
          </a:prstGeom>
          <a:noFill/>
        </p:spPr>
        <p:txBody>
          <a:bodyPr wrap="none" rtlCol="0">
            <a:spAutoFit/>
          </a:bodyPr>
          <a:lstStyle/>
          <a:p>
            <a:r>
              <a:rPr lang="en-US" dirty="0" smtClean="0">
                <a:solidFill>
                  <a:srgbClr val="FFC000"/>
                </a:solidFill>
              </a:rPr>
              <a:t>Using a dynamical system perspective</a:t>
            </a:r>
            <a:endParaRPr lang="en-US" dirty="0">
              <a:solidFill>
                <a:srgbClr val="FFC000"/>
              </a:solidFill>
            </a:endParaRPr>
          </a:p>
        </p:txBody>
      </p:sp>
      <p:sp>
        <p:nvSpPr>
          <p:cNvPr id="6" name="Rechteck 5"/>
          <p:cNvSpPr/>
          <p:nvPr/>
        </p:nvSpPr>
        <p:spPr bwMode="auto">
          <a:xfrm>
            <a:off x="990600" y="1524000"/>
            <a:ext cx="1371600" cy="1143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7" name="Rechteck 6"/>
          <p:cNvSpPr/>
          <p:nvPr/>
        </p:nvSpPr>
        <p:spPr bwMode="auto">
          <a:xfrm>
            <a:off x="4876800" y="1524000"/>
            <a:ext cx="1066800" cy="11430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Y</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8" name="Pfeil nach rechts 7"/>
          <p:cNvSpPr/>
          <p:nvPr/>
        </p:nvSpPr>
        <p:spPr bwMode="auto">
          <a:xfrm>
            <a:off x="2819400" y="1828800"/>
            <a:ext cx="838200" cy="4572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19" y="5076461"/>
            <a:ext cx="51339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6381385"/>
            <a:ext cx="5135319" cy="40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bwMode="auto">
          <a:xfrm>
            <a:off x="3886200" y="1524000"/>
            <a:ext cx="990600" cy="1143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4" name="Textfeld 3"/>
          <p:cNvSpPr txBox="1"/>
          <p:nvPr/>
        </p:nvSpPr>
        <p:spPr>
          <a:xfrm>
            <a:off x="6477001" y="1683603"/>
            <a:ext cx="2743199" cy="830997"/>
          </a:xfrm>
          <a:prstGeom prst="rect">
            <a:avLst/>
          </a:prstGeom>
          <a:noFill/>
        </p:spPr>
        <p:txBody>
          <a:bodyPr wrap="square" rtlCol="0">
            <a:spAutoFit/>
          </a:bodyPr>
          <a:lstStyle/>
          <a:p>
            <a:r>
              <a:rPr lang="de-DE" dirty="0" smtClean="0"/>
              <a:t>Y </a:t>
            </a:r>
            <a:r>
              <a:rPr lang="de-DE" dirty="0" err="1" smtClean="0"/>
              <a:t>becomes</a:t>
            </a:r>
            <a:r>
              <a:rPr lang="de-DE" dirty="0" smtClean="0"/>
              <a:t> a mix </a:t>
            </a:r>
            <a:r>
              <a:rPr lang="de-DE" dirty="0" err="1" smtClean="0"/>
              <a:t>of</a:t>
            </a:r>
            <a:r>
              <a:rPr lang="de-DE" dirty="0" smtClean="0"/>
              <a:t> X </a:t>
            </a:r>
            <a:r>
              <a:rPr lang="de-DE" dirty="0" err="1" smtClean="0"/>
              <a:t>and</a:t>
            </a:r>
            <a:r>
              <a:rPr lang="de-DE" dirty="0" smtClean="0"/>
              <a:t> Y</a:t>
            </a:r>
            <a:endParaRPr lang="en-US" dirty="0"/>
          </a:p>
        </p:txBody>
      </p:sp>
    </p:spTree>
    <p:extLst>
      <p:ext uri="{BB962C8B-B14F-4D97-AF65-F5344CB8AC3E}">
        <p14:creationId xmlns:p14="http://schemas.microsoft.com/office/powerpoint/2010/main" val="203633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3"/>
          <p:cNvSpPr>
            <a:spLocks noChangeArrowheads="1"/>
          </p:cNvSpPr>
          <p:nvPr/>
        </p:nvSpPr>
        <p:spPr bwMode="auto">
          <a:xfrm>
            <a:off x="-76200" y="4876800"/>
            <a:ext cx="9296400" cy="1981199"/>
          </a:xfrm>
          <a:prstGeom prst="rect">
            <a:avLst/>
          </a:prstGeom>
          <a:solidFill>
            <a:schemeClr val="tx1"/>
          </a:solidFill>
          <a:ln w="9525">
            <a:solidFill>
              <a:schemeClr val="tx1"/>
            </a:solidFill>
            <a:miter lim="800000"/>
            <a:headEnd/>
            <a:tailEnd/>
          </a:ln>
          <a:effectLst/>
          <a:extLst/>
        </p:spPr>
        <p:txBody>
          <a:bodyPr wrap="none" anchor="ctr"/>
          <a:lstStyle>
            <a:lvl1pPr>
              <a:defRPr sz="2400" b="1">
                <a:solidFill>
                  <a:schemeClr val="tx1"/>
                </a:solidFill>
                <a:latin typeface="Arial" panose="020B0604020202020204" pitchFamily="34" charset="0"/>
                <a:cs typeface="Times New Roman" panose="02020603050405020304" pitchFamily="18" charset="0"/>
              </a:defRPr>
            </a:lvl1pPr>
            <a:lvl2pPr marL="742950" indent="-285750">
              <a:defRPr sz="2400" b="1">
                <a:solidFill>
                  <a:schemeClr val="tx1"/>
                </a:solidFill>
                <a:latin typeface="Arial" panose="020B0604020202020204" pitchFamily="34" charset="0"/>
                <a:cs typeface="Times New Roman" panose="02020603050405020304" pitchFamily="18" charset="0"/>
              </a:defRPr>
            </a:lvl2pPr>
            <a:lvl3pPr marL="1143000" indent="-228600">
              <a:defRPr sz="2400" b="1">
                <a:solidFill>
                  <a:schemeClr val="tx1"/>
                </a:solidFill>
                <a:latin typeface="Arial" panose="020B0604020202020204" pitchFamily="34" charset="0"/>
                <a:cs typeface="Times New Roman" panose="02020603050405020304" pitchFamily="18" charset="0"/>
              </a:defRPr>
            </a:lvl3pPr>
            <a:lvl4pPr marL="1600200" indent="-228600">
              <a:defRPr sz="2400" b="1">
                <a:solidFill>
                  <a:schemeClr val="tx1"/>
                </a:solidFill>
                <a:latin typeface="Arial" panose="020B0604020202020204" pitchFamily="34" charset="0"/>
                <a:cs typeface="Times New Roman" panose="02020603050405020304" pitchFamily="18" charset="0"/>
              </a:defRPr>
            </a:lvl4pPr>
            <a:lvl5pPr marL="2057400" indent="-228600">
              <a:defRPr sz="2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Times New Roman" panose="02020603050405020304" pitchFamily="18" charset="0"/>
              </a:defRPr>
            </a:lvl9pPr>
          </a:lstStyle>
          <a:p>
            <a:pPr eaLnBrk="1" hangingPunct="1"/>
            <a:endParaRPr lang="de-DE" altLang="en-US">
              <a:solidFill>
                <a:srgbClr val="FFFFFF"/>
              </a:solidFill>
            </a:endParaRPr>
          </a:p>
        </p:txBody>
      </p:sp>
      <p:sp>
        <p:nvSpPr>
          <p:cNvPr id="3" name="Textfeld 2"/>
          <p:cNvSpPr txBox="1"/>
          <p:nvPr/>
        </p:nvSpPr>
        <p:spPr>
          <a:xfrm>
            <a:off x="4022" y="-44970"/>
            <a:ext cx="4716356" cy="461665"/>
          </a:xfrm>
          <a:prstGeom prst="rect">
            <a:avLst/>
          </a:prstGeom>
          <a:noFill/>
        </p:spPr>
        <p:txBody>
          <a:bodyPr wrap="none" rtlCol="0">
            <a:spAutoFit/>
          </a:bodyPr>
          <a:lstStyle/>
          <a:p>
            <a:r>
              <a:rPr lang="en-US" dirty="0" smtClean="0"/>
              <a:t>Methods to detect causal Drive</a:t>
            </a:r>
            <a:endParaRPr lang="en-US" dirty="0"/>
          </a:p>
        </p:txBody>
      </p:sp>
      <p:sp>
        <p:nvSpPr>
          <p:cNvPr id="2" name="Textfeld 1"/>
          <p:cNvSpPr txBox="1"/>
          <p:nvPr/>
        </p:nvSpPr>
        <p:spPr>
          <a:xfrm>
            <a:off x="176986" y="179249"/>
            <a:ext cx="8967013" cy="4278094"/>
          </a:xfrm>
          <a:prstGeom prst="rect">
            <a:avLst/>
          </a:prstGeom>
          <a:noFill/>
        </p:spPr>
        <p:txBody>
          <a:bodyPr wrap="square" rtlCol="0">
            <a:spAutoFit/>
          </a:bodyPr>
          <a:lstStyle/>
          <a:p>
            <a:pPr marL="285750" indent="-285750">
              <a:buFont typeface="Arial" panose="020B0604020202020204" pitchFamily="34" charset="0"/>
              <a:buChar char="•"/>
            </a:pPr>
            <a:endParaRPr lang="de-DE" sz="1800" dirty="0">
              <a:solidFill>
                <a:schemeClr val="accent2">
                  <a:lumMod val="20000"/>
                  <a:lumOff val="80000"/>
                </a:schemeClr>
              </a:solidFill>
            </a:endParaRPr>
          </a:p>
          <a:p>
            <a:pPr marL="285750" indent="-285750">
              <a:buFont typeface="Arial" panose="020B0604020202020204" pitchFamily="34" charset="0"/>
              <a:buChar char="•"/>
            </a:pPr>
            <a:endParaRPr lang="de-DE" sz="1800" dirty="0" smtClean="0">
              <a:solidFill>
                <a:schemeClr val="accent2">
                  <a:lumMod val="20000"/>
                  <a:lumOff val="80000"/>
                </a:schemeClr>
              </a:solidFill>
            </a:endParaRPr>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de-DE" sz="2000" dirty="0" smtClean="0"/>
          </a:p>
          <a:p>
            <a:pPr marL="342900" lvl="0" indent="-342900">
              <a:buFont typeface="Arial" panose="020B0604020202020204" pitchFamily="34" charset="0"/>
              <a:buChar char="•"/>
            </a:pPr>
            <a:endParaRPr lang="de-DE" sz="2000" dirty="0"/>
          </a:p>
          <a:p>
            <a:pPr marL="342900" lvl="0" indent="-342900">
              <a:buFont typeface="Arial" panose="020B0604020202020204" pitchFamily="34" charset="0"/>
              <a:buChar char="•"/>
            </a:pPr>
            <a:endParaRPr lang="en-US" sz="1600" dirty="0"/>
          </a:p>
          <a:p>
            <a:pPr marL="285750" indent="-285750">
              <a:buFont typeface="Arial" panose="020B0604020202020204" pitchFamily="34" charset="0"/>
              <a:buChar char="•"/>
            </a:pPr>
            <a:endParaRPr lang="en-US" sz="2000" dirty="0">
              <a:solidFill>
                <a:schemeClr val="accent2">
                  <a:lumMod val="20000"/>
                  <a:lumOff val="80000"/>
                </a:schemeClr>
              </a:solidFill>
            </a:endParaRPr>
          </a:p>
        </p:txBody>
      </p:sp>
      <p:sp>
        <p:nvSpPr>
          <p:cNvPr id="5" name="Textfeld 4"/>
          <p:cNvSpPr txBox="1"/>
          <p:nvPr/>
        </p:nvSpPr>
        <p:spPr>
          <a:xfrm>
            <a:off x="176986" y="746026"/>
            <a:ext cx="5830442" cy="461665"/>
          </a:xfrm>
          <a:prstGeom prst="rect">
            <a:avLst/>
          </a:prstGeom>
          <a:noFill/>
        </p:spPr>
        <p:txBody>
          <a:bodyPr wrap="none" rtlCol="0">
            <a:spAutoFit/>
          </a:bodyPr>
          <a:lstStyle/>
          <a:p>
            <a:r>
              <a:rPr lang="en-US" dirty="0" smtClean="0">
                <a:solidFill>
                  <a:srgbClr val="FFC000"/>
                </a:solidFill>
              </a:rPr>
              <a:t>Using a dynamical system perspective</a:t>
            </a:r>
            <a:endParaRPr lang="en-US" dirty="0">
              <a:solidFill>
                <a:srgbClr val="FFC000"/>
              </a:solidFill>
            </a:endParaRPr>
          </a:p>
        </p:txBody>
      </p:sp>
      <p:sp>
        <p:nvSpPr>
          <p:cNvPr id="6" name="Rechteck 5"/>
          <p:cNvSpPr/>
          <p:nvPr/>
        </p:nvSpPr>
        <p:spPr bwMode="auto">
          <a:xfrm>
            <a:off x="990600" y="1524000"/>
            <a:ext cx="1371600" cy="1143000"/>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7" name="Rechteck 6"/>
          <p:cNvSpPr/>
          <p:nvPr/>
        </p:nvSpPr>
        <p:spPr bwMode="auto">
          <a:xfrm>
            <a:off x="4876800" y="1524000"/>
            <a:ext cx="1066800" cy="1143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Y</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8" name="Pfeil nach rechts 7"/>
          <p:cNvSpPr/>
          <p:nvPr/>
        </p:nvSpPr>
        <p:spPr bwMode="auto">
          <a:xfrm>
            <a:off x="2819400" y="1828800"/>
            <a:ext cx="838200" cy="4572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19" y="5076461"/>
            <a:ext cx="51339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6381385"/>
            <a:ext cx="5135319" cy="400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eck 10"/>
          <p:cNvSpPr/>
          <p:nvPr/>
        </p:nvSpPr>
        <p:spPr bwMode="auto">
          <a:xfrm>
            <a:off x="3886200" y="1524000"/>
            <a:ext cx="990600" cy="1143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r>
              <a:rPr kumimoji="0" lang="de-DE" sz="4400" b="1" i="0" u="none" strike="noStrike" cap="none" normalizeH="0" baseline="0" dirty="0" smtClean="0">
                <a:ln>
                  <a:noFill/>
                </a:ln>
                <a:solidFill>
                  <a:schemeClr val="tx1"/>
                </a:solidFill>
                <a:effectLst/>
                <a:latin typeface="Arial" pitchFamily="34" charset="0"/>
                <a:cs typeface="Times New Roman" pitchFamily="18" charset="0"/>
              </a:rPr>
              <a:t>X</a:t>
            </a:r>
            <a:endParaRPr kumimoji="0" lang="en-US" sz="4400" b="1" i="0" u="none" strike="noStrike" cap="none" normalizeH="0" baseline="0" dirty="0" smtClean="0">
              <a:ln>
                <a:noFill/>
              </a:ln>
              <a:solidFill>
                <a:schemeClr val="tx1"/>
              </a:solidFill>
              <a:effectLst/>
              <a:latin typeface="Arial" pitchFamily="34" charset="0"/>
              <a:cs typeface="Times New Roman" pitchFamily="18" charset="0"/>
            </a:endParaRPr>
          </a:p>
        </p:txBody>
      </p:sp>
      <p:sp>
        <p:nvSpPr>
          <p:cNvPr id="4" name="Textfeld 3"/>
          <p:cNvSpPr txBox="1"/>
          <p:nvPr/>
        </p:nvSpPr>
        <p:spPr>
          <a:xfrm>
            <a:off x="6477001" y="1683603"/>
            <a:ext cx="2743199" cy="830997"/>
          </a:xfrm>
          <a:prstGeom prst="rect">
            <a:avLst/>
          </a:prstGeom>
          <a:noFill/>
        </p:spPr>
        <p:txBody>
          <a:bodyPr wrap="square" rtlCol="0">
            <a:spAutoFit/>
          </a:bodyPr>
          <a:lstStyle/>
          <a:p>
            <a:r>
              <a:rPr lang="de-DE" dirty="0" smtClean="0"/>
              <a:t>Y </a:t>
            </a:r>
            <a:r>
              <a:rPr lang="de-DE" dirty="0" err="1" smtClean="0"/>
              <a:t>becomes</a:t>
            </a:r>
            <a:r>
              <a:rPr lang="de-DE" dirty="0" smtClean="0"/>
              <a:t> a mix </a:t>
            </a:r>
            <a:r>
              <a:rPr lang="de-DE" dirty="0" err="1" smtClean="0"/>
              <a:t>of</a:t>
            </a:r>
            <a:r>
              <a:rPr lang="de-DE" dirty="0" smtClean="0"/>
              <a:t> X </a:t>
            </a:r>
            <a:r>
              <a:rPr lang="de-DE" dirty="0" err="1" smtClean="0"/>
              <a:t>and</a:t>
            </a:r>
            <a:r>
              <a:rPr lang="de-DE" dirty="0" smtClean="0"/>
              <a:t> Y</a:t>
            </a:r>
            <a:endParaRPr lang="en-US" dirty="0"/>
          </a:p>
        </p:txBody>
      </p:sp>
    </p:spTree>
    <p:extLst>
      <p:ext uri="{BB962C8B-B14F-4D97-AF65-F5344CB8AC3E}">
        <p14:creationId xmlns:p14="http://schemas.microsoft.com/office/powerpoint/2010/main" val="639779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28600" y="424544"/>
            <a:ext cx="6400800" cy="5486400"/>
          </a:xfrm>
          <a:prstGeom prst="rect">
            <a:avLst/>
          </a:prstGeom>
        </p:spPr>
      </p:pic>
      <p:sp>
        <p:nvSpPr>
          <p:cNvPr id="6" name="Abgerundetes Rechteck 5"/>
          <p:cNvSpPr/>
          <p:nvPr/>
        </p:nvSpPr>
        <p:spPr bwMode="auto">
          <a:xfrm>
            <a:off x="0" y="2514601"/>
            <a:ext cx="2971800" cy="2286000"/>
          </a:xfrm>
          <a:prstGeom prst="roundRect">
            <a:avLst>
              <a:gd name="adj" fmla="val 8673"/>
            </a:avLst>
          </a:prstGeom>
          <a:solidFill>
            <a:schemeClr val="bg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7" name="Abgerundetes Rechteck 6"/>
          <p:cNvSpPr/>
          <p:nvPr/>
        </p:nvSpPr>
        <p:spPr bwMode="auto">
          <a:xfrm>
            <a:off x="3124200" y="2514601"/>
            <a:ext cx="2819400" cy="2285999"/>
          </a:xfrm>
          <a:prstGeom prst="roundRect">
            <a:avLst>
              <a:gd name="adj" fmla="val 8673"/>
            </a:avLst>
          </a:prstGeom>
          <a:solidFill>
            <a:schemeClr val="accent2">
              <a:lumMod val="40000"/>
              <a:lumOff val="60000"/>
              <a:alpha val="3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1" i="0" u="none" strike="noStrike" cap="none" normalizeH="0" baseline="0" smtClean="0">
              <a:ln>
                <a:noFill/>
              </a:ln>
              <a:solidFill>
                <a:schemeClr val="tx1"/>
              </a:solidFill>
              <a:effectLst/>
              <a:latin typeface="Arial" pitchFamily="34" charset="0"/>
              <a:cs typeface="Times New Roman" pitchFamily="18" charset="0"/>
            </a:endParaRPr>
          </a:p>
        </p:txBody>
      </p:sp>
      <p:sp>
        <p:nvSpPr>
          <p:cNvPr id="9" name="Textfeld 8"/>
          <p:cNvSpPr txBox="1"/>
          <p:nvPr/>
        </p:nvSpPr>
        <p:spPr>
          <a:xfrm>
            <a:off x="6626942" y="762000"/>
            <a:ext cx="1961536" cy="923330"/>
          </a:xfrm>
          <a:prstGeom prst="rect">
            <a:avLst/>
          </a:prstGeom>
          <a:noFill/>
        </p:spPr>
        <p:txBody>
          <a:bodyPr wrap="square" rtlCol="0">
            <a:spAutoFit/>
          </a:bodyPr>
          <a:lstStyle/>
          <a:p>
            <a:r>
              <a:rPr lang="en-US" sz="1800" dirty="0" smtClean="0">
                <a:solidFill>
                  <a:schemeClr val="accent6">
                    <a:lumMod val="20000"/>
                    <a:lumOff val="80000"/>
                  </a:schemeClr>
                </a:solidFill>
              </a:rPr>
              <a:t>Driven System:</a:t>
            </a:r>
          </a:p>
          <a:p>
            <a:r>
              <a:rPr lang="en-US" sz="1800" b="0" dirty="0" smtClean="0"/>
              <a:t>System with m&gt;n dimensional</a:t>
            </a:r>
            <a:endParaRPr lang="en-US" sz="1800" b="0" dirty="0"/>
          </a:p>
        </p:txBody>
      </p:sp>
      <p:sp>
        <p:nvSpPr>
          <p:cNvPr id="10" name="Textfeld 9"/>
          <p:cNvSpPr txBox="1"/>
          <p:nvPr/>
        </p:nvSpPr>
        <p:spPr>
          <a:xfrm>
            <a:off x="6626942" y="2059858"/>
            <a:ext cx="1961536" cy="1200329"/>
          </a:xfrm>
          <a:prstGeom prst="rect">
            <a:avLst/>
          </a:prstGeom>
          <a:noFill/>
        </p:spPr>
        <p:txBody>
          <a:bodyPr wrap="square" rtlCol="0">
            <a:spAutoFit/>
          </a:bodyPr>
          <a:lstStyle/>
          <a:p>
            <a:r>
              <a:rPr lang="en-US" sz="1800" dirty="0" smtClean="0">
                <a:solidFill>
                  <a:schemeClr val="bg2">
                    <a:lumMod val="40000"/>
                    <a:lumOff val="60000"/>
                  </a:schemeClr>
                </a:solidFill>
              </a:rPr>
              <a:t>Driver System:</a:t>
            </a:r>
          </a:p>
          <a:p>
            <a:r>
              <a:rPr lang="en-US" sz="1800" b="0" dirty="0" smtClean="0"/>
              <a:t>autonomous </a:t>
            </a:r>
            <a:r>
              <a:rPr lang="en-US" sz="1800" b="0" dirty="0"/>
              <a:t>System </a:t>
            </a:r>
            <a:r>
              <a:rPr lang="en-US" sz="1800" b="0" dirty="0" smtClean="0"/>
              <a:t>n </a:t>
            </a:r>
            <a:r>
              <a:rPr lang="en-US" sz="1800" b="0" dirty="0" err="1" smtClean="0"/>
              <a:t>dimen-sional</a:t>
            </a:r>
            <a:endParaRPr lang="en-US" sz="1800" b="0" dirty="0"/>
          </a:p>
        </p:txBody>
      </p:sp>
      <p:sp>
        <p:nvSpPr>
          <p:cNvPr id="8" name="Rechteck 7"/>
          <p:cNvSpPr/>
          <p:nvPr/>
        </p:nvSpPr>
        <p:spPr>
          <a:xfrm>
            <a:off x="0" y="6248400"/>
            <a:ext cx="9144000" cy="738664"/>
          </a:xfrm>
          <a:prstGeom prst="rect">
            <a:avLst/>
          </a:prstGeom>
          <a:solidFill>
            <a:schemeClr val="bg1">
              <a:lumMod val="75000"/>
              <a:lumOff val="25000"/>
            </a:schemeClr>
          </a:solidFill>
          <a:ln>
            <a:noFill/>
          </a:ln>
        </p:spPr>
        <p:txBody>
          <a:bodyPr wrap="square">
            <a:spAutoFit/>
          </a:bodyPr>
          <a:lstStyle/>
          <a:p>
            <a:r>
              <a:rPr lang="en-US" sz="1400"/>
              <a:t>Schumacher, J., Wunderle, T., Fries, P., Jäkel, F., &amp; Pipa, G. (2015). A Statistical Framework to Infer Delay and Direction of Information Flow from Measurements of Complex Systems. </a:t>
            </a:r>
            <a:r>
              <a:rPr lang="en-US" sz="1400" i="1"/>
              <a:t>Neural computation</a:t>
            </a:r>
            <a:r>
              <a:rPr lang="en-US" sz="1400"/>
              <a:t>.</a:t>
            </a:r>
          </a:p>
          <a:p>
            <a:endParaRPr lang="de-DE" sz="1400" dirty="0">
              <a:latin typeface="Calibri" panose="020F0502020204030204" pitchFamily="34" charset="0"/>
            </a:endParaRPr>
          </a:p>
        </p:txBody>
      </p:sp>
    </p:spTree>
    <p:extLst>
      <p:ext uri="{BB962C8B-B14F-4D97-AF65-F5344CB8AC3E}">
        <p14:creationId xmlns:p14="http://schemas.microsoft.com/office/powerpoint/2010/main" val="3204691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gordon-diplom">
  <a:themeElements>
    <a:clrScheme name="1_gordon-diplom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fontScheme name="1_gordon-diplom">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1_gordon-diplom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ordon-diplom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ordon-diplom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3857</Words>
  <Application>Microsoft Office PowerPoint</Application>
  <PresentationFormat>Bildschirmpräsentation (4:3)</PresentationFormat>
  <Paragraphs>540</Paragraphs>
  <Slides>50</Slides>
  <Notes>17</Notes>
  <HiddenSlides>0</HiddenSlides>
  <MMClips>0</MMClips>
  <ScaleCrop>false</ScaleCrop>
  <HeadingPairs>
    <vt:vector size="8" baseType="variant">
      <vt:variant>
        <vt:lpstr>Verwendete Schriftarten</vt:lpstr>
      </vt:variant>
      <vt:variant>
        <vt:i4>12</vt:i4>
      </vt:variant>
      <vt:variant>
        <vt:lpstr>Design</vt:lpstr>
      </vt:variant>
      <vt:variant>
        <vt:i4>2</vt:i4>
      </vt:variant>
      <vt:variant>
        <vt:lpstr>Eingebettete OLE-Server</vt:lpstr>
      </vt:variant>
      <vt:variant>
        <vt:i4>1</vt:i4>
      </vt:variant>
      <vt:variant>
        <vt:lpstr>Folientitel</vt:lpstr>
      </vt:variant>
      <vt:variant>
        <vt:i4>50</vt:i4>
      </vt:variant>
    </vt:vector>
  </HeadingPairs>
  <TitlesOfParts>
    <vt:vector size="65" baseType="lpstr">
      <vt:lpstr>Microsoft YaHei</vt:lpstr>
      <vt:lpstr>Arial</vt:lpstr>
      <vt:lpstr>Calibri</vt:lpstr>
      <vt:lpstr>CMR10</vt:lpstr>
      <vt:lpstr>Gill Sans</vt:lpstr>
      <vt:lpstr>Helvetica Neue Light</vt:lpstr>
      <vt:lpstr>Mangal</vt:lpstr>
      <vt:lpstr>ＭＳ Ｐゴシック</vt:lpstr>
      <vt:lpstr>StarSymbol</vt:lpstr>
      <vt:lpstr>Symbol</vt:lpstr>
      <vt:lpstr>Times New Roman</vt:lpstr>
      <vt:lpstr>Wingdings</vt:lpstr>
      <vt:lpstr>1_gordon-diplom</vt:lpstr>
      <vt:lpstr>1_Office Theme</vt:lpstr>
      <vt:lpstr>Equation</vt:lpstr>
      <vt:lpstr>Your Choice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Assembly coding and temporal coordination</vt:lpstr>
      <vt:lpstr>PowerPoint-Präsentation</vt:lpstr>
      <vt:lpstr>Synchrony should vary in time to be computationally relevant</vt:lpstr>
      <vt:lpstr>Performance related cell-assembly formation</vt:lpstr>
      <vt:lpstr>Challenges to overcome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Discussion and conclusion</vt:lpstr>
      <vt:lpstr>PowerPoint-Präsentation</vt:lpstr>
      <vt:lpstr>PowerPoint-Präsentation</vt:lpstr>
      <vt:lpstr>PowerPoint-Präsentation</vt:lpstr>
      <vt:lpstr>PowerPoint-Präsentation</vt:lpstr>
      <vt:lpstr>PowerPoint-Präsentation</vt:lpstr>
    </vt:vector>
  </TitlesOfParts>
  <Company>MGH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GK Günne L1</dc:title>
  <dc:creator>Speaker</dc:creator>
  <cp:lastModifiedBy>gordon pipa</cp:lastModifiedBy>
  <cp:revision>634</cp:revision>
  <dcterms:created xsi:type="dcterms:W3CDTF">2004-08-13T16:43:54Z</dcterms:created>
  <dcterms:modified xsi:type="dcterms:W3CDTF">2015-09-09T09:00:36Z</dcterms:modified>
</cp:coreProperties>
</file>