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mp4" ContentType="video/unknown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mov" ContentType="video/unknown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embeddings/Microsoft_Equation1.bin" ContentType="application/vnd.openxmlformats-officedocument.oleObject"/>
  <Override PartName="/ppt/embeddings/Microsoft_Equation2.bin" ContentType="application/vnd.openxmlformats-officedocument.oleObject"/>
  <Override PartName="/ppt/embeddings/Microsoft_Equation3.bin" ContentType="application/vnd.openxmlformats-officedocument.oleObject"/>
  <Override PartName="/ppt/embeddings/Microsoft_Equation4.bin" ContentType="application/vnd.openxmlformats-officedocument.oleObject"/>
  <Override PartName="/ppt/embeddings/Microsoft_Equation5.bin" ContentType="application/vnd.openxmlformats-officedocument.oleObject"/>
  <Override PartName="/ppt/embeddings/Microsoft_Equation6.bin" ContentType="application/vnd.openxmlformats-officedocument.oleObject"/>
  <Override PartName="/ppt/embeddings/Microsoft_Equation7.bin" ContentType="application/vnd.openxmlformats-officedocument.oleObject"/>
  <Override PartName="/ppt/embeddings/Microsoft_Equation8.bin" ContentType="application/vnd.openxmlformats-officedocument.oleObject"/>
  <Override PartName="/ppt/embeddings/Microsoft_Equation9.bin" ContentType="application/vnd.openxmlformats-officedocument.oleObject"/>
  <Override PartName="/ppt/embeddings/Microsoft_Equation10.bin" ContentType="application/vnd.openxmlformats-officedocument.oleObject"/>
  <Override PartName="/ppt/embeddings/Microsoft_Equation11.bin" ContentType="application/vnd.openxmlformats-officedocument.oleObject"/>
  <Override PartName="/ppt/embeddings/Microsoft_Equation12.bin" ContentType="application/vnd.openxmlformats-officedocument.oleObject"/>
  <Override PartName="/ppt/embeddings/Microsoft_Equation13.bin" ContentType="application/vnd.openxmlformats-officedocument.oleObject"/>
  <Override PartName="/ppt/embeddings/Microsoft_Equation14.bin" ContentType="application/vnd.openxmlformats-officedocument.oleObject"/>
  <Override PartName="/ppt/embeddings/Microsoft_Equation15.bin" ContentType="application/vnd.openxmlformats-officedocument.oleObject"/>
  <Override PartName="/ppt/embeddings/Microsoft_Equation16.bin" ContentType="application/vnd.openxmlformats-officedocument.oleObject"/>
  <Override PartName="/ppt/embeddings/Microsoft_Equation17.bin" ContentType="application/vnd.openxmlformats-officedocument.oleObject"/>
  <Override PartName="/ppt/embeddings/Microsoft_Equation18.bin" ContentType="application/vnd.openxmlformats-officedocument.oleObject"/>
  <Override PartName="/ppt/embeddings/Microsoft_Equation19.bin" ContentType="application/vnd.openxmlformats-officedocument.oleObject"/>
  <Override PartName="/ppt/embeddings/Microsoft_Equation20.bin" ContentType="application/vnd.openxmlformats-officedocument.oleObject"/>
  <Override PartName="/ppt/embeddings/Microsoft_Equation21.bin" ContentType="application/vnd.openxmlformats-officedocument.oleObject"/>
  <Override PartName="/ppt/embeddings/Microsoft_Equation22.bin" ContentType="application/vnd.openxmlformats-officedocument.oleObject"/>
  <Override PartName="/ppt/embeddings/Microsoft_Equation23.bin" ContentType="application/vnd.openxmlformats-officedocument.oleObject"/>
  <Override PartName="/ppt/embeddings/Microsoft_Equation24.bin" ContentType="application/vnd.openxmlformats-officedocument.oleObject"/>
  <Override PartName="/ppt/embeddings/Microsoft_Equation25.bin" ContentType="application/vnd.openxmlformats-officedocument.oleObject"/>
  <Override PartName="/ppt/embeddings/Microsoft_Equation26.bin" ContentType="application/vnd.openxmlformats-officedocument.oleObject"/>
  <Override PartName="/ppt/embeddings/Microsoft_Equation27.bin" ContentType="application/vnd.openxmlformats-officedocument.oleObject"/>
  <Override PartName="/ppt/embeddings/Microsoft_Equation28.bin" ContentType="application/vnd.openxmlformats-officedocument.oleObject"/>
  <Override PartName="/ppt/embeddings/Microsoft_Equation29.bin" ContentType="application/vnd.openxmlformats-officedocument.oleObject"/>
  <Override PartName="/ppt/embeddings/Microsoft_Equation30.bin" ContentType="application/vnd.openxmlformats-officedocument.oleObject"/>
  <Override PartName="/ppt/embeddings/Microsoft_Equation31.bin" ContentType="application/vnd.openxmlformats-officedocument.oleObject"/>
  <Override PartName="/ppt/embeddings/Microsoft_Equation32.bin" ContentType="application/vnd.openxmlformats-officedocument.oleObject"/>
  <Override PartName="/ppt/embeddings/Microsoft_Equation33.bin" ContentType="application/vnd.openxmlformats-officedocument.oleObject"/>
  <Override PartName="/ppt/embeddings/Microsoft_Equation34.bin" ContentType="application/vnd.openxmlformats-officedocument.oleObject"/>
  <Override PartName="/ppt/embeddings/Microsoft_Equation35.bin" ContentType="application/vnd.openxmlformats-officedocument.oleObject"/>
  <Override PartName="/ppt/embeddings/Microsoft_Equation36.bin" ContentType="application/vnd.openxmlformats-officedocument.oleObject"/>
  <Override PartName="/ppt/embeddings/Microsoft_Equation37.bin" ContentType="application/vnd.openxmlformats-officedocument.oleObject"/>
  <Override PartName="/ppt/embeddings/Microsoft_Equation38.bin" ContentType="application/vnd.openxmlformats-officedocument.oleObject"/>
  <Override PartName="/ppt/embeddings/Microsoft_Equation39.bin" ContentType="application/vnd.openxmlformats-officedocument.oleObject"/>
  <Override PartName="/ppt/embeddings/Microsoft_Equation40.bin" ContentType="application/vnd.openxmlformats-officedocument.oleObject"/>
  <Override PartName="/ppt/embeddings/Microsoft_Equation41.bin" ContentType="application/vnd.openxmlformats-officedocument.oleObject"/>
  <Override PartName="/ppt/embeddings/Microsoft_Equation42.bin" ContentType="application/vnd.openxmlformats-officedocument.oleObject"/>
  <Override PartName="/ppt/embeddings/Microsoft_Equation43.bin" ContentType="application/vnd.openxmlformats-officedocument.oleObject"/>
  <Override PartName="/ppt/embeddings/Microsoft_Equation44.bin" ContentType="application/vnd.openxmlformats-officedocument.oleObject"/>
  <Override PartName="/ppt/embeddings/Microsoft_Equation45.bin" ContentType="application/vnd.openxmlformats-officedocument.oleObject"/>
  <Override PartName="/ppt/embeddings/Microsoft_Equation46.bin" ContentType="application/vnd.openxmlformats-officedocument.oleObject"/>
  <Override PartName="/ppt/embeddings/Microsoft_Equation47.bin" ContentType="application/vnd.openxmlformats-officedocument.oleObject"/>
  <Override PartName="/ppt/embeddings/Microsoft_Equation48.bin" ContentType="application/vnd.openxmlformats-officedocument.oleObject"/>
  <Override PartName="/ppt/embeddings/Microsoft_Equation49.bin" ContentType="application/vnd.openxmlformats-officedocument.oleObject"/>
  <Override PartName="/ppt/embeddings/Microsoft_Equation50.bin" ContentType="application/vnd.openxmlformats-officedocument.oleObject"/>
  <Override PartName="/ppt/embeddings/Microsoft_Equation51.bin" ContentType="application/vnd.openxmlformats-officedocument.oleObject"/>
  <Override PartName="/ppt/embeddings/Microsoft_Equation52.bin" ContentType="application/vnd.openxmlformats-officedocument.oleObject"/>
  <Override PartName="/ppt/embeddings/Microsoft_Equation53.bin" ContentType="application/vnd.openxmlformats-officedocument.oleObject"/>
  <Override PartName="/ppt/embeddings/Microsoft_Equation54.bin" ContentType="application/vnd.openxmlformats-officedocument.oleObject"/>
  <Override PartName="/ppt/embeddings/Microsoft_Equation55.bin" ContentType="application/vnd.openxmlformats-officedocument.oleObject"/>
  <Override PartName="/ppt/embeddings/Microsoft_Equation56.bin" ContentType="application/vnd.openxmlformats-officedocument.oleObject"/>
  <Override PartName="/ppt/embeddings/Microsoft_Equation57.bin" ContentType="application/vnd.openxmlformats-officedocument.oleObject"/>
  <Override PartName="/ppt/embeddings/Microsoft_Equation58.bin" ContentType="application/vnd.openxmlformats-officedocument.oleObject"/>
  <Override PartName="/ppt/embeddings/Microsoft_Equation59.bin" ContentType="application/vnd.openxmlformats-officedocument.oleObject"/>
  <Override PartName="/ppt/embeddings/Microsoft_Equation60.bin" ContentType="application/vnd.openxmlformats-officedocument.oleObject"/>
  <Override PartName="/ppt/embeddings/Microsoft_Equation61.bin" ContentType="application/vnd.openxmlformats-officedocument.oleObject"/>
  <Override PartName="/ppt/embeddings/Microsoft_Equation62.bin" ContentType="application/vnd.openxmlformats-officedocument.oleObject"/>
  <Override PartName="/ppt/embeddings/Microsoft_Equation63.bin" ContentType="application/vnd.openxmlformats-officedocument.oleObject"/>
  <Override PartName="/ppt/embeddings/Microsoft_Equation64.bin" ContentType="application/vnd.openxmlformats-officedocument.oleObject"/>
  <Override PartName="/ppt/embeddings/Microsoft_Equation65.bin" ContentType="application/vnd.openxmlformats-officedocument.oleObject"/>
  <Override PartName="/ppt/embeddings/Microsoft_Equation66.bin" ContentType="application/vnd.openxmlformats-officedocument.oleObject"/>
  <Override PartName="/ppt/embeddings/Microsoft_Equation67.bin" ContentType="application/vnd.openxmlformats-officedocument.oleObject"/>
  <Override PartName="/ppt/embeddings/oleObject1.bin" ContentType="application/vnd.openxmlformats-officedocument.oleObject"/>
  <Override PartName="/ppt/embeddings/Microsoft_Equation68.bin" ContentType="application/vnd.openxmlformats-officedocument.oleObject"/>
  <Override PartName="/ppt/embeddings/oleObject2.bin" ContentType="application/vnd.openxmlformats-officedocument.oleObject"/>
  <Override PartName="/ppt/embeddings/Microsoft_Equation69.bin" ContentType="application/vnd.openxmlformats-officedocument.oleObject"/>
  <Override PartName="/ppt/embeddings/Microsoft_Equation70.bin" ContentType="application/vnd.openxmlformats-officedocument.oleObject"/>
  <Override PartName="/ppt/embeddings/Microsoft_Equation71.bin" ContentType="application/vnd.openxmlformats-officedocument.oleObject"/>
  <Override PartName="/ppt/embeddings/Microsoft_Equation72.bin" ContentType="application/vnd.openxmlformats-officedocument.oleObject"/>
  <Override PartName="/ppt/embeddings/Microsoft_Equation73.bin" ContentType="application/vnd.openxmlformats-officedocument.oleObject"/>
  <Override PartName="/ppt/embeddings/Microsoft_Equation74.bin" ContentType="application/vnd.openxmlformats-officedocument.oleObject"/>
  <Override PartName="/ppt/embeddings/Microsoft_Equation75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3"/>
  </p:notesMasterIdLst>
  <p:handoutMasterIdLst>
    <p:handoutMasterId r:id="rId64"/>
  </p:handoutMasterIdLst>
  <p:sldIdLst>
    <p:sldId id="257" r:id="rId2"/>
    <p:sldId id="348" r:id="rId3"/>
    <p:sldId id="358" r:id="rId4"/>
    <p:sldId id="259" r:id="rId5"/>
    <p:sldId id="321" r:id="rId6"/>
    <p:sldId id="261" r:id="rId7"/>
    <p:sldId id="319" r:id="rId8"/>
    <p:sldId id="313" r:id="rId9"/>
    <p:sldId id="271" r:id="rId10"/>
    <p:sldId id="270" r:id="rId11"/>
    <p:sldId id="296" r:id="rId12"/>
    <p:sldId id="294" r:id="rId13"/>
    <p:sldId id="329" r:id="rId14"/>
    <p:sldId id="297" r:id="rId15"/>
    <p:sldId id="349" r:id="rId16"/>
    <p:sldId id="320" r:id="rId17"/>
    <p:sldId id="357" r:id="rId18"/>
    <p:sldId id="356" r:id="rId19"/>
    <p:sldId id="355" r:id="rId20"/>
    <p:sldId id="354" r:id="rId21"/>
    <p:sldId id="333" r:id="rId22"/>
    <p:sldId id="274" r:id="rId23"/>
    <p:sldId id="299" r:id="rId24"/>
    <p:sldId id="350" r:id="rId25"/>
    <p:sldId id="351" r:id="rId26"/>
    <p:sldId id="352" r:id="rId27"/>
    <p:sldId id="353" r:id="rId28"/>
    <p:sldId id="322" r:id="rId29"/>
    <p:sldId id="307" r:id="rId30"/>
    <p:sldId id="362" r:id="rId31"/>
    <p:sldId id="363" r:id="rId32"/>
    <p:sldId id="364" r:id="rId33"/>
    <p:sldId id="323" r:id="rId34"/>
    <p:sldId id="310" r:id="rId35"/>
    <p:sldId id="302" r:id="rId36"/>
    <p:sldId id="324" r:id="rId37"/>
    <p:sldId id="337" r:id="rId38"/>
    <p:sldId id="325" r:id="rId39"/>
    <p:sldId id="301" r:id="rId40"/>
    <p:sldId id="338" r:id="rId41"/>
    <p:sldId id="303" r:id="rId42"/>
    <p:sldId id="339" r:id="rId43"/>
    <p:sldId id="340" r:id="rId44"/>
    <p:sldId id="341" r:id="rId45"/>
    <p:sldId id="342" r:id="rId46"/>
    <p:sldId id="343" r:id="rId47"/>
    <p:sldId id="344" r:id="rId48"/>
    <p:sldId id="318" r:id="rId49"/>
    <p:sldId id="317" r:id="rId50"/>
    <p:sldId id="326" r:id="rId51"/>
    <p:sldId id="327" r:id="rId52"/>
    <p:sldId id="304" r:id="rId53"/>
    <p:sldId id="365" r:id="rId54"/>
    <p:sldId id="286" r:id="rId55"/>
    <p:sldId id="345" r:id="rId56"/>
    <p:sldId id="346" r:id="rId57"/>
    <p:sldId id="328" r:id="rId58"/>
    <p:sldId id="291" r:id="rId59"/>
    <p:sldId id="347" r:id="rId60"/>
    <p:sldId id="292" r:id="rId61"/>
    <p:sldId id="293" r:id="rId62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31D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45" autoAdjust="0"/>
    <p:restoredTop sz="94643" autoAdjust="0"/>
  </p:normalViewPr>
  <p:slideViewPr>
    <p:cSldViewPr snapToGrid="0" snapToObjects="1">
      <p:cViewPr varScale="1">
        <p:scale>
          <a:sx n="91" d="100"/>
          <a:sy n="91" d="100"/>
        </p:scale>
        <p:origin x="-1608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notesMaster" Target="notesMasters/notesMaster1.xml"/><Relationship Id="rId64" Type="http://schemas.openxmlformats.org/officeDocument/2006/relationships/handoutMaster" Target="handoutMasters/handoutMaster1.xml"/><Relationship Id="rId65" Type="http://schemas.openxmlformats.org/officeDocument/2006/relationships/printerSettings" Target="printerSettings/printerSettings1.bin"/><Relationship Id="rId66" Type="http://schemas.openxmlformats.org/officeDocument/2006/relationships/presProps" Target="presProps.xml"/><Relationship Id="rId67" Type="http://schemas.openxmlformats.org/officeDocument/2006/relationships/viewProps" Target="viewProps.xml"/><Relationship Id="rId68" Type="http://schemas.openxmlformats.org/officeDocument/2006/relationships/theme" Target="theme/theme1.xml"/><Relationship Id="rId69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4" Type="http://schemas.openxmlformats.org/officeDocument/2006/relationships/image" Target="../media/image29.emf"/><Relationship Id="rId5" Type="http://schemas.openxmlformats.org/officeDocument/2006/relationships/image" Target="../media/image30.emf"/><Relationship Id="rId6" Type="http://schemas.openxmlformats.org/officeDocument/2006/relationships/image" Target="../media/image31.emf"/><Relationship Id="rId1" Type="http://schemas.openxmlformats.org/officeDocument/2006/relationships/image" Target="../media/image26.emf"/><Relationship Id="rId2" Type="http://schemas.openxmlformats.org/officeDocument/2006/relationships/image" Target="../media/image27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Relationship Id="rId2" Type="http://schemas.openxmlformats.org/officeDocument/2006/relationships/image" Target="../media/image33.emf"/><Relationship Id="rId3" Type="http://schemas.openxmlformats.org/officeDocument/2006/relationships/image" Target="../media/image34.e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4" Type="http://schemas.openxmlformats.org/officeDocument/2006/relationships/image" Target="../media/image39.emf"/><Relationship Id="rId1" Type="http://schemas.openxmlformats.org/officeDocument/2006/relationships/image" Target="../media/image36.emf"/><Relationship Id="rId2" Type="http://schemas.openxmlformats.org/officeDocument/2006/relationships/image" Target="../media/image37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Relationship Id="rId2" Type="http://schemas.openxmlformats.org/officeDocument/2006/relationships/image" Target="../media/image17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Relationship Id="rId2" Type="http://schemas.openxmlformats.org/officeDocument/2006/relationships/image" Target="../media/image45.emf"/></Relationships>
</file>

<file path=ppt/drawings/_rels/vmlDrawing16.v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4" Type="http://schemas.openxmlformats.org/officeDocument/2006/relationships/image" Target="../media/image47.emf"/><Relationship Id="rId1" Type="http://schemas.openxmlformats.org/officeDocument/2006/relationships/image" Target="../media/image12.emf"/><Relationship Id="rId2" Type="http://schemas.openxmlformats.org/officeDocument/2006/relationships/image" Target="../media/image45.emf"/></Relationships>
</file>

<file path=ppt/drawings/_rels/vmlDrawing17.v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4" Type="http://schemas.openxmlformats.org/officeDocument/2006/relationships/image" Target="../media/image47.emf"/><Relationship Id="rId5" Type="http://schemas.openxmlformats.org/officeDocument/2006/relationships/image" Target="../media/image48.emf"/><Relationship Id="rId6" Type="http://schemas.openxmlformats.org/officeDocument/2006/relationships/image" Target="../media/image49.emf"/><Relationship Id="rId1" Type="http://schemas.openxmlformats.org/officeDocument/2006/relationships/image" Target="../media/image12.emf"/><Relationship Id="rId2" Type="http://schemas.openxmlformats.org/officeDocument/2006/relationships/image" Target="../media/image45.emf"/></Relationships>
</file>

<file path=ppt/drawings/_rels/vmlDrawing18.v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4" Type="http://schemas.openxmlformats.org/officeDocument/2006/relationships/image" Target="../media/image47.emf"/><Relationship Id="rId5" Type="http://schemas.openxmlformats.org/officeDocument/2006/relationships/image" Target="../media/image48.emf"/><Relationship Id="rId6" Type="http://schemas.openxmlformats.org/officeDocument/2006/relationships/image" Target="../media/image49.emf"/><Relationship Id="rId1" Type="http://schemas.openxmlformats.org/officeDocument/2006/relationships/image" Target="../media/image12.emf"/><Relationship Id="rId2" Type="http://schemas.openxmlformats.org/officeDocument/2006/relationships/image" Target="../media/image45.emf"/></Relationships>
</file>

<file path=ppt/drawings/_rels/vmlDrawing19.v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4" Type="http://schemas.openxmlformats.org/officeDocument/2006/relationships/image" Target="../media/image47.emf"/><Relationship Id="rId5" Type="http://schemas.openxmlformats.org/officeDocument/2006/relationships/image" Target="../media/image48.emf"/><Relationship Id="rId6" Type="http://schemas.openxmlformats.org/officeDocument/2006/relationships/image" Target="../media/image49.emf"/><Relationship Id="rId1" Type="http://schemas.openxmlformats.org/officeDocument/2006/relationships/image" Target="../media/image12.emf"/><Relationship Id="rId2" Type="http://schemas.openxmlformats.org/officeDocument/2006/relationships/image" Target="../media/image4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20.v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4" Type="http://schemas.openxmlformats.org/officeDocument/2006/relationships/image" Target="../media/image48.emf"/><Relationship Id="rId5" Type="http://schemas.openxmlformats.org/officeDocument/2006/relationships/image" Target="../media/image49.emf"/><Relationship Id="rId1" Type="http://schemas.openxmlformats.org/officeDocument/2006/relationships/image" Target="../media/image50.emf"/><Relationship Id="rId2" Type="http://schemas.openxmlformats.org/officeDocument/2006/relationships/image" Target="../media/image46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emf"/><Relationship Id="rId2" Type="http://schemas.openxmlformats.org/officeDocument/2006/relationships/image" Target="../media/image31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emf"/><Relationship Id="rId2" Type="http://schemas.openxmlformats.org/officeDocument/2006/relationships/image" Target="../media/image54.emf"/><Relationship Id="rId3" Type="http://schemas.openxmlformats.org/officeDocument/2006/relationships/image" Target="../media/image55.e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emf"/><Relationship Id="rId2" Type="http://schemas.openxmlformats.org/officeDocument/2006/relationships/image" Target="../media/image59.emf"/><Relationship Id="rId3" Type="http://schemas.openxmlformats.org/officeDocument/2006/relationships/image" Target="../media/image60.e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Relationship Id="rId2" Type="http://schemas.openxmlformats.org/officeDocument/2006/relationships/image" Target="../media/image15.e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4" Type="http://schemas.openxmlformats.org/officeDocument/2006/relationships/image" Target="../media/image19.emf"/><Relationship Id="rId1" Type="http://schemas.openxmlformats.org/officeDocument/2006/relationships/image" Target="../media/image17.emf"/><Relationship Id="rId2" Type="http://schemas.openxmlformats.org/officeDocument/2006/relationships/image" Target="../media/image18.e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4" Type="http://schemas.openxmlformats.org/officeDocument/2006/relationships/image" Target="../media/image21.emf"/><Relationship Id="rId1" Type="http://schemas.openxmlformats.org/officeDocument/2006/relationships/image" Target="../media/image17.emf"/><Relationship Id="rId2" Type="http://schemas.openxmlformats.org/officeDocument/2006/relationships/image" Target="../media/image18.e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4" Type="http://schemas.openxmlformats.org/officeDocument/2006/relationships/image" Target="../media/image21.emf"/><Relationship Id="rId1" Type="http://schemas.openxmlformats.org/officeDocument/2006/relationships/image" Target="../media/image17.emf"/><Relationship Id="rId2" Type="http://schemas.openxmlformats.org/officeDocument/2006/relationships/image" Target="../media/image18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Relationship Id="rId2" Type="http://schemas.openxmlformats.org/officeDocument/2006/relationships/image" Target="../media/image24.emf"/><Relationship Id="rId3" Type="http://schemas.openxmlformats.org/officeDocument/2006/relationships/image" Target="../media/image2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63D4AF-327F-F240-BA95-316D4DD89622}" type="datetimeFigureOut">
              <a:rPr lang="fr-FR" smtClean="0"/>
              <a:t>02/09/15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9668D8-3D3F-0B46-B9EA-EF975E7F400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9645246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06A8BE-E357-814F-B5E2-D3C20531FA54}" type="datetimeFigureOut">
              <a:rPr lang="fr-FR" smtClean="0"/>
              <a:t>02/09/15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B103FD-4F64-8A4C-B31A-7FFEB939ACE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7217756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1CE6D-FC89-2645-B768-39C4E74C8AD1}" type="datetime1">
              <a:rPr lang="en-US" smtClean="0"/>
              <a:t>02/09/15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EF798-B1B9-7449-98B2-36D44396573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725195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9AD6F-D523-A245-91AE-7B6A5A7E1DFB}" type="datetime1">
              <a:rPr lang="en-US" smtClean="0"/>
              <a:t>02/09/15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EF798-B1B9-7449-98B2-36D44396573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239295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B8153-C60E-B246-955E-81DC6024DBA4}" type="datetime1">
              <a:rPr lang="en-US" smtClean="0"/>
              <a:t>02/09/15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EF798-B1B9-7449-98B2-36D44396573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439401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84568-B99F-954E-B82F-2427F8424A4A}" type="datetime1">
              <a:rPr lang="en-US" smtClean="0"/>
              <a:t>02/09/15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EF798-B1B9-7449-98B2-36D44396573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945790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CC174-00A1-1449-BE4F-26BEC6A4377C}" type="datetime1">
              <a:rPr lang="en-US" smtClean="0"/>
              <a:t>02/09/15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EF798-B1B9-7449-98B2-36D44396573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2588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9835B-B4EE-E941-A22D-21EF4DB30DD6}" type="datetime1">
              <a:rPr lang="en-US" smtClean="0"/>
              <a:t>02/09/15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EF798-B1B9-7449-98B2-36D44396573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707247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AC015-3321-AC42-9B60-2AA27C5D7542}" type="datetime1">
              <a:rPr lang="en-US" smtClean="0"/>
              <a:t>02/09/15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EF798-B1B9-7449-98B2-36D44396573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248789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932C2-FACB-7649-8583-6C6FFCECF825}" type="datetime1">
              <a:rPr lang="en-US" smtClean="0"/>
              <a:t>02/09/15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EF798-B1B9-7449-98B2-36D44396573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242520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2B09D-EE8D-9242-8148-E15AE50CC3AE}" type="datetime1">
              <a:rPr lang="en-US" smtClean="0"/>
              <a:t>02/09/15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EF798-B1B9-7449-98B2-36D44396573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408037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E1EA1-4EF8-0A4E-A4C4-36281194B1AC}" type="datetime1">
              <a:rPr lang="en-US" smtClean="0"/>
              <a:t>02/09/15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EF798-B1B9-7449-98B2-36D44396573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264752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D819F-23BE-F745-8617-CBC6DD9F8F1B}" type="datetime1">
              <a:rPr lang="en-US" smtClean="0"/>
              <a:t>02/09/15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EF798-B1B9-7449-98B2-36D44396573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317835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88CE0C-E19B-DB4F-A5F9-99696ECF9B07}" type="datetime1">
              <a:rPr lang="en-US" smtClean="0"/>
              <a:t>02/09/15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8EF798-B1B9-7449-98B2-36D44396573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33979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g"/><Relationship Id="rId3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5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g"/><Relationship Id="rId3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quation1.bin"/><Relationship Id="rId4" Type="http://schemas.openxmlformats.org/officeDocument/2006/relationships/image" Target="../media/image12.emf"/><Relationship Id="rId5" Type="http://schemas.openxmlformats.org/officeDocument/2006/relationships/image" Target="../media/image13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oleObject" Target="../embeddings/Microsoft_Equation2.bin"/><Relationship Id="rId5" Type="http://schemas.openxmlformats.org/officeDocument/2006/relationships/image" Target="../media/image12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oleObject" Target="../embeddings/Microsoft_Equation3.bin"/><Relationship Id="rId5" Type="http://schemas.openxmlformats.org/officeDocument/2006/relationships/image" Target="../media/image12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oleObject" Target="../embeddings/Microsoft_Equation4.bin"/><Relationship Id="rId5" Type="http://schemas.openxmlformats.org/officeDocument/2006/relationships/image" Target="../media/image12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quation5.bin"/><Relationship Id="rId4" Type="http://schemas.openxmlformats.org/officeDocument/2006/relationships/image" Target="../media/image14.emf"/><Relationship Id="rId5" Type="http://schemas.openxmlformats.org/officeDocument/2006/relationships/oleObject" Target="../embeddings/Microsoft_Equation6.bin"/><Relationship Id="rId6" Type="http://schemas.openxmlformats.org/officeDocument/2006/relationships/image" Target="../media/image15.emf"/><Relationship Id="rId7" Type="http://schemas.openxmlformats.org/officeDocument/2006/relationships/image" Target="../media/image16.jpg"/><Relationship Id="rId8" Type="http://schemas.openxmlformats.org/officeDocument/2006/relationships/oleObject" Target="../embeddings/Microsoft_Equation7.bin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quation8.bin"/><Relationship Id="rId4" Type="http://schemas.openxmlformats.org/officeDocument/2006/relationships/image" Target="../media/image17.emf"/><Relationship Id="rId5" Type="http://schemas.openxmlformats.org/officeDocument/2006/relationships/oleObject" Target="../embeddings/Microsoft_Equation9.bin"/><Relationship Id="rId6" Type="http://schemas.openxmlformats.org/officeDocument/2006/relationships/image" Target="../media/image18.emf"/><Relationship Id="rId7" Type="http://schemas.openxmlformats.org/officeDocument/2006/relationships/image" Target="../media/image20.gif"/><Relationship Id="rId8" Type="http://schemas.openxmlformats.org/officeDocument/2006/relationships/oleObject" Target="../embeddings/Microsoft_Equation10.bin"/><Relationship Id="rId9" Type="http://schemas.openxmlformats.org/officeDocument/2006/relationships/image" Target="../media/image15.emf"/><Relationship Id="rId10" Type="http://schemas.openxmlformats.org/officeDocument/2006/relationships/oleObject" Target="../embeddings/Microsoft_Equation11.bin"/><Relationship Id="rId11" Type="http://schemas.openxmlformats.org/officeDocument/2006/relationships/image" Target="../media/image19.e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Microsoft_Equation15.bin"/><Relationship Id="rId12" Type="http://schemas.openxmlformats.org/officeDocument/2006/relationships/image" Target="../media/image21.emf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7.xml"/><Relationship Id="rId3" Type="http://schemas.openxmlformats.org/officeDocument/2006/relationships/oleObject" Target="../embeddings/Microsoft_Equation12.bin"/><Relationship Id="rId4" Type="http://schemas.openxmlformats.org/officeDocument/2006/relationships/image" Target="../media/image17.emf"/><Relationship Id="rId5" Type="http://schemas.openxmlformats.org/officeDocument/2006/relationships/oleObject" Target="../embeddings/Microsoft_Equation13.bin"/><Relationship Id="rId6" Type="http://schemas.openxmlformats.org/officeDocument/2006/relationships/image" Target="../media/image18.emf"/><Relationship Id="rId7" Type="http://schemas.openxmlformats.org/officeDocument/2006/relationships/image" Target="../media/image20.gif"/><Relationship Id="rId8" Type="http://schemas.openxmlformats.org/officeDocument/2006/relationships/oleObject" Target="../embeddings/Microsoft_Equation14.bin"/><Relationship Id="rId9" Type="http://schemas.openxmlformats.org/officeDocument/2006/relationships/image" Target="../media/image15.emf"/><Relationship Id="rId10" Type="http://schemas.openxmlformats.org/officeDocument/2006/relationships/image" Target="../media/image22.png"/></Relationships>
</file>

<file path=ppt/slides/_rels/slide3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3.png"/><Relationship Id="rId12" Type="http://schemas.openxmlformats.org/officeDocument/2006/relationships/oleObject" Target="../embeddings/Microsoft_Equation19.bin"/><Relationship Id="rId13" Type="http://schemas.openxmlformats.org/officeDocument/2006/relationships/image" Target="../media/image21.emf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7.xml"/><Relationship Id="rId3" Type="http://schemas.openxmlformats.org/officeDocument/2006/relationships/oleObject" Target="../embeddings/Microsoft_Equation16.bin"/><Relationship Id="rId4" Type="http://schemas.openxmlformats.org/officeDocument/2006/relationships/image" Target="../media/image17.emf"/><Relationship Id="rId5" Type="http://schemas.openxmlformats.org/officeDocument/2006/relationships/oleObject" Target="../embeddings/Microsoft_Equation17.bin"/><Relationship Id="rId6" Type="http://schemas.openxmlformats.org/officeDocument/2006/relationships/image" Target="../media/image18.emf"/><Relationship Id="rId7" Type="http://schemas.openxmlformats.org/officeDocument/2006/relationships/image" Target="../media/image20.gif"/><Relationship Id="rId8" Type="http://schemas.openxmlformats.org/officeDocument/2006/relationships/oleObject" Target="../embeddings/Microsoft_Equation18.bin"/><Relationship Id="rId9" Type="http://schemas.openxmlformats.org/officeDocument/2006/relationships/image" Target="../media/image15.emf"/><Relationship Id="rId10" Type="http://schemas.openxmlformats.org/officeDocument/2006/relationships/image" Target="../media/image2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quation20.bin"/><Relationship Id="rId4" Type="http://schemas.openxmlformats.org/officeDocument/2006/relationships/image" Target="../media/image15.emf"/><Relationship Id="rId5" Type="http://schemas.openxmlformats.org/officeDocument/2006/relationships/oleObject" Target="../embeddings/Microsoft_Equation21.bin"/><Relationship Id="rId6" Type="http://schemas.openxmlformats.org/officeDocument/2006/relationships/image" Target="../media/image24.emf"/><Relationship Id="rId7" Type="http://schemas.openxmlformats.org/officeDocument/2006/relationships/oleObject" Target="../embeddings/Microsoft_Equation22.bin"/><Relationship Id="rId8" Type="http://schemas.openxmlformats.org/officeDocument/2006/relationships/image" Target="../media/image25.emf"/><Relationship Id="rId9" Type="http://schemas.openxmlformats.org/officeDocument/2006/relationships/image" Target="../media/image16.jpg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Microsoft_Equation27.bin"/><Relationship Id="rId12" Type="http://schemas.openxmlformats.org/officeDocument/2006/relationships/image" Target="../media/image30.emf"/><Relationship Id="rId13" Type="http://schemas.openxmlformats.org/officeDocument/2006/relationships/oleObject" Target="../embeddings/Microsoft_Equation28.bin"/><Relationship Id="rId14" Type="http://schemas.openxmlformats.org/officeDocument/2006/relationships/image" Target="../media/image31.emf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Microsoft_Equation23.bin"/><Relationship Id="rId4" Type="http://schemas.openxmlformats.org/officeDocument/2006/relationships/image" Target="../media/image26.emf"/><Relationship Id="rId5" Type="http://schemas.openxmlformats.org/officeDocument/2006/relationships/oleObject" Target="../embeddings/Microsoft_Equation24.bin"/><Relationship Id="rId6" Type="http://schemas.openxmlformats.org/officeDocument/2006/relationships/image" Target="../media/image27.emf"/><Relationship Id="rId7" Type="http://schemas.openxmlformats.org/officeDocument/2006/relationships/oleObject" Target="../embeddings/Microsoft_Equation25.bin"/><Relationship Id="rId8" Type="http://schemas.openxmlformats.org/officeDocument/2006/relationships/image" Target="../media/image28.emf"/><Relationship Id="rId9" Type="http://schemas.openxmlformats.org/officeDocument/2006/relationships/oleObject" Target="../embeddings/Microsoft_Equation26.bin"/><Relationship Id="rId10" Type="http://schemas.openxmlformats.org/officeDocument/2006/relationships/image" Target="../media/image29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oleObject" Target="../embeddings/Microsoft_Equation29.bin"/><Relationship Id="rId5" Type="http://schemas.openxmlformats.org/officeDocument/2006/relationships/image" Target="../media/image32.emf"/><Relationship Id="rId6" Type="http://schemas.openxmlformats.org/officeDocument/2006/relationships/oleObject" Target="../embeddings/Microsoft_Equation30.bin"/><Relationship Id="rId7" Type="http://schemas.openxmlformats.org/officeDocument/2006/relationships/image" Target="../media/image33.emf"/><Relationship Id="rId8" Type="http://schemas.openxmlformats.org/officeDocument/2006/relationships/oleObject" Target="../embeddings/Microsoft_Equation31.bin"/><Relationship Id="rId9" Type="http://schemas.openxmlformats.org/officeDocument/2006/relationships/image" Target="../media/image34.emf"/><Relationship Id="rId1" Type="http://schemas.openxmlformats.org/officeDocument/2006/relationships/vmlDrawing" Target="../drawings/vmlDrawing11.vml"/><Relationship Id="rId2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9.emf"/><Relationship Id="rId12" Type="http://schemas.openxmlformats.org/officeDocument/2006/relationships/image" Target="../media/image40.png"/><Relationship Id="rId1" Type="http://schemas.openxmlformats.org/officeDocument/2006/relationships/vmlDrawing" Target="../drawings/vmlDrawing12.vm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35.png"/><Relationship Id="rId4" Type="http://schemas.openxmlformats.org/officeDocument/2006/relationships/oleObject" Target="../embeddings/Microsoft_Equation32.bin"/><Relationship Id="rId5" Type="http://schemas.openxmlformats.org/officeDocument/2006/relationships/image" Target="../media/image36.emf"/><Relationship Id="rId6" Type="http://schemas.openxmlformats.org/officeDocument/2006/relationships/oleObject" Target="../embeddings/Microsoft_Equation33.bin"/><Relationship Id="rId7" Type="http://schemas.openxmlformats.org/officeDocument/2006/relationships/image" Target="../media/image37.emf"/><Relationship Id="rId8" Type="http://schemas.openxmlformats.org/officeDocument/2006/relationships/oleObject" Target="../embeddings/Microsoft_Equation34.bin"/><Relationship Id="rId9" Type="http://schemas.openxmlformats.org/officeDocument/2006/relationships/image" Target="../media/image38.emf"/><Relationship Id="rId10" Type="http://schemas.openxmlformats.org/officeDocument/2006/relationships/oleObject" Target="../embeddings/Microsoft_Equation35.bin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oleObject" Target="../embeddings/Microsoft_Equation36.bin"/><Relationship Id="rId5" Type="http://schemas.openxmlformats.org/officeDocument/2006/relationships/image" Target="../media/image36.emf"/><Relationship Id="rId6" Type="http://schemas.openxmlformats.org/officeDocument/2006/relationships/image" Target="../media/image44.png"/><Relationship Id="rId1" Type="http://schemas.openxmlformats.org/officeDocument/2006/relationships/vmlDrawing" Target="../drawings/vmlDrawing13.vml"/><Relationship Id="rId2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gif"/><Relationship Id="rId3" Type="http://schemas.openxmlformats.org/officeDocument/2006/relationships/image" Target="../media/image4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quation37.bin"/><Relationship Id="rId4" Type="http://schemas.openxmlformats.org/officeDocument/2006/relationships/image" Target="../media/image12.emf"/><Relationship Id="rId5" Type="http://schemas.openxmlformats.org/officeDocument/2006/relationships/image" Target="../media/image13.png"/><Relationship Id="rId6" Type="http://schemas.openxmlformats.org/officeDocument/2006/relationships/image" Target="../media/image22.png"/><Relationship Id="rId7" Type="http://schemas.openxmlformats.org/officeDocument/2006/relationships/image" Target="../media/image23.png"/><Relationship Id="rId8" Type="http://schemas.openxmlformats.org/officeDocument/2006/relationships/image" Target="../media/image44.png"/><Relationship Id="rId9" Type="http://schemas.openxmlformats.org/officeDocument/2006/relationships/oleObject" Target="../embeddings/Microsoft_Equation38.bin"/><Relationship Id="rId10" Type="http://schemas.openxmlformats.org/officeDocument/2006/relationships/image" Target="../media/image17.emf"/><Relationship Id="rId1" Type="http://schemas.openxmlformats.org/officeDocument/2006/relationships/vmlDrawing" Target="../drawings/vmlDrawing14.vml"/><Relationship Id="rId2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quation39.bin"/><Relationship Id="rId4" Type="http://schemas.openxmlformats.org/officeDocument/2006/relationships/image" Target="../media/image12.emf"/><Relationship Id="rId5" Type="http://schemas.openxmlformats.org/officeDocument/2006/relationships/image" Target="../media/image13.png"/><Relationship Id="rId6" Type="http://schemas.openxmlformats.org/officeDocument/2006/relationships/oleObject" Target="../embeddings/Microsoft_Equation40.bin"/><Relationship Id="rId7" Type="http://schemas.openxmlformats.org/officeDocument/2006/relationships/image" Target="../media/image45.emf"/><Relationship Id="rId8" Type="http://schemas.openxmlformats.org/officeDocument/2006/relationships/image" Target="../media/image22.png"/><Relationship Id="rId9" Type="http://schemas.openxmlformats.org/officeDocument/2006/relationships/image" Target="../media/image23.png"/><Relationship Id="rId10" Type="http://schemas.openxmlformats.org/officeDocument/2006/relationships/image" Target="../media/image44.png"/><Relationship Id="rId1" Type="http://schemas.openxmlformats.org/officeDocument/2006/relationships/vmlDrawing" Target="../drawings/vmlDrawing15.vml"/><Relationship Id="rId2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Microsoft_Equation43.bin"/><Relationship Id="rId12" Type="http://schemas.openxmlformats.org/officeDocument/2006/relationships/image" Target="../media/image46.emf"/><Relationship Id="rId13" Type="http://schemas.openxmlformats.org/officeDocument/2006/relationships/oleObject" Target="../embeddings/Microsoft_Equation44.bin"/><Relationship Id="rId14" Type="http://schemas.openxmlformats.org/officeDocument/2006/relationships/image" Target="../media/image47.emf"/><Relationship Id="rId1" Type="http://schemas.openxmlformats.org/officeDocument/2006/relationships/vmlDrawing" Target="../drawings/vmlDrawing16.vml"/><Relationship Id="rId2" Type="http://schemas.openxmlformats.org/officeDocument/2006/relationships/slideLayout" Target="../slideLayouts/slideLayout7.xml"/><Relationship Id="rId3" Type="http://schemas.openxmlformats.org/officeDocument/2006/relationships/oleObject" Target="../embeddings/Microsoft_Equation41.bin"/><Relationship Id="rId4" Type="http://schemas.openxmlformats.org/officeDocument/2006/relationships/image" Target="../media/image12.emf"/><Relationship Id="rId5" Type="http://schemas.openxmlformats.org/officeDocument/2006/relationships/image" Target="../media/image13.png"/><Relationship Id="rId6" Type="http://schemas.openxmlformats.org/officeDocument/2006/relationships/oleObject" Target="../embeddings/Microsoft_Equation42.bin"/><Relationship Id="rId7" Type="http://schemas.openxmlformats.org/officeDocument/2006/relationships/image" Target="../media/image45.emf"/><Relationship Id="rId8" Type="http://schemas.openxmlformats.org/officeDocument/2006/relationships/image" Target="../media/image22.png"/><Relationship Id="rId9" Type="http://schemas.openxmlformats.org/officeDocument/2006/relationships/image" Target="../media/image23.png"/><Relationship Id="rId10" Type="http://schemas.openxmlformats.org/officeDocument/2006/relationships/image" Target="../media/image44.png"/></Relationships>
</file>

<file path=ppt/slides/_rels/slide44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Microsoft_Equation47.bin"/><Relationship Id="rId12" Type="http://schemas.openxmlformats.org/officeDocument/2006/relationships/image" Target="../media/image46.emf"/><Relationship Id="rId13" Type="http://schemas.openxmlformats.org/officeDocument/2006/relationships/oleObject" Target="../embeddings/Microsoft_Equation48.bin"/><Relationship Id="rId14" Type="http://schemas.openxmlformats.org/officeDocument/2006/relationships/image" Target="../media/image47.emf"/><Relationship Id="rId15" Type="http://schemas.openxmlformats.org/officeDocument/2006/relationships/oleObject" Target="../embeddings/Microsoft_Equation49.bin"/><Relationship Id="rId16" Type="http://schemas.openxmlformats.org/officeDocument/2006/relationships/image" Target="../media/image48.emf"/><Relationship Id="rId17" Type="http://schemas.openxmlformats.org/officeDocument/2006/relationships/oleObject" Target="../embeddings/Microsoft_Equation50.bin"/><Relationship Id="rId18" Type="http://schemas.openxmlformats.org/officeDocument/2006/relationships/image" Target="../media/image49.emf"/><Relationship Id="rId1" Type="http://schemas.openxmlformats.org/officeDocument/2006/relationships/vmlDrawing" Target="../drawings/vmlDrawing17.vml"/><Relationship Id="rId2" Type="http://schemas.openxmlformats.org/officeDocument/2006/relationships/slideLayout" Target="../slideLayouts/slideLayout7.xml"/><Relationship Id="rId3" Type="http://schemas.openxmlformats.org/officeDocument/2006/relationships/oleObject" Target="../embeddings/Microsoft_Equation45.bin"/><Relationship Id="rId4" Type="http://schemas.openxmlformats.org/officeDocument/2006/relationships/image" Target="../media/image12.emf"/><Relationship Id="rId5" Type="http://schemas.openxmlformats.org/officeDocument/2006/relationships/image" Target="../media/image13.png"/><Relationship Id="rId6" Type="http://schemas.openxmlformats.org/officeDocument/2006/relationships/oleObject" Target="../embeddings/Microsoft_Equation46.bin"/><Relationship Id="rId7" Type="http://schemas.openxmlformats.org/officeDocument/2006/relationships/image" Target="../media/image45.emf"/><Relationship Id="rId8" Type="http://schemas.openxmlformats.org/officeDocument/2006/relationships/image" Target="../media/image22.png"/><Relationship Id="rId9" Type="http://schemas.openxmlformats.org/officeDocument/2006/relationships/image" Target="../media/image23.png"/><Relationship Id="rId10" Type="http://schemas.openxmlformats.org/officeDocument/2006/relationships/image" Target="../media/image44.png"/></Relationships>
</file>

<file path=ppt/slides/_rels/slide45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Microsoft_Equation53.bin"/><Relationship Id="rId12" Type="http://schemas.openxmlformats.org/officeDocument/2006/relationships/image" Target="../media/image46.emf"/><Relationship Id="rId13" Type="http://schemas.openxmlformats.org/officeDocument/2006/relationships/oleObject" Target="../embeddings/Microsoft_Equation54.bin"/><Relationship Id="rId14" Type="http://schemas.openxmlformats.org/officeDocument/2006/relationships/image" Target="../media/image47.emf"/><Relationship Id="rId15" Type="http://schemas.openxmlformats.org/officeDocument/2006/relationships/oleObject" Target="../embeddings/Microsoft_Equation55.bin"/><Relationship Id="rId16" Type="http://schemas.openxmlformats.org/officeDocument/2006/relationships/image" Target="../media/image48.emf"/><Relationship Id="rId17" Type="http://schemas.openxmlformats.org/officeDocument/2006/relationships/oleObject" Target="../embeddings/Microsoft_Equation56.bin"/><Relationship Id="rId18" Type="http://schemas.openxmlformats.org/officeDocument/2006/relationships/image" Target="../media/image49.emf"/><Relationship Id="rId1" Type="http://schemas.openxmlformats.org/officeDocument/2006/relationships/vmlDrawing" Target="../drawings/vmlDrawing18.vml"/><Relationship Id="rId2" Type="http://schemas.openxmlformats.org/officeDocument/2006/relationships/slideLayout" Target="../slideLayouts/slideLayout7.xml"/><Relationship Id="rId3" Type="http://schemas.openxmlformats.org/officeDocument/2006/relationships/oleObject" Target="../embeddings/Microsoft_Equation51.bin"/><Relationship Id="rId4" Type="http://schemas.openxmlformats.org/officeDocument/2006/relationships/image" Target="../media/image12.emf"/><Relationship Id="rId5" Type="http://schemas.openxmlformats.org/officeDocument/2006/relationships/image" Target="../media/image13.png"/><Relationship Id="rId6" Type="http://schemas.openxmlformats.org/officeDocument/2006/relationships/oleObject" Target="../embeddings/Microsoft_Equation52.bin"/><Relationship Id="rId7" Type="http://schemas.openxmlformats.org/officeDocument/2006/relationships/image" Target="../media/image45.emf"/><Relationship Id="rId8" Type="http://schemas.openxmlformats.org/officeDocument/2006/relationships/image" Target="../media/image22.png"/><Relationship Id="rId9" Type="http://schemas.openxmlformats.org/officeDocument/2006/relationships/image" Target="../media/image23.png"/><Relationship Id="rId10" Type="http://schemas.openxmlformats.org/officeDocument/2006/relationships/image" Target="../media/image44.png"/></Relationships>
</file>

<file path=ppt/slides/_rels/slide46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Microsoft_Equation59.bin"/><Relationship Id="rId12" Type="http://schemas.openxmlformats.org/officeDocument/2006/relationships/image" Target="../media/image46.emf"/><Relationship Id="rId13" Type="http://schemas.openxmlformats.org/officeDocument/2006/relationships/oleObject" Target="../embeddings/Microsoft_Equation60.bin"/><Relationship Id="rId14" Type="http://schemas.openxmlformats.org/officeDocument/2006/relationships/image" Target="../media/image47.emf"/><Relationship Id="rId15" Type="http://schemas.openxmlformats.org/officeDocument/2006/relationships/oleObject" Target="../embeddings/Microsoft_Equation61.bin"/><Relationship Id="rId16" Type="http://schemas.openxmlformats.org/officeDocument/2006/relationships/image" Target="../media/image48.emf"/><Relationship Id="rId17" Type="http://schemas.openxmlformats.org/officeDocument/2006/relationships/oleObject" Target="../embeddings/Microsoft_Equation62.bin"/><Relationship Id="rId18" Type="http://schemas.openxmlformats.org/officeDocument/2006/relationships/image" Target="../media/image49.emf"/><Relationship Id="rId1" Type="http://schemas.openxmlformats.org/officeDocument/2006/relationships/vmlDrawing" Target="../drawings/vmlDrawing19.vml"/><Relationship Id="rId2" Type="http://schemas.openxmlformats.org/officeDocument/2006/relationships/slideLayout" Target="../slideLayouts/slideLayout7.xml"/><Relationship Id="rId3" Type="http://schemas.openxmlformats.org/officeDocument/2006/relationships/oleObject" Target="../embeddings/Microsoft_Equation57.bin"/><Relationship Id="rId4" Type="http://schemas.openxmlformats.org/officeDocument/2006/relationships/image" Target="../media/image12.emf"/><Relationship Id="rId5" Type="http://schemas.openxmlformats.org/officeDocument/2006/relationships/image" Target="../media/image13.png"/><Relationship Id="rId6" Type="http://schemas.openxmlformats.org/officeDocument/2006/relationships/oleObject" Target="../embeddings/Microsoft_Equation58.bin"/><Relationship Id="rId7" Type="http://schemas.openxmlformats.org/officeDocument/2006/relationships/image" Target="../media/image45.emf"/><Relationship Id="rId8" Type="http://schemas.openxmlformats.org/officeDocument/2006/relationships/image" Target="../media/image22.png"/><Relationship Id="rId9" Type="http://schemas.openxmlformats.org/officeDocument/2006/relationships/image" Target="../media/image23.png"/><Relationship Id="rId10" Type="http://schemas.openxmlformats.org/officeDocument/2006/relationships/image" Target="../media/image44.png"/></Relationships>
</file>

<file path=ppt/slides/_rels/slide47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Microsoft_Equation66.bin"/><Relationship Id="rId12" Type="http://schemas.openxmlformats.org/officeDocument/2006/relationships/image" Target="../media/image48.emf"/><Relationship Id="rId13" Type="http://schemas.openxmlformats.org/officeDocument/2006/relationships/oleObject" Target="../embeddings/Microsoft_Equation67.bin"/><Relationship Id="rId14" Type="http://schemas.openxmlformats.org/officeDocument/2006/relationships/image" Target="../media/image49.emf"/><Relationship Id="rId1" Type="http://schemas.openxmlformats.org/officeDocument/2006/relationships/vmlDrawing" Target="../drawings/vmlDrawing20.vml"/><Relationship Id="rId2" Type="http://schemas.openxmlformats.org/officeDocument/2006/relationships/slideLayout" Target="../slideLayouts/slideLayout7.xml"/><Relationship Id="rId3" Type="http://schemas.openxmlformats.org/officeDocument/2006/relationships/oleObject" Target="../embeddings/Microsoft_Equation63.bin"/><Relationship Id="rId4" Type="http://schemas.openxmlformats.org/officeDocument/2006/relationships/image" Target="../media/image50.emf"/><Relationship Id="rId5" Type="http://schemas.openxmlformats.org/officeDocument/2006/relationships/image" Target="../media/image13.png"/><Relationship Id="rId6" Type="http://schemas.openxmlformats.org/officeDocument/2006/relationships/image" Target="../media/image44.png"/><Relationship Id="rId7" Type="http://schemas.openxmlformats.org/officeDocument/2006/relationships/oleObject" Target="../embeddings/Microsoft_Equation64.bin"/><Relationship Id="rId8" Type="http://schemas.openxmlformats.org/officeDocument/2006/relationships/image" Target="../media/image46.emf"/><Relationship Id="rId9" Type="http://schemas.openxmlformats.org/officeDocument/2006/relationships/oleObject" Target="../embeddings/Microsoft_Equation65.bin"/><Relationship Id="rId10" Type="http://schemas.openxmlformats.org/officeDocument/2006/relationships/image" Target="../media/image47.e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51.emf"/><Relationship Id="rId5" Type="http://schemas.openxmlformats.org/officeDocument/2006/relationships/oleObject" Target="../embeddings/Microsoft_Equation68.bin"/><Relationship Id="rId6" Type="http://schemas.openxmlformats.org/officeDocument/2006/relationships/image" Target="../media/image31.emf"/><Relationship Id="rId1" Type="http://schemas.openxmlformats.org/officeDocument/2006/relationships/vmlDrawing" Target="../drawings/vmlDrawing21.vml"/><Relationship Id="rId2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4" Type="http://schemas.openxmlformats.org/officeDocument/2006/relationships/image" Target="../media/image51.emf"/><Relationship Id="rId5" Type="http://schemas.openxmlformats.org/officeDocument/2006/relationships/image" Target="../media/image52.png"/><Relationship Id="rId1" Type="http://schemas.openxmlformats.org/officeDocument/2006/relationships/vmlDrawing" Target="../drawings/vmlDrawing22.vml"/><Relationship Id="rId2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3.gif"/><Relationship Id="rId5" Type="http://schemas.openxmlformats.org/officeDocument/2006/relationships/image" Target="../media/image4.jpg"/><Relationship Id="rId6" Type="http://schemas.openxmlformats.org/officeDocument/2006/relationships/image" Target="../media/image5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6.png"/><Relationship Id="rId5" Type="http://schemas.openxmlformats.org/officeDocument/2006/relationships/image" Target="../media/image57.png"/><Relationship Id="rId6" Type="http://schemas.openxmlformats.org/officeDocument/2006/relationships/oleObject" Target="../embeddings/Microsoft_Equation69.bin"/><Relationship Id="rId7" Type="http://schemas.openxmlformats.org/officeDocument/2006/relationships/image" Target="../media/image53.emf"/><Relationship Id="rId8" Type="http://schemas.openxmlformats.org/officeDocument/2006/relationships/oleObject" Target="../embeddings/Microsoft_Equation70.bin"/><Relationship Id="rId9" Type="http://schemas.openxmlformats.org/officeDocument/2006/relationships/image" Target="../media/image54.emf"/><Relationship Id="rId10" Type="http://schemas.openxmlformats.org/officeDocument/2006/relationships/oleObject" Target="../embeddings/Microsoft_Equation71.bin"/><Relationship Id="rId11" Type="http://schemas.openxmlformats.org/officeDocument/2006/relationships/image" Target="../media/image55.emf"/><Relationship Id="rId1" Type="http://schemas.openxmlformats.org/officeDocument/2006/relationships/vmlDrawing" Target="../drawings/vmlDrawing23.vml"/><Relationship Id="rId2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0.emf"/><Relationship Id="rId12" Type="http://schemas.openxmlformats.org/officeDocument/2006/relationships/image" Target="../media/image61.png"/><Relationship Id="rId1" Type="http://schemas.openxmlformats.org/officeDocument/2006/relationships/vmlDrawing" Target="../drawings/vmlDrawing24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52.png"/><Relationship Id="rId4" Type="http://schemas.openxmlformats.org/officeDocument/2006/relationships/image" Target="../media/image56.png"/><Relationship Id="rId5" Type="http://schemas.openxmlformats.org/officeDocument/2006/relationships/image" Target="../media/image57.png"/><Relationship Id="rId6" Type="http://schemas.openxmlformats.org/officeDocument/2006/relationships/oleObject" Target="../embeddings/Microsoft_Equation72.bin"/><Relationship Id="rId7" Type="http://schemas.openxmlformats.org/officeDocument/2006/relationships/image" Target="../media/image58.emf"/><Relationship Id="rId8" Type="http://schemas.openxmlformats.org/officeDocument/2006/relationships/oleObject" Target="../embeddings/Microsoft_Equation73.bin"/><Relationship Id="rId9" Type="http://schemas.openxmlformats.org/officeDocument/2006/relationships/image" Target="../media/image59.emf"/><Relationship Id="rId10" Type="http://schemas.openxmlformats.org/officeDocument/2006/relationships/oleObject" Target="../embeddings/Microsoft_Equation74.bin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oleObject" Target="../embeddings/Microsoft_Equation75.bin"/><Relationship Id="rId5" Type="http://schemas.openxmlformats.org/officeDocument/2006/relationships/image" Target="../media/image31.emf"/><Relationship Id="rId1" Type="http://schemas.openxmlformats.org/officeDocument/2006/relationships/vmlDrawing" Target="../drawings/vmlDrawing25.vml"/><Relationship Id="rId2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5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5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png"/><Relationship Id="rId3" Type="http://schemas.openxmlformats.org/officeDocument/2006/relationships/image" Target="../media/image6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g"/><Relationship Id="rId3" Type="http://schemas.openxmlformats.org/officeDocument/2006/relationships/image" Target="../media/image7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g"/><Relationship Id="rId3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846660"/>
            <a:ext cx="7772400" cy="2211917"/>
          </a:xfrm>
        </p:spPr>
        <p:txBody>
          <a:bodyPr>
            <a:normAutofit fontScale="90000"/>
          </a:bodyPr>
          <a:lstStyle/>
          <a:p>
            <a:r>
              <a:rPr lang="fr-FR" i="1" dirty="0" err="1" smtClean="0">
                <a:solidFill>
                  <a:srgbClr val="376092"/>
                </a:solidFill>
                <a:latin typeface="Cambria"/>
                <a:cs typeface="Cambria"/>
              </a:rPr>
              <a:t>Biophysical</a:t>
            </a:r>
            <a:r>
              <a:rPr lang="fr-FR" i="1" dirty="0" smtClean="0">
                <a:solidFill>
                  <a:srgbClr val="376092"/>
                </a:solidFill>
                <a:latin typeface="Cambria"/>
                <a:cs typeface="Cambria"/>
              </a:rPr>
              <a:t> </a:t>
            </a:r>
            <a:r>
              <a:rPr lang="fr-FR" i="1" dirty="0" err="1" smtClean="0">
                <a:solidFill>
                  <a:srgbClr val="376092"/>
                </a:solidFill>
                <a:latin typeface="Cambria"/>
                <a:cs typeface="Cambria"/>
              </a:rPr>
              <a:t>reaction</a:t>
            </a:r>
            <a:r>
              <a:rPr lang="fr-FR" i="1" dirty="0">
                <a:solidFill>
                  <a:srgbClr val="376092"/>
                </a:solidFill>
                <a:latin typeface="Cambria"/>
                <a:cs typeface="Cambria"/>
              </a:rPr>
              <a:t>-diffusion model for stage II </a:t>
            </a:r>
            <a:r>
              <a:rPr lang="fr-FR" i="1" dirty="0" err="1">
                <a:solidFill>
                  <a:srgbClr val="376092"/>
                </a:solidFill>
                <a:latin typeface="Cambria"/>
                <a:cs typeface="Cambria"/>
              </a:rPr>
              <a:t>retinal</a:t>
            </a:r>
            <a:r>
              <a:rPr lang="fr-FR" i="1" dirty="0">
                <a:solidFill>
                  <a:srgbClr val="376092"/>
                </a:solidFill>
                <a:latin typeface="Cambria"/>
                <a:cs typeface="Cambria"/>
              </a:rPr>
              <a:t> </a:t>
            </a:r>
            <a:r>
              <a:rPr lang="fr-FR" i="1" dirty="0" err="1" smtClean="0">
                <a:solidFill>
                  <a:srgbClr val="376092"/>
                </a:solidFill>
                <a:latin typeface="Cambria"/>
                <a:cs typeface="Cambria"/>
              </a:rPr>
              <a:t>waves</a:t>
            </a:r>
            <a:r>
              <a:rPr lang="fr-FR" i="1" dirty="0" smtClean="0">
                <a:solidFill>
                  <a:srgbClr val="376092"/>
                </a:solidFill>
                <a:latin typeface="Cambria"/>
                <a:cs typeface="Cambria"/>
              </a:rPr>
              <a:t> and bifurcations </a:t>
            </a:r>
            <a:r>
              <a:rPr lang="fr-FR" i="1" dirty="0" err="1" smtClean="0">
                <a:solidFill>
                  <a:srgbClr val="376092"/>
                </a:solidFill>
                <a:latin typeface="Cambria"/>
                <a:cs typeface="Cambria"/>
              </a:rPr>
              <a:t>analysis</a:t>
            </a:r>
            <a:r>
              <a:rPr lang="fr-FR" i="1" dirty="0" smtClean="0">
                <a:solidFill>
                  <a:srgbClr val="376092"/>
                </a:solidFill>
                <a:latin typeface="Cambria"/>
                <a:cs typeface="Cambria"/>
              </a:rPr>
              <a:t>  </a:t>
            </a:r>
            <a:r>
              <a:rPr lang="fr-FR" i="1" dirty="0" smtClean="0">
                <a:solidFill>
                  <a:srgbClr val="376092"/>
                </a:solidFill>
                <a:latin typeface="Cambria"/>
                <a:cs typeface="Cambria"/>
              </a:rPr>
              <a:t/>
            </a:r>
            <a:br>
              <a:rPr lang="fr-FR" i="1" dirty="0" smtClean="0">
                <a:solidFill>
                  <a:srgbClr val="376092"/>
                </a:solidFill>
                <a:latin typeface="Cambria"/>
                <a:cs typeface="Cambria"/>
              </a:rPr>
            </a:br>
            <a:endParaRPr lang="fr-FR" i="1" dirty="0">
              <a:solidFill>
                <a:srgbClr val="376092"/>
              </a:solidFill>
              <a:latin typeface="Cambria"/>
              <a:cs typeface="Cambria"/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2904067"/>
            <a:ext cx="6400800" cy="1752600"/>
          </a:xfrm>
        </p:spPr>
        <p:txBody>
          <a:bodyPr>
            <a:normAutofit/>
          </a:bodyPr>
          <a:lstStyle/>
          <a:p>
            <a:r>
              <a:rPr lang="fr-FR" dirty="0" err="1" smtClean="0">
                <a:latin typeface="Cambria"/>
                <a:cs typeface="Cambria"/>
              </a:rPr>
              <a:t>T</a:t>
            </a:r>
            <a:r>
              <a:rPr lang="fr-FR" dirty="0" smtClean="0">
                <a:latin typeface="Cambria"/>
                <a:cs typeface="Cambria"/>
              </a:rPr>
              <a:t>. </a:t>
            </a:r>
            <a:r>
              <a:rPr lang="fr-FR" dirty="0" err="1" smtClean="0">
                <a:latin typeface="Cambria"/>
                <a:cs typeface="Cambria"/>
              </a:rPr>
              <a:t>Karvouniari</a:t>
            </a:r>
            <a:r>
              <a:rPr lang="fr-FR" dirty="0" smtClean="0">
                <a:latin typeface="Cambria"/>
                <a:cs typeface="Cambria"/>
              </a:rPr>
              <a:t>, </a:t>
            </a:r>
            <a:r>
              <a:rPr lang="fr-FR" dirty="0" smtClean="0">
                <a:latin typeface="Cambria"/>
                <a:cs typeface="Cambria"/>
              </a:rPr>
              <a:t>L. </a:t>
            </a:r>
            <a:r>
              <a:rPr lang="fr-FR" dirty="0" smtClean="0">
                <a:latin typeface="Cambria"/>
                <a:cs typeface="Cambria"/>
              </a:rPr>
              <a:t>Gil , </a:t>
            </a:r>
            <a:r>
              <a:rPr lang="fr-FR" dirty="0" smtClean="0">
                <a:latin typeface="Cambria"/>
                <a:cs typeface="Cambria"/>
              </a:rPr>
              <a:t>B</a:t>
            </a:r>
            <a:r>
              <a:rPr lang="fr-FR" dirty="0" smtClean="0">
                <a:latin typeface="Cambria"/>
                <a:cs typeface="Cambria"/>
              </a:rPr>
              <a:t>. </a:t>
            </a:r>
            <a:r>
              <a:rPr lang="fr-FR" dirty="0" err="1" smtClean="0">
                <a:latin typeface="Cambria"/>
                <a:cs typeface="Cambria"/>
              </a:rPr>
              <a:t>Cessac</a:t>
            </a:r>
            <a:endParaRPr lang="fr-FR" dirty="0" smtClean="0">
              <a:latin typeface="Cambria"/>
              <a:cs typeface="Cambria"/>
            </a:endParaRPr>
          </a:p>
          <a:p>
            <a:endParaRPr lang="fr-FR" dirty="0">
              <a:latin typeface="Cambria"/>
              <a:cs typeface="Cambria"/>
            </a:endParaRPr>
          </a:p>
          <a:p>
            <a:r>
              <a:rPr lang="fr-FR" dirty="0" smtClean="0">
                <a:latin typeface="Cambria"/>
                <a:cs typeface="Cambria"/>
              </a:rPr>
              <a:t>Nice, </a:t>
            </a:r>
            <a:r>
              <a:rPr lang="fr-FR" dirty="0" err="1" smtClean="0">
                <a:latin typeface="Cambria"/>
                <a:cs typeface="Cambria"/>
              </a:rPr>
              <a:t>September</a:t>
            </a:r>
            <a:r>
              <a:rPr lang="fr-FR" dirty="0" smtClean="0">
                <a:latin typeface="Cambria"/>
                <a:cs typeface="Cambria"/>
              </a:rPr>
              <a:t> 2015</a:t>
            </a:r>
            <a:endParaRPr lang="fr-FR" dirty="0">
              <a:latin typeface="Cambria"/>
              <a:cs typeface="Cambria"/>
            </a:endParaRPr>
          </a:p>
        </p:txBody>
      </p:sp>
      <p:pic>
        <p:nvPicPr>
          <p:cNvPr id="4" name="Image 3" descr="logo_uns_cmjncopi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900" y="5029201"/>
            <a:ext cx="2025685" cy="1308099"/>
          </a:xfrm>
          <a:prstGeom prst="rect">
            <a:avLst/>
          </a:prstGeom>
        </p:spPr>
      </p:pic>
      <p:pic>
        <p:nvPicPr>
          <p:cNvPr id="5" name="Image 4" descr="INRIA_CORPO_RV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8666" y="5029201"/>
            <a:ext cx="3135919" cy="1308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7104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/>
          <p:cNvSpPr txBox="1">
            <a:spLocks/>
          </p:cNvSpPr>
          <p:nvPr/>
        </p:nvSpPr>
        <p:spPr>
          <a:xfrm>
            <a:off x="432734" y="154945"/>
            <a:ext cx="8441723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600" b="1" dirty="0" smtClean="0">
                <a:solidFill>
                  <a:srgbClr val="376092"/>
                </a:solidFill>
                <a:latin typeface="Cambria"/>
                <a:cs typeface="Cambria"/>
              </a:rPr>
              <a:t>Stages of Retinal Waves During Development</a:t>
            </a:r>
            <a:endParaRPr lang="en-GB" sz="3600" b="1" dirty="0">
              <a:solidFill>
                <a:srgbClr val="376092"/>
              </a:solidFill>
              <a:latin typeface="Cambria"/>
              <a:cs typeface="Cambria"/>
            </a:endParaRPr>
          </a:p>
        </p:txBody>
      </p:sp>
      <p:pic>
        <p:nvPicPr>
          <p:cNvPr id="7" name="Image 6" descr="Figure5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600" y="5101715"/>
            <a:ext cx="5943600" cy="1722120"/>
          </a:xfrm>
          <a:prstGeom prst="rect">
            <a:avLst/>
          </a:prstGeom>
        </p:spPr>
      </p:pic>
      <p:sp>
        <p:nvSpPr>
          <p:cNvPr id="6" name="TextBox 2"/>
          <p:cNvSpPr txBox="1"/>
          <p:nvPr/>
        </p:nvSpPr>
        <p:spPr>
          <a:xfrm>
            <a:off x="213438" y="1218483"/>
            <a:ext cx="2792324" cy="3785652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>
                <a:lumMod val="75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GB" sz="2000" b="1" dirty="0" smtClean="0">
                <a:latin typeface="Cambria"/>
                <a:cs typeface="Cambria"/>
              </a:rPr>
              <a:t>Stage III</a:t>
            </a:r>
            <a:endParaRPr lang="en-GB" sz="2000" dirty="0" smtClean="0">
              <a:latin typeface="Cambria"/>
              <a:cs typeface="Cambria"/>
            </a:endParaRPr>
          </a:p>
          <a:p>
            <a:pPr algn="ctr"/>
            <a:endParaRPr lang="en-GB" sz="2000" dirty="0" smtClean="0">
              <a:solidFill>
                <a:schemeClr val="accent2"/>
              </a:solidFill>
              <a:latin typeface="Cambria"/>
              <a:cs typeface="Cambria"/>
            </a:endParaRPr>
          </a:p>
          <a:p>
            <a:pPr marL="342900" indent="-342900" algn="ctr">
              <a:buFont typeface="Arial"/>
              <a:buChar char="•"/>
            </a:pPr>
            <a:r>
              <a:rPr lang="en-GB" sz="2000" dirty="0">
                <a:solidFill>
                  <a:schemeClr val="accent2"/>
                </a:solidFill>
                <a:latin typeface="Cambria"/>
                <a:cs typeface="Cambria"/>
              </a:rPr>
              <a:t>Disappear when vision is </a:t>
            </a:r>
            <a:r>
              <a:rPr lang="en-GB" sz="2000" dirty="0" smtClean="0">
                <a:solidFill>
                  <a:schemeClr val="accent2"/>
                </a:solidFill>
                <a:latin typeface="Cambria"/>
                <a:cs typeface="Cambria"/>
              </a:rPr>
              <a:t>functional</a:t>
            </a:r>
            <a:endParaRPr lang="en-GB" sz="2000" dirty="0" smtClean="0">
              <a:solidFill>
                <a:schemeClr val="accent2"/>
              </a:solidFill>
              <a:latin typeface="Cambria"/>
              <a:cs typeface="Cambria"/>
            </a:endParaRPr>
          </a:p>
          <a:p>
            <a:pPr marL="342900" indent="-342900" algn="ctr">
              <a:buFont typeface="Arial"/>
              <a:buChar char="•"/>
            </a:pPr>
            <a:r>
              <a:rPr lang="en-GB" sz="2000" dirty="0" smtClean="0">
                <a:latin typeface="Cambria"/>
                <a:cs typeface="Cambria"/>
              </a:rPr>
              <a:t>Glutamate </a:t>
            </a:r>
            <a:r>
              <a:rPr lang="en-GB" sz="2000" dirty="0" smtClean="0">
                <a:latin typeface="Cambria"/>
                <a:cs typeface="Cambria"/>
              </a:rPr>
              <a:t>– AMPA receptors</a:t>
            </a:r>
            <a:endParaRPr lang="en-GB" sz="2000" dirty="0">
              <a:latin typeface="Cambria"/>
              <a:cs typeface="Cambria"/>
            </a:endParaRPr>
          </a:p>
          <a:p>
            <a:pPr marL="342900" indent="-342900" algn="ctr">
              <a:buFont typeface="Arial"/>
              <a:buChar char="•"/>
            </a:pPr>
            <a:r>
              <a:rPr lang="en-GB" sz="2000" dirty="0" smtClean="0">
                <a:latin typeface="Cambria"/>
                <a:cs typeface="Cambria"/>
              </a:rPr>
              <a:t>Bipolar cells – IPL</a:t>
            </a:r>
          </a:p>
          <a:p>
            <a:pPr marL="342900" indent="-342900" algn="ctr">
              <a:buFont typeface="Arial"/>
              <a:buChar char="•"/>
            </a:pPr>
            <a:r>
              <a:rPr lang="en-GB" sz="2000" dirty="0" smtClean="0">
                <a:latin typeface="Cambria"/>
                <a:cs typeface="Cambria"/>
              </a:rPr>
              <a:t>GABA switches polarity</a:t>
            </a:r>
          </a:p>
          <a:p>
            <a:pPr marL="342900" indent="-342900" algn="ctr">
              <a:buFont typeface="Arial"/>
              <a:buChar char="•"/>
            </a:pPr>
            <a:r>
              <a:rPr lang="en-GB" sz="2000" dirty="0" smtClean="0">
                <a:latin typeface="Cambria"/>
                <a:cs typeface="Cambria"/>
              </a:rPr>
              <a:t>Characteristics depend on species</a:t>
            </a:r>
            <a:endParaRPr lang="en-GB" sz="2000" dirty="0">
              <a:latin typeface="Cambria"/>
              <a:cs typeface="Cambria"/>
            </a:endParaRPr>
          </a:p>
          <a:p>
            <a:pPr algn="ctr"/>
            <a:endParaRPr lang="en-GB" sz="2000" dirty="0" smtClean="0">
              <a:latin typeface="Cambria"/>
              <a:cs typeface="Cambria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5311802"/>
            <a:ext cx="25859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err="1" smtClean="0">
                <a:latin typeface="Cambria"/>
                <a:cs typeface="Cambria"/>
              </a:rPr>
              <a:t>webvision.med.utah.edu</a:t>
            </a:r>
            <a:endParaRPr lang="fr-FR" dirty="0">
              <a:latin typeface="Cambria"/>
              <a:cs typeface="Cambria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EF798-B1B9-7449-98B2-36D44396573B}" type="slidenum">
              <a:rPr lang="fr-FR" smtClean="0">
                <a:latin typeface="Cambria"/>
                <a:cs typeface="Cambria"/>
              </a:rPr>
              <a:t>10</a:t>
            </a:fld>
            <a:endParaRPr lang="fr-FR">
              <a:latin typeface="Cambria"/>
              <a:cs typeface="Cambria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3606800" y="4724400"/>
            <a:ext cx="52676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i="1" dirty="0" smtClean="0">
                <a:latin typeface="Cambria"/>
                <a:cs typeface="Cambria"/>
              </a:rPr>
              <a:t>E. </a:t>
            </a:r>
            <a:r>
              <a:rPr lang="fr-FR" i="1" dirty="0" err="1" smtClean="0">
                <a:latin typeface="Cambria"/>
                <a:cs typeface="Cambria"/>
              </a:rPr>
              <a:t>Sernagor</a:t>
            </a:r>
            <a:r>
              <a:rPr lang="fr-FR" i="1" dirty="0" smtClean="0">
                <a:latin typeface="Cambria"/>
                <a:cs typeface="Cambria"/>
              </a:rPr>
              <a:t>, M. </a:t>
            </a:r>
            <a:r>
              <a:rPr lang="fr-FR" i="1" dirty="0" err="1" smtClean="0">
                <a:latin typeface="Cambria"/>
                <a:cs typeface="Cambria"/>
              </a:rPr>
              <a:t>Hennig</a:t>
            </a:r>
            <a:r>
              <a:rPr lang="fr-FR" i="1" dirty="0" smtClean="0">
                <a:latin typeface="Cambria"/>
                <a:cs typeface="Cambria"/>
              </a:rPr>
              <a:t>, 2012 </a:t>
            </a:r>
            <a:endParaRPr lang="fr-FR" i="1" dirty="0">
              <a:latin typeface="Cambria"/>
              <a:cs typeface="Cambria"/>
            </a:endParaRPr>
          </a:p>
        </p:txBody>
      </p:sp>
      <p:pic>
        <p:nvPicPr>
          <p:cNvPr id="5" name="Image 4" descr="Screen Shot 2015-09-02 at 01.21.4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957" y="1259212"/>
            <a:ext cx="5524500" cy="3465188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7553200" y="5617686"/>
            <a:ext cx="1235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latin typeface="Cambria"/>
                <a:cs typeface="Cambria"/>
              </a:rPr>
              <a:t>Stage III</a:t>
            </a:r>
            <a:endParaRPr lang="fr-FR" b="1" dirty="0">
              <a:latin typeface="Cambria"/>
              <a:cs typeface="Cambria"/>
            </a:endParaRPr>
          </a:p>
        </p:txBody>
      </p:sp>
      <p:cxnSp>
        <p:nvCxnSpPr>
          <p:cNvPr id="11" name="Connecteur droit 10"/>
          <p:cNvCxnSpPr>
            <a:endCxn id="7" idx="3"/>
          </p:cNvCxnSpPr>
          <p:nvPr/>
        </p:nvCxnSpPr>
        <p:spPr>
          <a:xfrm flipV="1">
            <a:off x="6960582" y="5962775"/>
            <a:ext cx="592618" cy="207778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6532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/>
          <p:cNvSpPr txBox="1">
            <a:spLocks/>
          </p:cNvSpPr>
          <p:nvPr/>
        </p:nvSpPr>
        <p:spPr>
          <a:xfrm>
            <a:off x="432734" y="154945"/>
            <a:ext cx="8441723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600" b="1" dirty="0" smtClean="0">
                <a:solidFill>
                  <a:schemeClr val="accent5">
                    <a:lumMod val="75000"/>
                  </a:schemeClr>
                </a:solidFill>
                <a:latin typeface="Cambria"/>
                <a:cs typeface="Cambria"/>
              </a:rPr>
              <a:t>Retinal waves in </a:t>
            </a:r>
            <a:r>
              <a:rPr lang="en-GB" sz="3600" b="1" dirty="0" smtClean="0">
                <a:solidFill>
                  <a:schemeClr val="accent5">
                    <a:lumMod val="75000"/>
                  </a:schemeClr>
                </a:solidFill>
                <a:latin typeface="Cambria"/>
                <a:cs typeface="Cambria"/>
              </a:rPr>
              <a:t>the adult </a:t>
            </a:r>
            <a:r>
              <a:rPr lang="en-GB" sz="3600" b="1" dirty="0" smtClean="0">
                <a:solidFill>
                  <a:schemeClr val="accent5">
                    <a:lumMod val="75000"/>
                  </a:schemeClr>
                </a:solidFill>
                <a:latin typeface="Cambria"/>
                <a:cs typeface="Cambria"/>
              </a:rPr>
              <a:t>retina</a:t>
            </a:r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EF798-B1B9-7449-98B2-36D44396573B}" type="slidenum">
              <a:rPr lang="fr-FR" smtClean="0">
                <a:latin typeface="Cambria"/>
                <a:cs typeface="Cambria"/>
              </a:rPr>
              <a:t>11</a:t>
            </a:fld>
            <a:endParaRPr lang="fr-FR">
              <a:latin typeface="Cambria"/>
              <a:cs typeface="Cambria"/>
            </a:endParaRPr>
          </a:p>
        </p:txBody>
      </p:sp>
      <p:pic>
        <p:nvPicPr>
          <p:cNvPr id="5" name="IV_finale_video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38171" t="3975" r="20820" b="35877"/>
          <a:stretch/>
        </p:blipFill>
        <p:spPr>
          <a:xfrm>
            <a:off x="1083733" y="2451451"/>
            <a:ext cx="4436533" cy="4066824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6383867" y="3911600"/>
            <a:ext cx="276013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fr-FR" sz="2000" i="1" dirty="0" smtClean="0">
                <a:latin typeface="Cambria"/>
                <a:cs typeface="Cambria"/>
              </a:rPr>
              <a:t>Data </a:t>
            </a:r>
            <a:r>
              <a:rPr lang="fr-FR" sz="2000" i="1" dirty="0" err="1" smtClean="0">
                <a:latin typeface="Cambria"/>
                <a:cs typeface="Cambria"/>
              </a:rPr>
              <a:t>from</a:t>
            </a:r>
            <a:r>
              <a:rPr lang="fr-FR" sz="2000" i="1" dirty="0" smtClean="0">
                <a:latin typeface="Cambria"/>
                <a:cs typeface="Cambria"/>
              </a:rPr>
              <a:t> Vision Institute</a:t>
            </a:r>
            <a:r>
              <a:rPr lang="fr-FR" sz="2000" i="1" dirty="0" smtClean="0">
                <a:latin typeface="Cambria"/>
                <a:cs typeface="Cambria"/>
              </a:rPr>
              <a:t>, 2014</a:t>
            </a:r>
            <a:endParaRPr lang="fr-FR" sz="2000" i="1" dirty="0" smtClean="0">
              <a:latin typeface="Cambria"/>
              <a:cs typeface="Cambria"/>
            </a:endParaRPr>
          </a:p>
          <a:p>
            <a:r>
              <a:rPr lang="fr-FR" sz="2000" i="1" dirty="0" smtClean="0">
                <a:latin typeface="Cambria"/>
                <a:cs typeface="Cambria"/>
              </a:rPr>
              <a:t>     </a:t>
            </a:r>
            <a:r>
              <a:rPr lang="fr-FR" sz="2000" i="1" dirty="0" err="1" smtClean="0">
                <a:latin typeface="Cambria"/>
                <a:cs typeface="Cambria"/>
              </a:rPr>
              <a:t>S.Picaud</a:t>
            </a:r>
            <a:r>
              <a:rPr lang="fr-FR" sz="2000" i="1" dirty="0" smtClean="0">
                <a:latin typeface="Cambria"/>
                <a:cs typeface="Cambria"/>
              </a:rPr>
              <a:t>, O. Marre</a:t>
            </a:r>
          </a:p>
          <a:p>
            <a:pPr marL="285750" indent="-285750">
              <a:buFont typeface="Arial"/>
              <a:buChar char="•"/>
            </a:pPr>
            <a:r>
              <a:rPr lang="fr-FR" sz="2000" i="1" dirty="0" smtClean="0">
                <a:latin typeface="Cambria"/>
                <a:cs typeface="Cambria"/>
              </a:rPr>
              <a:t> </a:t>
            </a:r>
            <a:r>
              <a:rPr lang="fr-FR" sz="2000" i="1" dirty="0" err="1" smtClean="0">
                <a:latin typeface="Cambria"/>
                <a:cs typeface="Cambria"/>
              </a:rPr>
              <a:t>Analysis</a:t>
            </a:r>
            <a:r>
              <a:rPr lang="fr-FR" sz="2000" i="1" dirty="0" smtClean="0">
                <a:latin typeface="Cambria"/>
                <a:cs typeface="Cambria"/>
              </a:rPr>
              <a:t> </a:t>
            </a:r>
            <a:r>
              <a:rPr lang="fr-FR" sz="2000" i="1" dirty="0" err="1" smtClean="0">
                <a:latin typeface="Cambria"/>
                <a:cs typeface="Cambria"/>
              </a:rPr>
              <a:t>with</a:t>
            </a:r>
            <a:r>
              <a:rPr lang="fr-FR" sz="2000" i="1" dirty="0" smtClean="0">
                <a:latin typeface="Cambria"/>
                <a:cs typeface="Cambria"/>
              </a:rPr>
              <a:t> </a:t>
            </a:r>
            <a:r>
              <a:rPr lang="fr-FR" sz="2000" i="1" dirty="0" err="1" smtClean="0">
                <a:latin typeface="Cambria"/>
                <a:cs typeface="Cambria"/>
              </a:rPr>
              <a:t>EnaS</a:t>
            </a:r>
            <a:r>
              <a:rPr lang="fr-FR" sz="2000" i="1" dirty="0" smtClean="0">
                <a:latin typeface="Cambria"/>
                <a:cs typeface="Cambria"/>
              </a:rPr>
              <a:t> software, </a:t>
            </a:r>
            <a:r>
              <a:rPr lang="fr-FR" sz="2000" i="1" dirty="0" err="1" smtClean="0">
                <a:latin typeface="Cambria"/>
                <a:cs typeface="Cambria"/>
              </a:rPr>
              <a:t>Inria</a:t>
            </a:r>
            <a:endParaRPr lang="fr-FR" sz="2000" i="1" dirty="0">
              <a:latin typeface="Cambria"/>
              <a:cs typeface="Cambria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118532" y="788010"/>
            <a:ext cx="919480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2800" dirty="0">
              <a:latin typeface="Cambria"/>
              <a:cs typeface="Cambria"/>
            </a:endParaRPr>
          </a:p>
          <a:p>
            <a:pPr marL="457200" indent="-457200">
              <a:buFont typeface="Arial"/>
              <a:buChar char="•"/>
            </a:pPr>
            <a:r>
              <a:rPr lang="fr-FR" sz="2800" dirty="0" err="1">
                <a:latin typeface="Cambria"/>
                <a:cs typeface="Cambria"/>
              </a:rPr>
              <a:t>Some</a:t>
            </a:r>
            <a:r>
              <a:rPr lang="fr-FR" sz="2800" dirty="0">
                <a:latin typeface="Cambria"/>
                <a:cs typeface="Cambria"/>
              </a:rPr>
              <a:t> </a:t>
            </a:r>
            <a:r>
              <a:rPr lang="fr-FR" sz="2800" dirty="0" err="1">
                <a:latin typeface="Cambria"/>
                <a:cs typeface="Cambria"/>
              </a:rPr>
              <a:t>wave</a:t>
            </a:r>
            <a:r>
              <a:rPr lang="fr-FR" sz="2800" dirty="0">
                <a:latin typeface="Cambria"/>
                <a:cs typeface="Cambria"/>
              </a:rPr>
              <a:t> </a:t>
            </a:r>
            <a:r>
              <a:rPr lang="fr-FR" sz="2800" dirty="0" err="1">
                <a:latin typeface="Cambria"/>
                <a:cs typeface="Cambria"/>
              </a:rPr>
              <a:t>activity</a:t>
            </a:r>
            <a:r>
              <a:rPr lang="fr-FR" sz="2800" dirty="0">
                <a:latin typeface="Cambria"/>
                <a:cs typeface="Cambria"/>
              </a:rPr>
              <a:t> </a:t>
            </a:r>
            <a:r>
              <a:rPr lang="fr-FR" sz="2800" dirty="0" err="1">
                <a:latin typeface="Cambria"/>
                <a:cs typeface="Cambria"/>
              </a:rPr>
              <a:t>can</a:t>
            </a:r>
            <a:r>
              <a:rPr lang="fr-FR" sz="2800" dirty="0">
                <a:latin typeface="Cambria"/>
                <a:cs typeface="Cambria"/>
              </a:rPr>
              <a:t> </a:t>
            </a:r>
            <a:r>
              <a:rPr lang="fr-FR" sz="2800" dirty="0" err="1">
                <a:latin typeface="Cambria"/>
                <a:cs typeface="Cambria"/>
              </a:rPr>
              <a:t>be</a:t>
            </a:r>
            <a:r>
              <a:rPr lang="fr-FR" sz="2800" dirty="0">
                <a:latin typeface="Cambria"/>
                <a:cs typeface="Cambria"/>
              </a:rPr>
              <a:t> </a:t>
            </a:r>
            <a:r>
              <a:rPr lang="fr-FR" sz="2800" dirty="0" err="1">
                <a:latin typeface="Cambria"/>
                <a:cs typeface="Cambria"/>
              </a:rPr>
              <a:t>restored</a:t>
            </a:r>
            <a:r>
              <a:rPr lang="fr-FR" sz="2800" dirty="0">
                <a:latin typeface="Cambria"/>
                <a:cs typeface="Cambria"/>
              </a:rPr>
              <a:t> </a:t>
            </a:r>
            <a:r>
              <a:rPr lang="fr-FR" sz="2800" dirty="0" err="1">
                <a:latin typeface="Cambria"/>
                <a:cs typeface="Cambria"/>
              </a:rPr>
              <a:t>pharmacologically</a:t>
            </a:r>
            <a:r>
              <a:rPr lang="fr-FR" sz="2800" dirty="0">
                <a:latin typeface="Cambria"/>
                <a:cs typeface="Cambria"/>
              </a:rPr>
              <a:t> in the </a:t>
            </a:r>
            <a:r>
              <a:rPr lang="fr-FR" sz="2800" dirty="0" err="1">
                <a:latin typeface="Cambria"/>
                <a:cs typeface="Cambria"/>
              </a:rPr>
              <a:t>adult</a:t>
            </a:r>
            <a:r>
              <a:rPr lang="fr-FR" sz="2800" dirty="0">
                <a:latin typeface="Cambria"/>
                <a:cs typeface="Cambria"/>
              </a:rPr>
              <a:t> </a:t>
            </a:r>
            <a:r>
              <a:rPr lang="fr-FR" sz="2800" dirty="0" err="1">
                <a:latin typeface="Cambria"/>
                <a:cs typeface="Cambria"/>
              </a:rPr>
              <a:t>retina</a:t>
            </a:r>
            <a:r>
              <a:rPr lang="fr-FR" sz="2800" dirty="0">
                <a:latin typeface="Cambria"/>
                <a:cs typeface="Cambria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678447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6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/>
          <p:cNvSpPr txBox="1">
            <a:spLocks/>
          </p:cNvSpPr>
          <p:nvPr/>
        </p:nvSpPr>
        <p:spPr>
          <a:xfrm>
            <a:off x="432734" y="154945"/>
            <a:ext cx="8441723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600" b="1" dirty="0" smtClean="0">
                <a:solidFill>
                  <a:srgbClr val="31859C"/>
                </a:solidFill>
                <a:latin typeface="Cambria"/>
                <a:cs typeface="Cambria"/>
              </a:rPr>
              <a:t>Retinal waves in adult retina</a:t>
            </a:r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EF798-B1B9-7449-98B2-36D44396573B}" type="slidenum">
              <a:rPr lang="fr-FR" smtClean="0">
                <a:latin typeface="Cambria"/>
                <a:cs typeface="Cambria"/>
              </a:rPr>
              <a:t>12</a:t>
            </a:fld>
            <a:endParaRPr lang="fr-FR">
              <a:latin typeface="Cambria"/>
              <a:cs typeface="Cambria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432734" y="595815"/>
            <a:ext cx="9194801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2600" dirty="0">
              <a:latin typeface="Cambria"/>
              <a:cs typeface="Cambria"/>
            </a:endParaRPr>
          </a:p>
          <a:p>
            <a:pPr marL="457200" indent="-457200">
              <a:buFont typeface="Arial"/>
              <a:buChar char="•"/>
            </a:pPr>
            <a:r>
              <a:rPr lang="fr-FR" sz="2600" dirty="0" err="1">
                <a:latin typeface="Cambria"/>
                <a:cs typeface="Cambria"/>
              </a:rPr>
              <a:t>Some</a:t>
            </a:r>
            <a:r>
              <a:rPr lang="fr-FR" sz="2600" dirty="0">
                <a:latin typeface="Cambria"/>
                <a:cs typeface="Cambria"/>
              </a:rPr>
              <a:t> </a:t>
            </a:r>
            <a:r>
              <a:rPr lang="fr-FR" sz="2600" dirty="0" err="1">
                <a:latin typeface="Cambria"/>
                <a:cs typeface="Cambria"/>
              </a:rPr>
              <a:t>wave</a:t>
            </a:r>
            <a:r>
              <a:rPr lang="fr-FR" sz="2600" dirty="0">
                <a:latin typeface="Cambria"/>
                <a:cs typeface="Cambria"/>
              </a:rPr>
              <a:t> </a:t>
            </a:r>
            <a:r>
              <a:rPr lang="fr-FR" sz="2600" dirty="0" err="1">
                <a:latin typeface="Cambria"/>
                <a:cs typeface="Cambria"/>
              </a:rPr>
              <a:t>activity</a:t>
            </a:r>
            <a:r>
              <a:rPr lang="fr-FR" sz="2600" dirty="0">
                <a:latin typeface="Cambria"/>
                <a:cs typeface="Cambria"/>
              </a:rPr>
              <a:t> </a:t>
            </a:r>
            <a:r>
              <a:rPr lang="fr-FR" sz="2600" dirty="0" err="1">
                <a:latin typeface="Cambria"/>
                <a:cs typeface="Cambria"/>
              </a:rPr>
              <a:t>can</a:t>
            </a:r>
            <a:r>
              <a:rPr lang="fr-FR" sz="2600" dirty="0">
                <a:latin typeface="Cambria"/>
                <a:cs typeface="Cambria"/>
              </a:rPr>
              <a:t> </a:t>
            </a:r>
            <a:r>
              <a:rPr lang="fr-FR" sz="2600" dirty="0" err="1">
                <a:latin typeface="Cambria"/>
                <a:cs typeface="Cambria"/>
              </a:rPr>
              <a:t>be</a:t>
            </a:r>
            <a:r>
              <a:rPr lang="fr-FR" sz="2600" dirty="0">
                <a:latin typeface="Cambria"/>
                <a:cs typeface="Cambria"/>
              </a:rPr>
              <a:t> </a:t>
            </a:r>
            <a:r>
              <a:rPr lang="fr-FR" sz="2600" dirty="0" err="1">
                <a:latin typeface="Cambria"/>
                <a:cs typeface="Cambria"/>
              </a:rPr>
              <a:t>restored</a:t>
            </a:r>
            <a:r>
              <a:rPr lang="fr-FR" sz="2600" dirty="0">
                <a:latin typeface="Cambria"/>
                <a:cs typeface="Cambria"/>
              </a:rPr>
              <a:t> </a:t>
            </a:r>
            <a:r>
              <a:rPr lang="fr-FR" sz="2600" dirty="0" err="1">
                <a:latin typeface="Cambria"/>
                <a:cs typeface="Cambria"/>
              </a:rPr>
              <a:t>pharmacologically</a:t>
            </a:r>
            <a:r>
              <a:rPr lang="fr-FR" sz="2600" dirty="0">
                <a:latin typeface="Cambria"/>
                <a:cs typeface="Cambria"/>
              </a:rPr>
              <a:t> </a:t>
            </a:r>
            <a:endParaRPr lang="fr-FR" sz="2600" dirty="0" smtClean="0">
              <a:latin typeface="Cambria"/>
              <a:cs typeface="Cambria"/>
            </a:endParaRPr>
          </a:p>
          <a:p>
            <a:r>
              <a:rPr lang="fr-FR" sz="2600" dirty="0">
                <a:latin typeface="Cambria"/>
                <a:cs typeface="Cambria"/>
              </a:rPr>
              <a:t> </a:t>
            </a:r>
            <a:r>
              <a:rPr lang="fr-FR" sz="2600" dirty="0" smtClean="0">
                <a:latin typeface="Cambria"/>
                <a:cs typeface="Cambria"/>
              </a:rPr>
              <a:t>     </a:t>
            </a:r>
            <a:r>
              <a:rPr lang="fr-FR" sz="2600" dirty="0" smtClean="0">
                <a:latin typeface="Cambria"/>
                <a:cs typeface="Cambria"/>
              </a:rPr>
              <a:t>in </a:t>
            </a:r>
            <a:r>
              <a:rPr lang="fr-FR" sz="2600" dirty="0">
                <a:latin typeface="Cambria"/>
                <a:cs typeface="Cambria"/>
              </a:rPr>
              <a:t>the </a:t>
            </a:r>
            <a:r>
              <a:rPr lang="fr-FR" sz="2600" dirty="0" err="1">
                <a:latin typeface="Cambria"/>
                <a:cs typeface="Cambria"/>
              </a:rPr>
              <a:t>adult</a:t>
            </a:r>
            <a:r>
              <a:rPr lang="fr-FR" sz="2600" dirty="0">
                <a:latin typeface="Cambria"/>
                <a:cs typeface="Cambria"/>
              </a:rPr>
              <a:t> </a:t>
            </a:r>
            <a:r>
              <a:rPr lang="fr-FR" sz="2600" dirty="0" err="1">
                <a:latin typeface="Cambria"/>
                <a:cs typeface="Cambria"/>
              </a:rPr>
              <a:t>retina</a:t>
            </a:r>
            <a:r>
              <a:rPr lang="fr-FR" sz="2600" dirty="0">
                <a:latin typeface="Cambria"/>
                <a:cs typeface="Cambria"/>
              </a:rPr>
              <a:t> 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3881753" y="1888477"/>
            <a:ext cx="11853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>
                <a:solidFill>
                  <a:srgbClr val="B31D14"/>
                </a:solidFill>
                <a:latin typeface="Cambria"/>
                <a:cs typeface="Cambria"/>
              </a:rPr>
              <a:t>but</a:t>
            </a:r>
            <a:endParaRPr lang="fr-FR" sz="2800" dirty="0">
              <a:solidFill>
                <a:srgbClr val="B31D14"/>
              </a:solidFill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4656455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/>
          <p:cNvSpPr txBox="1">
            <a:spLocks/>
          </p:cNvSpPr>
          <p:nvPr/>
        </p:nvSpPr>
        <p:spPr>
          <a:xfrm>
            <a:off x="432734" y="154945"/>
            <a:ext cx="8441723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600" b="1" dirty="0" smtClean="0">
                <a:solidFill>
                  <a:srgbClr val="31859C"/>
                </a:solidFill>
                <a:latin typeface="Cambria"/>
                <a:cs typeface="Cambria"/>
              </a:rPr>
              <a:t>Retinal waves in adult retina</a:t>
            </a:r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EF798-B1B9-7449-98B2-36D44396573B}" type="slidenum">
              <a:rPr lang="fr-FR" smtClean="0">
                <a:latin typeface="Cambria"/>
                <a:cs typeface="Cambria"/>
              </a:rPr>
              <a:t>13</a:t>
            </a:fld>
            <a:endParaRPr lang="fr-FR">
              <a:latin typeface="Cambria"/>
              <a:cs typeface="Cambria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432734" y="595815"/>
            <a:ext cx="9194801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2600" dirty="0">
              <a:latin typeface="Cambria"/>
              <a:cs typeface="Cambria"/>
            </a:endParaRPr>
          </a:p>
          <a:p>
            <a:pPr marL="457200" indent="-457200">
              <a:buFont typeface="Arial"/>
              <a:buChar char="•"/>
            </a:pPr>
            <a:r>
              <a:rPr lang="fr-FR" sz="2600" dirty="0" err="1">
                <a:latin typeface="Cambria"/>
                <a:cs typeface="Cambria"/>
              </a:rPr>
              <a:t>Some</a:t>
            </a:r>
            <a:r>
              <a:rPr lang="fr-FR" sz="2600" dirty="0">
                <a:latin typeface="Cambria"/>
                <a:cs typeface="Cambria"/>
              </a:rPr>
              <a:t> </a:t>
            </a:r>
            <a:r>
              <a:rPr lang="fr-FR" sz="2600" dirty="0" err="1">
                <a:latin typeface="Cambria"/>
                <a:cs typeface="Cambria"/>
              </a:rPr>
              <a:t>wave</a:t>
            </a:r>
            <a:r>
              <a:rPr lang="fr-FR" sz="2600" dirty="0">
                <a:latin typeface="Cambria"/>
                <a:cs typeface="Cambria"/>
              </a:rPr>
              <a:t> </a:t>
            </a:r>
            <a:r>
              <a:rPr lang="fr-FR" sz="2600" dirty="0" err="1">
                <a:latin typeface="Cambria"/>
                <a:cs typeface="Cambria"/>
              </a:rPr>
              <a:t>activity</a:t>
            </a:r>
            <a:r>
              <a:rPr lang="fr-FR" sz="2600" dirty="0">
                <a:latin typeface="Cambria"/>
                <a:cs typeface="Cambria"/>
              </a:rPr>
              <a:t> </a:t>
            </a:r>
            <a:r>
              <a:rPr lang="fr-FR" sz="2600" dirty="0" err="1">
                <a:latin typeface="Cambria"/>
                <a:cs typeface="Cambria"/>
              </a:rPr>
              <a:t>can</a:t>
            </a:r>
            <a:r>
              <a:rPr lang="fr-FR" sz="2600" dirty="0">
                <a:latin typeface="Cambria"/>
                <a:cs typeface="Cambria"/>
              </a:rPr>
              <a:t> </a:t>
            </a:r>
            <a:r>
              <a:rPr lang="fr-FR" sz="2600" dirty="0" err="1">
                <a:latin typeface="Cambria"/>
                <a:cs typeface="Cambria"/>
              </a:rPr>
              <a:t>be</a:t>
            </a:r>
            <a:r>
              <a:rPr lang="fr-FR" sz="2600" dirty="0">
                <a:latin typeface="Cambria"/>
                <a:cs typeface="Cambria"/>
              </a:rPr>
              <a:t> </a:t>
            </a:r>
            <a:r>
              <a:rPr lang="fr-FR" sz="2600" dirty="0" err="1">
                <a:latin typeface="Cambria"/>
                <a:cs typeface="Cambria"/>
              </a:rPr>
              <a:t>restored</a:t>
            </a:r>
            <a:r>
              <a:rPr lang="fr-FR" sz="2600" dirty="0">
                <a:latin typeface="Cambria"/>
                <a:cs typeface="Cambria"/>
              </a:rPr>
              <a:t> </a:t>
            </a:r>
            <a:r>
              <a:rPr lang="fr-FR" sz="2600" dirty="0" err="1">
                <a:latin typeface="Cambria"/>
                <a:cs typeface="Cambria"/>
              </a:rPr>
              <a:t>pharmacologically</a:t>
            </a:r>
            <a:r>
              <a:rPr lang="fr-FR" sz="2600" dirty="0">
                <a:latin typeface="Cambria"/>
                <a:cs typeface="Cambria"/>
              </a:rPr>
              <a:t> </a:t>
            </a:r>
            <a:endParaRPr lang="fr-FR" sz="2600" dirty="0" smtClean="0">
              <a:latin typeface="Cambria"/>
              <a:cs typeface="Cambria"/>
            </a:endParaRPr>
          </a:p>
          <a:p>
            <a:r>
              <a:rPr lang="fr-FR" sz="2600" dirty="0">
                <a:latin typeface="Cambria"/>
                <a:cs typeface="Cambria"/>
              </a:rPr>
              <a:t> </a:t>
            </a:r>
            <a:r>
              <a:rPr lang="fr-FR" sz="2600" dirty="0" smtClean="0">
                <a:latin typeface="Cambria"/>
                <a:cs typeface="Cambria"/>
              </a:rPr>
              <a:t>     </a:t>
            </a:r>
            <a:r>
              <a:rPr lang="fr-FR" sz="2600" dirty="0" smtClean="0">
                <a:latin typeface="Cambria"/>
                <a:cs typeface="Cambria"/>
              </a:rPr>
              <a:t>in </a:t>
            </a:r>
            <a:r>
              <a:rPr lang="fr-FR" sz="2600" dirty="0">
                <a:latin typeface="Cambria"/>
                <a:cs typeface="Cambria"/>
              </a:rPr>
              <a:t>the </a:t>
            </a:r>
            <a:r>
              <a:rPr lang="fr-FR" sz="2600" dirty="0" err="1">
                <a:latin typeface="Cambria"/>
                <a:cs typeface="Cambria"/>
              </a:rPr>
              <a:t>adult</a:t>
            </a:r>
            <a:r>
              <a:rPr lang="fr-FR" sz="2600" dirty="0">
                <a:latin typeface="Cambria"/>
                <a:cs typeface="Cambria"/>
              </a:rPr>
              <a:t> </a:t>
            </a:r>
            <a:r>
              <a:rPr lang="fr-FR" sz="2600" dirty="0" err="1">
                <a:latin typeface="Cambria"/>
                <a:cs typeface="Cambria"/>
              </a:rPr>
              <a:t>retina</a:t>
            </a:r>
            <a:r>
              <a:rPr lang="fr-FR" sz="2600" dirty="0">
                <a:latin typeface="Cambria"/>
                <a:cs typeface="Cambria"/>
              </a:rPr>
              <a:t> 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3881753" y="1888477"/>
            <a:ext cx="11853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>
                <a:solidFill>
                  <a:srgbClr val="B31D14"/>
                </a:solidFill>
                <a:latin typeface="Cambria"/>
                <a:cs typeface="Cambria"/>
              </a:rPr>
              <a:t>but</a:t>
            </a:r>
            <a:endParaRPr lang="fr-FR" sz="2800" dirty="0">
              <a:solidFill>
                <a:srgbClr val="B31D14"/>
              </a:solidFill>
              <a:latin typeface="Cambria"/>
              <a:cs typeface="Cambria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336498" y="2448608"/>
            <a:ext cx="8445096" cy="3693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fr-FR" sz="2600" dirty="0" smtClean="0">
                <a:latin typeface="Cambria"/>
                <a:cs typeface="Cambria"/>
              </a:rPr>
              <a:t>It </a:t>
            </a:r>
            <a:r>
              <a:rPr lang="fr-FR" sz="2600" dirty="0" err="1" smtClean="0">
                <a:latin typeface="Cambria"/>
                <a:cs typeface="Cambria"/>
              </a:rPr>
              <a:t>is</a:t>
            </a:r>
            <a:r>
              <a:rPr lang="fr-FR" sz="2600" dirty="0" smtClean="0">
                <a:latin typeface="Cambria"/>
                <a:cs typeface="Cambria"/>
              </a:rPr>
              <a:t> not </a:t>
            </a:r>
            <a:r>
              <a:rPr lang="fr-FR" sz="2600" dirty="0" err="1" smtClean="0">
                <a:latin typeface="Cambria"/>
                <a:cs typeface="Cambria"/>
              </a:rPr>
              <a:t>yet</a:t>
            </a:r>
            <a:r>
              <a:rPr lang="fr-FR" sz="2600" dirty="0" smtClean="0">
                <a:latin typeface="Cambria"/>
                <a:cs typeface="Cambria"/>
              </a:rPr>
              <a:t> </a:t>
            </a:r>
            <a:r>
              <a:rPr lang="fr-FR" sz="2600" dirty="0" err="1" smtClean="0">
                <a:latin typeface="Cambria"/>
                <a:cs typeface="Cambria"/>
              </a:rPr>
              <a:t>known</a:t>
            </a:r>
            <a:r>
              <a:rPr lang="fr-FR" sz="2600" dirty="0" smtClean="0">
                <a:latin typeface="Cambria"/>
                <a:cs typeface="Cambria"/>
              </a:rPr>
              <a:t> </a:t>
            </a:r>
            <a:r>
              <a:rPr lang="fr-FR" sz="2600" dirty="0" err="1" smtClean="0">
                <a:latin typeface="Cambria"/>
                <a:cs typeface="Cambria"/>
              </a:rPr>
              <a:t>which</a:t>
            </a:r>
            <a:r>
              <a:rPr lang="fr-FR" sz="2600" dirty="0" smtClean="0">
                <a:latin typeface="Cambria"/>
                <a:cs typeface="Cambria"/>
              </a:rPr>
              <a:t> type of « </a:t>
            </a:r>
            <a:r>
              <a:rPr lang="fr-FR" sz="2600" dirty="0" err="1" smtClean="0">
                <a:latin typeface="Cambria"/>
                <a:cs typeface="Cambria"/>
              </a:rPr>
              <a:t>waves</a:t>
            </a:r>
            <a:r>
              <a:rPr lang="fr-FR" sz="2600" dirty="0" smtClean="0">
                <a:latin typeface="Cambria"/>
                <a:cs typeface="Cambria"/>
              </a:rPr>
              <a:t> » </a:t>
            </a:r>
            <a:r>
              <a:rPr lang="fr-FR" sz="2600" dirty="0" err="1" smtClean="0">
                <a:latin typeface="Cambria"/>
                <a:cs typeface="Cambria"/>
              </a:rPr>
              <a:t>is</a:t>
            </a:r>
            <a:r>
              <a:rPr lang="fr-FR" sz="2600" dirty="0" smtClean="0">
                <a:latin typeface="Cambria"/>
                <a:cs typeface="Cambria"/>
              </a:rPr>
              <a:t> </a:t>
            </a:r>
            <a:r>
              <a:rPr lang="fr-FR" sz="2600" dirty="0" err="1" smtClean="0">
                <a:latin typeface="Cambria"/>
                <a:cs typeface="Cambria"/>
              </a:rPr>
              <a:t>re-initiated</a:t>
            </a:r>
            <a:r>
              <a:rPr lang="fr-FR" sz="2600" dirty="0" smtClean="0">
                <a:latin typeface="Cambria"/>
                <a:cs typeface="Cambria"/>
              </a:rPr>
              <a:t> in the </a:t>
            </a:r>
            <a:r>
              <a:rPr lang="fr-FR" sz="2600" dirty="0" err="1" smtClean="0">
                <a:latin typeface="Cambria"/>
                <a:cs typeface="Cambria"/>
              </a:rPr>
              <a:t>adult</a:t>
            </a:r>
            <a:r>
              <a:rPr lang="fr-FR" sz="2600" dirty="0" smtClean="0">
                <a:latin typeface="Cambria"/>
                <a:cs typeface="Cambria"/>
              </a:rPr>
              <a:t> </a:t>
            </a:r>
            <a:r>
              <a:rPr lang="fr-FR" sz="2600" dirty="0" err="1" smtClean="0">
                <a:latin typeface="Cambria"/>
                <a:cs typeface="Cambria"/>
              </a:rPr>
              <a:t>retina</a:t>
            </a:r>
            <a:endParaRPr lang="fr-FR" sz="2600" dirty="0" smtClean="0">
              <a:latin typeface="Cambria"/>
              <a:cs typeface="Cambria"/>
            </a:endParaRPr>
          </a:p>
          <a:p>
            <a:pPr marL="457200" indent="-457200">
              <a:buFont typeface="Arial"/>
              <a:buChar char="•"/>
            </a:pPr>
            <a:endParaRPr lang="fr-FR" sz="2600" dirty="0" smtClean="0">
              <a:latin typeface="Cambria"/>
              <a:cs typeface="Cambria"/>
            </a:endParaRPr>
          </a:p>
          <a:p>
            <a:pPr marL="457200" indent="-457200">
              <a:buFont typeface="Arial"/>
              <a:buChar char="•"/>
            </a:pPr>
            <a:r>
              <a:rPr lang="fr-FR" sz="2600" dirty="0" err="1" smtClean="0">
                <a:latin typeface="Cambria"/>
                <a:cs typeface="Cambria"/>
              </a:rPr>
              <a:t>Re-initiating</a:t>
            </a:r>
            <a:r>
              <a:rPr lang="fr-FR" sz="2600" dirty="0" smtClean="0">
                <a:latin typeface="Cambria"/>
                <a:cs typeface="Cambria"/>
              </a:rPr>
              <a:t> </a:t>
            </a:r>
            <a:r>
              <a:rPr lang="fr-FR" sz="2600" dirty="0" err="1" smtClean="0">
                <a:latin typeface="Cambria"/>
                <a:cs typeface="Cambria"/>
              </a:rPr>
              <a:t>waves</a:t>
            </a:r>
            <a:r>
              <a:rPr lang="fr-FR" sz="2600" dirty="0" smtClean="0">
                <a:latin typeface="Cambria"/>
                <a:cs typeface="Cambria"/>
              </a:rPr>
              <a:t> in </a:t>
            </a:r>
            <a:r>
              <a:rPr lang="fr-FR" sz="2600" dirty="0" err="1" smtClean="0">
                <a:latin typeface="Cambria"/>
                <a:cs typeface="Cambria"/>
              </a:rPr>
              <a:t>adult</a:t>
            </a:r>
            <a:r>
              <a:rPr lang="fr-FR" sz="2600" dirty="0" smtClean="0">
                <a:latin typeface="Cambria"/>
                <a:cs typeface="Cambria"/>
              </a:rPr>
              <a:t> </a:t>
            </a:r>
            <a:r>
              <a:rPr lang="fr-FR" sz="2600" dirty="0" err="1" smtClean="0">
                <a:latin typeface="Cambria"/>
                <a:cs typeface="Cambria"/>
              </a:rPr>
              <a:t>retina</a:t>
            </a:r>
            <a:r>
              <a:rPr lang="fr-FR" sz="2600" dirty="0" smtClean="0">
                <a:latin typeface="Cambria"/>
                <a:cs typeface="Cambria"/>
              </a:rPr>
              <a:t> </a:t>
            </a:r>
            <a:r>
              <a:rPr lang="fr-FR" sz="2600" dirty="0" err="1" smtClean="0">
                <a:latin typeface="Cambria"/>
                <a:cs typeface="Cambria"/>
              </a:rPr>
              <a:t>could</a:t>
            </a:r>
            <a:r>
              <a:rPr lang="fr-FR" sz="2600" dirty="0" smtClean="0">
                <a:latin typeface="Cambria"/>
                <a:cs typeface="Cambria"/>
              </a:rPr>
              <a:t> help </a:t>
            </a:r>
            <a:r>
              <a:rPr lang="fr-FR" sz="2600" dirty="0" err="1" smtClean="0">
                <a:latin typeface="Cambria"/>
                <a:cs typeface="Cambria"/>
              </a:rPr>
              <a:t>re-induce</a:t>
            </a:r>
            <a:r>
              <a:rPr lang="fr-FR" sz="2600" dirty="0" smtClean="0">
                <a:latin typeface="Cambria"/>
                <a:cs typeface="Cambria"/>
              </a:rPr>
              <a:t> </a:t>
            </a:r>
            <a:r>
              <a:rPr lang="fr-FR" sz="2600" dirty="0" err="1" smtClean="0">
                <a:latin typeface="Cambria"/>
                <a:cs typeface="Cambria"/>
              </a:rPr>
              <a:t>plasticity</a:t>
            </a:r>
            <a:r>
              <a:rPr lang="fr-FR" sz="2600" dirty="0" smtClean="0">
                <a:latin typeface="Cambria"/>
                <a:cs typeface="Cambria"/>
              </a:rPr>
              <a:t> in </a:t>
            </a:r>
            <a:r>
              <a:rPr lang="fr-FR" sz="2600" dirty="0" err="1" smtClean="0">
                <a:latin typeface="Cambria"/>
                <a:cs typeface="Cambria"/>
              </a:rPr>
              <a:t>pathological</a:t>
            </a:r>
            <a:r>
              <a:rPr lang="fr-FR" sz="2600" dirty="0" smtClean="0">
                <a:latin typeface="Cambria"/>
                <a:cs typeface="Cambria"/>
              </a:rPr>
              <a:t> </a:t>
            </a:r>
            <a:r>
              <a:rPr lang="fr-FR" sz="2600" dirty="0" err="1" smtClean="0">
                <a:latin typeface="Cambria"/>
                <a:cs typeface="Cambria"/>
              </a:rPr>
              <a:t>retina</a:t>
            </a:r>
            <a:r>
              <a:rPr lang="fr-FR" sz="2600" dirty="0" smtClean="0">
                <a:latin typeface="Cambria"/>
                <a:cs typeface="Cambria"/>
              </a:rPr>
              <a:t> and </a:t>
            </a:r>
            <a:r>
              <a:rPr lang="fr-FR" sz="2600" dirty="0" err="1" smtClean="0">
                <a:latin typeface="Cambria"/>
                <a:cs typeface="Cambria"/>
              </a:rPr>
              <a:t>possibly</a:t>
            </a:r>
            <a:r>
              <a:rPr lang="fr-FR" sz="2600" dirty="0" smtClean="0">
                <a:latin typeface="Cambria"/>
                <a:cs typeface="Cambria"/>
              </a:rPr>
              <a:t> have a </a:t>
            </a:r>
            <a:r>
              <a:rPr lang="fr-FR" sz="2600" dirty="0" err="1" smtClean="0">
                <a:latin typeface="Cambria"/>
                <a:cs typeface="Cambria"/>
              </a:rPr>
              <a:t>link</a:t>
            </a:r>
            <a:r>
              <a:rPr lang="fr-FR" sz="2600" dirty="0" smtClean="0">
                <a:latin typeface="Cambria"/>
                <a:cs typeface="Cambria"/>
              </a:rPr>
              <a:t> to </a:t>
            </a:r>
            <a:r>
              <a:rPr lang="fr-FR" sz="2600" dirty="0" err="1" smtClean="0">
                <a:latin typeface="Cambria"/>
                <a:cs typeface="Cambria"/>
              </a:rPr>
              <a:t>therapy</a:t>
            </a:r>
            <a:endParaRPr lang="fr-FR" sz="2600" dirty="0" smtClean="0">
              <a:latin typeface="Cambria"/>
              <a:cs typeface="Cambria"/>
            </a:endParaRPr>
          </a:p>
          <a:p>
            <a:pPr marL="457200" indent="-457200">
              <a:buFont typeface="Arial"/>
              <a:buChar char="•"/>
            </a:pPr>
            <a:endParaRPr lang="fr-FR" sz="2600" dirty="0">
              <a:latin typeface="Cambria"/>
              <a:cs typeface="Cambria"/>
            </a:endParaRPr>
          </a:p>
          <a:p>
            <a:pPr marL="457200" indent="-457200">
              <a:buFont typeface="Arial"/>
              <a:buChar char="•"/>
            </a:pPr>
            <a:r>
              <a:rPr lang="fr-FR" sz="2600" dirty="0" smtClean="0">
                <a:latin typeface="Cambria"/>
                <a:cs typeface="Cambria"/>
              </a:rPr>
              <a:t>In </a:t>
            </a:r>
            <a:r>
              <a:rPr lang="fr-FR" sz="2600" dirty="0" err="1" smtClean="0">
                <a:latin typeface="Cambria"/>
                <a:cs typeface="Cambria"/>
              </a:rPr>
              <a:t>order</a:t>
            </a:r>
            <a:r>
              <a:rPr lang="fr-FR" sz="2600" dirty="0" smtClean="0">
                <a:latin typeface="Cambria"/>
                <a:cs typeface="Cambria"/>
              </a:rPr>
              <a:t> to </a:t>
            </a:r>
            <a:r>
              <a:rPr lang="fr-FR" sz="2600" dirty="0" err="1" smtClean="0">
                <a:latin typeface="Cambria"/>
                <a:cs typeface="Cambria"/>
              </a:rPr>
              <a:t>study</a:t>
            </a:r>
            <a:r>
              <a:rPr lang="fr-FR" sz="2600" dirty="0" smtClean="0">
                <a:latin typeface="Cambria"/>
                <a:cs typeface="Cambria"/>
              </a:rPr>
              <a:t> </a:t>
            </a:r>
            <a:r>
              <a:rPr lang="fr-FR" sz="2600" dirty="0" err="1" smtClean="0">
                <a:latin typeface="Cambria"/>
                <a:cs typeface="Cambria"/>
              </a:rPr>
              <a:t>adult</a:t>
            </a:r>
            <a:r>
              <a:rPr lang="fr-FR" sz="2600" dirty="0" smtClean="0">
                <a:latin typeface="Cambria"/>
                <a:cs typeface="Cambria"/>
              </a:rPr>
              <a:t> </a:t>
            </a:r>
            <a:r>
              <a:rPr lang="fr-FR" sz="2600" dirty="0" err="1" smtClean="0">
                <a:latin typeface="Cambria"/>
                <a:cs typeface="Cambria"/>
              </a:rPr>
              <a:t>retina</a:t>
            </a:r>
            <a:r>
              <a:rPr lang="fr-FR" sz="2600" dirty="0" smtClean="0">
                <a:latin typeface="Cambria"/>
                <a:cs typeface="Cambria"/>
              </a:rPr>
              <a:t> </a:t>
            </a:r>
            <a:r>
              <a:rPr lang="fr-FR" sz="2600" dirty="0" err="1" smtClean="0">
                <a:latin typeface="Cambria"/>
                <a:cs typeface="Cambria"/>
              </a:rPr>
              <a:t>wave</a:t>
            </a:r>
            <a:r>
              <a:rPr lang="fr-FR" sz="2600" dirty="0" smtClean="0">
                <a:latin typeface="Cambria"/>
                <a:cs typeface="Cambria"/>
              </a:rPr>
              <a:t> </a:t>
            </a:r>
            <a:r>
              <a:rPr lang="fr-FR" sz="2600" dirty="0" err="1" smtClean="0">
                <a:latin typeface="Cambria"/>
                <a:cs typeface="Cambria"/>
              </a:rPr>
              <a:t>activity</a:t>
            </a:r>
            <a:r>
              <a:rPr lang="fr-FR" sz="2600" dirty="0" smtClean="0">
                <a:latin typeface="Cambria"/>
                <a:cs typeface="Cambria"/>
              </a:rPr>
              <a:t> </a:t>
            </a:r>
            <a:r>
              <a:rPr lang="fr-FR" sz="2600" dirty="0" err="1" smtClean="0">
                <a:latin typeface="Cambria"/>
                <a:cs typeface="Cambria"/>
              </a:rPr>
              <a:t>we</a:t>
            </a:r>
            <a:r>
              <a:rPr lang="fr-FR" sz="2600" dirty="0" smtClean="0">
                <a:latin typeface="Cambria"/>
                <a:cs typeface="Cambria"/>
              </a:rPr>
              <a:t> </a:t>
            </a:r>
            <a:r>
              <a:rPr lang="fr-FR" sz="2600" dirty="0" err="1" smtClean="0">
                <a:latin typeface="Cambria"/>
                <a:cs typeface="Cambria"/>
              </a:rPr>
              <a:t>need</a:t>
            </a:r>
            <a:r>
              <a:rPr lang="fr-FR" sz="2600" dirty="0" smtClean="0">
                <a:latin typeface="Cambria"/>
                <a:cs typeface="Cambria"/>
              </a:rPr>
              <a:t> to first </a:t>
            </a:r>
            <a:r>
              <a:rPr lang="fr-FR" sz="2600" dirty="0" err="1" smtClean="0">
                <a:latin typeface="Cambria"/>
                <a:cs typeface="Cambria"/>
              </a:rPr>
              <a:t>study</a:t>
            </a:r>
            <a:r>
              <a:rPr lang="fr-FR" sz="2600" dirty="0" smtClean="0">
                <a:latin typeface="Cambria"/>
                <a:cs typeface="Cambria"/>
              </a:rPr>
              <a:t> </a:t>
            </a:r>
            <a:r>
              <a:rPr lang="fr-FR" sz="2600" dirty="0" err="1" smtClean="0">
                <a:latin typeface="Cambria"/>
                <a:cs typeface="Cambria"/>
              </a:rPr>
              <a:t>developmental</a:t>
            </a:r>
            <a:r>
              <a:rPr lang="fr-FR" sz="2600" dirty="0" smtClean="0">
                <a:latin typeface="Cambria"/>
                <a:cs typeface="Cambria"/>
              </a:rPr>
              <a:t> </a:t>
            </a:r>
            <a:r>
              <a:rPr lang="fr-FR" sz="2600" dirty="0" err="1" smtClean="0">
                <a:latin typeface="Cambria"/>
                <a:cs typeface="Cambria"/>
              </a:rPr>
              <a:t>waves</a:t>
            </a:r>
            <a:endParaRPr lang="fr-FR" sz="2600" dirty="0"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39970253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/>
          <p:cNvSpPr txBox="1">
            <a:spLocks/>
          </p:cNvSpPr>
          <p:nvPr/>
        </p:nvSpPr>
        <p:spPr>
          <a:xfrm>
            <a:off x="432734" y="154945"/>
            <a:ext cx="8441723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GB" sz="3600" b="1" dirty="0">
              <a:solidFill>
                <a:srgbClr val="376092"/>
              </a:solidFill>
              <a:latin typeface="Cambria"/>
              <a:cs typeface="Cambria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643467" y="1319828"/>
            <a:ext cx="823099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err="1" smtClean="0">
                <a:latin typeface="Cambria"/>
                <a:cs typeface="Cambria"/>
              </a:rPr>
              <a:t>Biophysical</a:t>
            </a:r>
            <a:r>
              <a:rPr lang="fr-FR" sz="2800" b="1" dirty="0" smtClean="0">
                <a:latin typeface="Cambria"/>
                <a:cs typeface="Cambria"/>
              </a:rPr>
              <a:t> </a:t>
            </a:r>
            <a:r>
              <a:rPr lang="fr-FR" sz="2800" b="1" dirty="0" err="1" smtClean="0">
                <a:latin typeface="Cambria"/>
                <a:cs typeface="Cambria"/>
              </a:rPr>
              <a:t>characterization</a:t>
            </a:r>
            <a:endParaRPr lang="fr-FR" sz="2800" b="1" dirty="0" smtClean="0">
              <a:latin typeface="Cambria"/>
              <a:cs typeface="Cambria"/>
            </a:endParaRPr>
          </a:p>
          <a:p>
            <a:pPr marL="457200" indent="-457200">
              <a:buFont typeface="Arial"/>
              <a:buChar char="•"/>
            </a:pPr>
            <a:r>
              <a:rPr lang="fr-FR" sz="2800" dirty="0" err="1" smtClean="0">
                <a:latin typeface="Cambria"/>
                <a:cs typeface="Cambria"/>
              </a:rPr>
              <a:t>Pharmacological</a:t>
            </a:r>
            <a:r>
              <a:rPr lang="fr-FR" sz="2800" dirty="0" smtClean="0">
                <a:latin typeface="Cambria"/>
                <a:cs typeface="Cambria"/>
              </a:rPr>
              <a:t> manipulations </a:t>
            </a:r>
            <a:r>
              <a:rPr lang="fr-FR" sz="2800" dirty="0" err="1" smtClean="0">
                <a:latin typeface="Cambria"/>
                <a:cs typeface="Cambria"/>
              </a:rPr>
              <a:t>allow</a:t>
            </a:r>
            <a:r>
              <a:rPr lang="fr-FR" sz="2800" dirty="0" smtClean="0">
                <a:latin typeface="Cambria"/>
                <a:cs typeface="Cambria"/>
              </a:rPr>
              <a:t> </a:t>
            </a:r>
            <a:r>
              <a:rPr lang="fr-FR" sz="2800" dirty="0" smtClean="0">
                <a:latin typeface="Cambria"/>
                <a:cs typeface="Cambria"/>
              </a:rPr>
              <a:t>to </a:t>
            </a:r>
            <a:r>
              <a:rPr lang="fr-FR" sz="2800" dirty="0" err="1" smtClean="0">
                <a:latin typeface="Cambria"/>
                <a:cs typeface="Cambria"/>
              </a:rPr>
              <a:t>differentiate</a:t>
            </a:r>
            <a:r>
              <a:rPr lang="fr-FR" sz="2800" dirty="0" smtClean="0">
                <a:latin typeface="Cambria"/>
                <a:cs typeface="Cambria"/>
              </a:rPr>
              <a:t> </a:t>
            </a:r>
            <a:r>
              <a:rPr lang="fr-FR" sz="2800" dirty="0" err="1" smtClean="0">
                <a:latin typeface="Cambria"/>
                <a:cs typeface="Cambria"/>
              </a:rPr>
              <a:t>retinal</a:t>
            </a:r>
            <a:r>
              <a:rPr lang="fr-FR" sz="2800" dirty="0" smtClean="0">
                <a:latin typeface="Cambria"/>
                <a:cs typeface="Cambria"/>
              </a:rPr>
              <a:t> </a:t>
            </a:r>
            <a:r>
              <a:rPr lang="fr-FR" sz="2800" dirty="0" err="1" smtClean="0">
                <a:latin typeface="Cambria"/>
                <a:cs typeface="Cambria"/>
              </a:rPr>
              <a:t>waves</a:t>
            </a:r>
            <a:r>
              <a:rPr lang="fr-FR" sz="2800" dirty="0" smtClean="0">
                <a:latin typeface="Cambria"/>
                <a:cs typeface="Cambria"/>
              </a:rPr>
              <a:t> in to 3 stages (I,II,III)</a:t>
            </a:r>
          </a:p>
          <a:p>
            <a:pPr marL="457200" indent="-457200">
              <a:buFont typeface="Arial"/>
              <a:buChar char="•"/>
            </a:pPr>
            <a:endParaRPr lang="fr-FR" sz="2800" b="1" dirty="0">
              <a:latin typeface="Cambria"/>
              <a:cs typeface="Cambria"/>
            </a:endParaRPr>
          </a:p>
        </p:txBody>
      </p:sp>
      <p:sp>
        <p:nvSpPr>
          <p:cNvPr id="13" name="Espace réservé du numéro de diapositive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EF798-B1B9-7449-98B2-36D44396573B}" type="slidenum">
              <a:rPr lang="fr-FR" smtClean="0">
                <a:latin typeface="Cambria"/>
                <a:cs typeface="Cambria"/>
              </a:rPr>
              <a:t>14</a:t>
            </a:fld>
            <a:endParaRPr lang="fr-FR">
              <a:latin typeface="Cambria"/>
              <a:cs typeface="Cambria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910506" y="19843"/>
            <a:ext cx="79639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 smtClean="0">
                <a:solidFill>
                  <a:srgbClr val="31859C"/>
                </a:solidFill>
                <a:latin typeface="Cambria"/>
                <a:cs typeface="Cambria"/>
              </a:rPr>
              <a:t>How to </a:t>
            </a:r>
            <a:r>
              <a:rPr lang="fr-FR" sz="3600" b="1" dirty="0" err="1" smtClean="0">
                <a:solidFill>
                  <a:srgbClr val="31859C"/>
                </a:solidFill>
                <a:latin typeface="Cambria"/>
                <a:cs typeface="Cambria"/>
              </a:rPr>
              <a:t>characterize</a:t>
            </a:r>
            <a:r>
              <a:rPr lang="fr-FR" sz="3600" b="1" dirty="0" smtClean="0">
                <a:solidFill>
                  <a:srgbClr val="31859C"/>
                </a:solidFill>
                <a:latin typeface="Cambria"/>
                <a:cs typeface="Cambria"/>
              </a:rPr>
              <a:t> </a:t>
            </a:r>
            <a:r>
              <a:rPr lang="fr-FR" sz="3600" b="1" dirty="0" err="1" smtClean="0">
                <a:solidFill>
                  <a:srgbClr val="31859C"/>
                </a:solidFill>
                <a:latin typeface="Cambria"/>
                <a:cs typeface="Cambria"/>
              </a:rPr>
              <a:t>developmental</a:t>
            </a:r>
            <a:r>
              <a:rPr lang="fr-FR" sz="3600" b="1" dirty="0" smtClean="0">
                <a:solidFill>
                  <a:srgbClr val="31859C"/>
                </a:solidFill>
                <a:latin typeface="Cambria"/>
                <a:cs typeface="Cambria"/>
              </a:rPr>
              <a:t> </a:t>
            </a:r>
            <a:r>
              <a:rPr lang="fr-FR" sz="3600" b="1" dirty="0" err="1" smtClean="0">
                <a:solidFill>
                  <a:srgbClr val="31859C"/>
                </a:solidFill>
                <a:latin typeface="Cambria"/>
                <a:cs typeface="Cambria"/>
              </a:rPr>
              <a:t>Retinal</a:t>
            </a:r>
            <a:r>
              <a:rPr lang="fr-FR" sz="3600" b="1" dirty="0" smtClean="0">
                <a:solidFill>
                  <a:srgbClr val="31859C"/>
                </a:solidFill>
                <a:latin typeface="Cambria"/>
                <a:cs typeface="Cambria"/>
              </a:rPr>
              <a:t> </a:t>
            </a:r>
            <a:r>
              <a:rPr lang="fr-FR" sz="3600" b="1" dirty="0" err="1" smtClean="0">
                <a:solidFill>
                  <a:srgbClr val="31859C"/>
                </a:solidFill>
                <a:latin typeface="Cambria"/>
                <a:cs typeface="Cambria"/>
              </a:rPr>
              <a:t>Waves</a:t>
            </a:r>
            <a:r>
              <a:rPr lang="fr-FR" sz="3600" b="1" dirty="0" smtClean="0">
                <a:solidFill>
                  <a:srgbClr val="31859C"/>
                </a:solidFill>
                <a:latin typeface="Cambria"/>
                <a:cs typeface="Cambria"/>
              </a:rPr>
              <a:t>?</a:t>
            </a:r>
            <a:endParaRPr lang="fr-FR" sz="3600" b="1" dirty="0">
              <a:solidFill>
                <a:srgbClr val="31859C"/>
              </a:solidFill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18365967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/>
          <p:cNvSpPr txBox="1">
            <a:spLocks/>
          </p:cNvSpPr>
          <p:nvPr/>
        </p:nvSpPr>
        <p:spPr>
          <a:xfrm>
            <a:off x="432734" y="154945"/>
            <a:ext cx="8441723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GB" sz="3600" b="1" dirty="0">
              <a:solidFill>
                <a:srgbClr val="376092"/>
              </a:solidFill>
              <a:latin typeface="Cambria"/>
              <a:cs typeface="Cambria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643467" y="1319828"/>
            <a:ext cx="8230990" cy="5262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err="1" smtClean="0">
                <a:latin typeface="Cambria"/>
                <a:cs typeface="Cambria"/>
              </a:rPr>
              <a:t>Biophysical</a:t>
            </a:r>
            <a:r>
              <a:rPr lang="fr-FR" sz="2800" b="1" dirty="0" smtClean="0">
                <a:latin typeface="Cambria"/>
                <a:cs typeface="Cambria"/>
              </a:rPr>
              <a:t> </a:t>
            </a:r>
            <a:r>
              <a:rPr lang="fr-FR" sz="2800" b="1" dirty="0" err="1" smtClean="0">
                <a:latin typeface="Cambria"/>
                <a:cs typeface="Cambria"/>
              </a:rPr>
              <a:t>characterization</a:t>
            </a:r>
            <a:endParaRPr lang="fr-FR" sz="2800" b="1" dirty="0" smtClean="0">
              <a:latin typeface="Cambria"/>
              <a:cs typeface="Cambria"/>
            </a:endParaRPr>
          </a:p>
          <a:p>
            <a:pPr marL="457200" indent="-457200">
              <a:buFont typeface="Arial"/>
              <a:buChar char="•"/>
            </a:pPr>
            <a:r>
              <a:rPr lang="fr-FR" sz="2800" dirty="0" err="1" smtClean="0">
                <a:latin typeface="Cambria"/>
                <a:cs typeface="Cambria"/>
              </a:rPr>
              <a:t>Pharmacological</a:t>
            </a:r>
            <a:r>
              <a:rPr lang="fr-FR" sz="2800" dirty="0" smtClean="0">
                <a:latin typeface="Cambria"/>
                <a:cs typeface="Cambria"/>
              </a:rPr>
              <a:t> manipulations </a:t>
            </a:r>
            <a:r>
              <a:rPr lang="fr-FR" sz="2800" dirty="0" err="1" smtClean="0">
                <a:latin typeface="Cambria"/>
                <a:cs typeface="Cambria"/>
              </a:rPr>
              <a:t>allow</a:t>
            </a:r>
            <a:r>
              <a:rPr lang="fr-FR" sz="2800" dirty="0" smtClean="0">
                <a:latin typeface="Cambria"/>
                <a:cs typeface="Cambria"/>
              </a:rPr>
              <a:t> </a:t>
            </a:r>
            <a:r>
              <a:rPr lang="fr-FR" sz="2800" dirty="0" smtClean="0">
                <a:latin typeface="Cambria"/>
                <a:cs typeface="Cambria"/>
              </a:rPr>
              <a:t>to </a:t>
            </a:r>
            <a:r>
              <a:rPr lang="fr-FR" sz="2800" dirty="0" err="1" smtClean="0">
                <a:latin typeface="Cambria"/>
                <a:cs typeface="Cambria"/>
              </a:rPr>
              <a:t>differentiate</a:t>
            </a:r>
            <a:r>
              <a:rPr lang="fr-FR" sz="2800" dirty="0" smtClean="0">
                <a:latin typeface="Cambria"/>
                <a:cs typeface="Cambria"/>
              </a:rPr>
              <a:t> </a:t>
            </a:r>
            <a:r>
              <a:rPr lang="fr-FR" sz="2800" dirty="0" err="1" smtClean="0">
                <a:latin typeface="Cambria"/>
                <a:cs typeface="Cambria"/>
              </a:rPr>
              <a:t>retinal</a:t>
            </a:r>
            <a:r>
              <a:rPr lang="fr-FR" sz="2800" dirty="0" smtClean="0">
                <a:latin typeface="Cambria"/>
                <a:cs typeface="Cambria"/>
              </a:rPr>
              <a:t> </a:t>
            </a:r>
            <a:r>
              <a:rPr lang="fr-FR" sz="2800" dirty="0" err="1" smtClean="0">
                <a:latin typeface="Cambria"/>
                <a:cs typeface="Cambria"/>
              </a:rPr>
              <a:t>waves</a:t>
            </a:r>
            <a:r>
              <a:rPr lang="fr-FR" sz="2800" dirty="0" smtClean="0">
                <a:latin typeface="Cambria"/>
                <a:cs typeface="Cambria"/>
              </a:rPr>
              <a:t> in to 3 stages (I,II,III)</a:t>
            </a:r>
          </a:p>
          <a:p>
            <a:pPr marL="457200" indent="-457200">
              <a:buFont typeface="Arial"/>
              <a:buChar char="•"/>
            </a:pPr>
            <a:endParaRPr lang="fr-FR" sz="2800" b="1" dirty="0">
              <a:latin typeface="Cambria"/>
              <a:cs typeface="Cambria"/>
            </a:endParaRPr>
          </a:p>
          <a:p>
            <a:r>
              <a:rPr lang="fr-FR" sz="2800" b="1" dirty="0" smtClean="0">
                <a:latin typeface="Cambria"/>
                <a:cs typeface="Cambria"/>
              </a:rPr>
              <a:t>Quantitative </a:t>
            </a:r>
            <a:r>
              <a:rPr lang="fr-FR" sz="2800" b="1" dirty="0" err="1" smtClean="0">
                <a:latin typeface="Cambria"/>
                <a:cs typeface="Cambria"/>
              </a:rPr>
              <a:t>characterization</a:t>
            </a:r>
            <a:endParaRPr lang="fr-FR" sz="2800" b="1" dirty="0">
              <a:latin typeface="Cambria"/>
              <a:cs typeface="Cambria"/>
            </a:endParaRPr>
          </a:p>
          <a:p>
            <a:pPr marL="285750" indent="-285750">
              <a:buFont typeface="Arial"/>
              <a:buChar char="•"/>
            </a:pPr>
            <a:r>
              <a:rPr lang="fr-FR" sz="2800" i="1" dirty="0" smtClean="0">
                <a:latin typeface="Cambria"/>
                <a:cs typeface="Cambria"/>
              </a:rPr>
              <a:t>Distribution of the </a:t>
            </a:r>
            <a:r>
              <a:rPr lang="fr-FR" sz="2800" i="1" dirty="0" err="1" smtClean="0">
                <a:latin typeface="Cambria"/>
                <a:cs typeface="Cambria"/>
              </a:rPr>
              <a:t>waves</a:t>
            </a:r>
            <a:r>
              <a:rPr lang="fr-FR" sz="2800" i="1" dirty="0" smtClean="0">
                <a:latin typeface="Cambria"/>
                <a:cs typeface="Cambria"/>
              </a:rPr>
              <a:t> </a:t>
            </a:r>
            <a:r>
              <a:rPr lang="fr-FR" sz="2800" dirty="0" smtClean="0">
                <a:latin typeface="Cambria"/>
                <a:cs typeface="Cambria"/>
              </a:rPr>
              <a:t>:</a:t>
            </a:r>
          </a:p>
          <a:p>
            <a:pPr marL="742950" lvl="1" indent="-285750">
              <a:buFont typeface="Arial"/>
              <a:buChar char="•"/>
            </a:pPr>
            <a:r>
              <a:rPr lang="fr-FR" sz="2800" dirty="0" smtClean="0">
                <a:latin typeface="Cambria"/>
                <a:cs typeface="Cambria"/>
              </a:rPr>
              <a:t>Size</a:t>
            </a:r>
          </a:p>
          <a:p>
            <a:pPr marL="742950" lvl="1" indent="-285750">
              <a:buFont typeface="Arial"/>
              <a:buChar char="•"/>
            </a:pPr>
            <a:r>
              <a:rPr lang="fr-FR" sz="2800" dirty="0" smtClean="0">
                <a:latin typeface="Cambria"/>
                <a:cs typeface="Cambria"/>
              </a:rPr>
              <a:t>Duration</a:t>
            </a:r>
            <a:endParaRPr lang="fr-FR" sz="2800" dirty="0">
              <a:latin typeface="Cambria"/>
              <a:cs typeface="Cambria"/>
            </a:endParaRPr>
          </a:p>
          <a:p>
            <a:pPr marL="742950" lvl="1" indent="-285750">
              <a:buFont typeface="Arial"/>
              <a:buChar char="•"/>
            </a:pPr>
            <a:r>
              <a:rPr lang="fr-FR" sz="2800" dirty="0">
                <a:solidFill>
                  <a:schemeClr val="accent5">
                    <a:lumMod val="75000"/>
                  </a:schemeClr>
                </a:solidFill>
                <a:latin typeface="Cambria"/>
                <a:cs typeface="Cambria"/>
              </a:rPr>
              <a:t>Power </a:t>
            </a:r>
            <a:r>
              <a:rPr lang="fr-FR" sz="2800" dirty="0" err="1">
                <a:solidFill>
                  <a:schemeClr val="accent5">
                    <a:lumMod val="75000"/>
                  </a:schemeClr>
                </a:solidFill>
                <a:latin typeface="Cambria"/>
                <a:cs typeface="Cambria"/>
              </a:rPr>
              <a:t>law</a:t>
            </a:r>
            <a:r>
              <a:rPr lang="fr-FR" sz="2800" dirty="0">
                <a:solidFill>
                  <a:schemeClr val="accent5">
                    <a:lumMod val="75000"/>
                  </a:schemeClr>
                </a:solidFill>
                <a:latin typeface="Cambria"/>
                <a:cs typeface="Cambria"/>
              </a:rPr>
              <a:t> distributions </a:t>
            </a:r>
            <a:r>
              <a:rPr lang="fr-FR" sz="2800" dirty="0">
                <a:latin typeface="Cambria"/>
                <a:cs typeface="Cambria"/>
              </a:rPr>
              <a:t>(maximal variance</a:t>
            </a:r>
            <a:r>
              <a:rPr lang="fr-FR" sz="2800" dirty="0" smtClean="0">
                <a:latin typeface="Cambria"/>
                <a:cs typeface="Cambria"/>
              </a:rPr>
              <a:t>)</a:t>
            </a:r>
          </a:p>
          <a:p>
            <a:pPr marL="285750" indent="-285750">
              <a:buFont typeface="Arial"/>
              <a:buChar char="•"/>
            </a:pPr>
            <a:r>
              <a:rPr lang="fr-FR" sz="2800" i="1" dirty="0" err="1" smtClean="0">
                <a:latin typeface="Cambria"/>
                <a:cs typeface="Cambria"/>
              </a:rPr>
              <a:t>Compute</a:t>
            </a:r>
            <a:r>
              <a:rPr lang="fr-FR" sz="2800" i="1" dirty="0" smtClean="0">
                <a:latin typeface="Cambria"/>
                <a:cs typeface="Cambria"/>
              </a:rPr>
              <a:t> the </a:t>
            </a:r>
            <a:r>
              <a:rPr lang="fr-FR" sz="2800" i="1" dirty="0" err="1" smtClean="0">
                <a:latin typeface="Cambria"/>
                <a:cs typeface="Cambria"/>
              </a:rPr>
              <a:t>waves</a:t>
            </a:r>
            <a:r>
              <a:rPr lang="fr-FR" sz="2800" i="1" dirty="0" smtClean="0">
                <a:latin typeface="Cambria"/>
                <a:cs typeface="Cambria"/>
              </a:rPr>
              <a:t> :</a:t>
            </a:r>
          </a:p>
          <a:p>
            <a:pPr marL="742950" lvl="1" indent="-285750">
              <a:buFont typeface="Arial"/>
              <a:buChar char="•"/>
            </a:pPr>
            <a:r>
              <a:rPr lang="fr-FR" sz="2800" dirty="0" smtClean="0">
                <a:latin typeface="Cambria"/>
                <a:cs typeface="Cambria"/>
              </a:rPr>
              <a:t>Speed</a:t>
            </a:r>
          </a:p>
          <a:p>
            <a:pPr marL="742950" lvl="1" indent="-285750">
              <a:buFont typeface="Arial"/>
              <a:buChar char="•"/>
            </a:pPr>
            <a:r>
              <a:rPr lang="fr-FR" sz="2800" dirty="0" err="1" smtClean="0">
                <a:latin typeface="Cambria"/>
                <a:cs typeface="Cambria"/>
              </a:rPr>
              <a:t>Frequency</a:t>
            </a:r>
            <a:endParaRPr lang="fr-FR" sz="2800" dirty="0" smtClean="0">
              <a:latin typeface="Cambria"/>
              <a:cs typeface="Cambria"/>
            </a:endParaRPr>
          </a:p>
        </p:txBody>
      </p:sp>
      <p:sp>
        <p:nvSpPr>
          <p:cNvPr id="13" name="Espace réservé du numéro de diapositive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EF798-B1B9-7449-98B2-36D44396573B}" type="slidenum">
              <a:rPr lang="fr-FR" smtClean="0">
                <a:latin typeface="Cambria"/>
                <a:cs typeface="Cambria"/>
              </a:rPr>
              <a:t>15</a:t>
            </a:fld>
            <a:endParaRPr lang="fr-FR">
              <a:latin typeface="Cambria"/>
              <a:cs typeface="Cambria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910506" y="19843"/>
            <a:ext cx="79639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 smtClean="0">
                <a:solidFill>
                  <a:srgbClr val="31859C"/>
                </a:solidFill>
                <a:latin typeface="Cambria"/>
                <a:cs typeface="Cambria"/>
              </a:rPr>
              <a:t>How to </a:t>
            </a:r>
            <a:r>
              <a:rPr lang="fr-FR" sz="3600" b="1" dirty="0" err="1" smtClean="0">
                <a:solidFill>
                  <a:srgbClr val="31859C"/>
                </a:solidFill>
                <a:latin typeface="Cambria"/>
                <a:cs typeface="Cambria"/>
              </a:rPr>
              <a:t>characterize</a:t>
            </a:r>
            <a:r>
              <a:rPr lang="fr-FR" sz="3600" b="1" dirty="0" smtClean="0">
                <a:solidFill>
                  <a:srgbClr val="31859C"/>
                </a:solidFill>
                <a:latin typeface="Cambria"/>
                <a:cs typeface="Cambria"/>
              </a:rPr>
              <a:t> </a:t>
            </a:r>
            <a:r>
              <a:rPr lang="fr-FR" sz="3600" b="1" dirty="0" err="1" smtClean="0">
                <a:solidFill>
                  <a:srgbClr val="31859C"/>
                </a:solidFill>
                <a:latin typeface="Cambria"/>
                <a:cs typeface="Cambria"/>
              </a:rPr>
              <a:t>developmental</a:t>
            </a:r>
            <a:r>
              <a:rPr lang="fr-FR" sz="3600" b="1" dirty="0" smtClean="0">
                <a:solidFill>
                  <a:srgbClr val="31859C"/>
                </a:solidFill>
                <a:latin typeface="Cambria"/>
                <a:cs typeface="Cambria"/>
              </a:rPr>
              <a:t> </a:t>
            </a:r>
            <a:r>
              <a:rPr lang="fr-FR" sz="3600" b="1" dirty="0" err="1" smtClean="0">
                <a:solidFill>
                  <a:srgbClr val="31859C"/>
                </a:solidFill>
                <a:latin typeface="Cambria"/>
                <a:cs typeface="Cambria"/>
              </a:rPr>
              <a:t>Retinal</a:t>
            </a:r>
            <a:r>
              <a:rPr lang="fr-FR" sz="3600" b="1" dirty="0" smtClean="0">
                <a:solidFill>
                  <a:srgbClr val="31859C"/>
                </a:solidFill>
                <a:latin typeface="Cambria"/>
                <a:cs typeface="Cambria"/>
              </a:rPr>
              <a:t> </a:t>
            </a:r>
            <a:r>
              <a:rPr lang="fr-FR" sz="3600" b="1" dirty="0" err="1" smtClean="0">
                <a:solidFill>
                  <a:srgbClr val="31859C"/>
                </a:solidFill>
                <a:latin typeface="Cambria"/>
                <a:cs typeface="Cambria"/>
              </a:rPr>
              <a:t>Waves</a:t>
            </a:r>
            <a:r>
              <a:rPr lang="fr-FR" sz="3600" b="1" dirty="0" smtClean="0">
                <a:solidFill>
                  <a:srgbClr val="31859C"/>
                </a:solidFill>
                <a:latin typeface="Cambria"/>
                <a:cs typeface="Cambria"/>
              </a:rPr>
              <a:t>?</a:t>
            </a:r>
            <a:endParaRPr lang="fr-FR" sz="3600" b="1" dirty="0">
              <a:solidFill>
                <a:srgbClr val="31859C"/>
              </a:solidFill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22737577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/>
          <p:cNvSpPr txBox="1">
            <a:spLocks/>
          </p:cNvSpPr>
          <p:nvPr/>
        </p:nvSpPr>
        <p:spPr>
          <a:xfrm>
            <a:off x="432734" y="154945"/>
            <a:ext cx="8441723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GB" sz="3600" b="1" dirty="0">
              <a:solidFill>
                <a:srgbClr val="376092"/>
              </a:solidFill>
              <a:latin typeface="Cambria"/>
              <a:cs typeface="Cambria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565445" y="1144932"/>
            <a:ext cx="8230990" cy="6155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err="1" smtClean="0">
                <a:latin typeface="Cambria"/>
                <a:cs typeface="Cambria"/>
              </a:rPr>
              <a:t>Mathematical</a:t>
            </a:r>
            <a:r>
              <a:rPr lang="fr-FR" sz="2800" b="1" dirty="0" smtClean="0">
                <a:latin typeface="Cambria"/>
                <a:cs typeface="Cambria"/>
              </a:rPr>
              <a:t> </a:t>
            </a:r>
            <a:r>
              <a:rPr lang="fr-FR" sz="2800" b="1" dirty="0" err="1" smtClean="0">
                <a:latin typeface="Cambria"/>
                <a:cs typeface="Cambria"/>
              </a:rPr>
              <a:t>characterization</a:t>
            </a:r>
            <a:endParaRPr lang="fr-FR" sz="2800" b="1" dirty="0" smtClean="0">
              <a:latin typeface="Cambria"/>
              <a:cs typeface="Cambria"/>
            </a:endParaRPr>
          </a:p>
          <a:p>
            <a:endParaRPr lang="fr-FR" sz="2800" dirty="0" smtClean="0">
              <a:latin typeface="Cambria"/>
              <a:cs typeface="Cambria"/>
            </a:endParaRPr>
          </a:p>
          <a:p>
            <a:r>
              <a:rPr lang="fr-FR" sz="2600" dirty="0" err="1" smtClean="0">
                <a:latin typeface="Cambria"/>
                <a:cs typeface="Cambria"/>
              </a:rPr>
              <a:t>From</a:t>
            </a:r>
            <a:r>
              <a:rPr lang="fr-FR" sz="2600" dirty="0" smtClean="0">
                <a:latin typeface="Cambria"/>
                <a:cs typeface="Cambria"/>
              </a:rPr>
              <a:t> the non </a:t>
            </a:r>
            <a:r>
              <a:rPr lang="fr-FR" sz="2600" dirty="0" err="1" smtClean="0">
                <a:latin typeface="Cambria"/>
                <a:cs typeface="Cambria"/>
              </a:rPr>
              <a:t>linear</a:t>
            </a:r>
            <a:r>
              <a:rPr lang="fr-FR" sz="2600" dirty="0" smtClean="0">
                <a:latin typeface="Cambria"/>
                <a:cs typeface="Cambria"/>
              </a:rPr>
              <a:t> </a:t>
            </a:r>
            <a:r>
              <a:rPr lang="fr-FR" sz="2600" dirty="0" err="1" smtClean="0">
                <a:latin typeface="Cambria"/>
                <a:cs typeface="Cambria"/>
              </a:rPr>
              <a:t>physics</a:t>
            </a:r>
            <a:r>
              <a:rPr lang="fr-FR" sz="2600" dirty="0" smtClean="0">
                <a:latin typeface="Cambria"/>
                <a:cs typeface="Cambria"/>
              </a:rPr>
              <a:t> </a:t>
            </a:r>
            <a:r>
              <a:rPr lang="fr-FR" sz="2600" dirty="0" smtClean="0">
                <a:latin typeface="Cambria"/>
                <a:cs typeface="Cambria"/>
              </a:rPr>
              <a:t>perspective</a:t>
            </a:r>
            <a:r>
              <a:rPr lang="fr-FR" sz="2600" dirty="0" smtClean="0">
                <a:latin typeface="Cambria"/>
                <a:cs typeface="Cambria"/>
              </a:rPr>
              <a:t> a </a:t>
            </a:r>
            <a:r>
              <a:rPr lang="fr-FR" sz="2600" dirty="0" err="1" smtClean="0">
                <a:latin typeface="Cambria"/>
                <a:cs typeface="Cambria"/>
              </a:rPr>
              <a:t>retinal</a:t>
            </a:r>
            <a:r>
              <a:rPr lang="fr-FR" sz="2600" dirty="0" smtClean="0">
                <a:latin typeface="Cambria"/>
                <a:cs typeface="Cambria"/>
              </a:rPr>
              <a:t> </a:t>
            </a:r>
            <a:r>
              <a:rPr lang="fr-FR" sz="2600" dirty="0" err="1" smtClean="0">
                <a:latin typeface="Cambria"/>
                <a:cs typeface="Cambria"/>
              </a:rPr>
              <a:t>wave</a:t>
            </a:r>
            <a:r>
              <a:rPr lang="fr-FR" sz="2600" dirty="0" smtClean="0">
                <a:latin typeface="Cambria"/>
                <a:cs typeface="Cambria"/>
              </a:rPr>
              <a:t> </a:t>
            </a:r>
            <a:r>
              <a:rPr lang="fr-FR" sz="2600" dirty="0" err="1" smtClean="0">
                <a:latin typeface="Cambria"/>
                <a:cs typeface="Cambria"/>
              </a:rPr>
              <a:t>is</a:t>
            </a:r>
            <a:r>
              <a:rPr lang="fr-FR" sz="2600" dirty="0" smtClean="0">
                <a:latin typeface="Cambria"/>
                <a:cs typeface="Cambria"/>
              </a:rPr>
              <a:t> a </a:t>
            </a:r>
            <a:r>
              <a:rPr lang="fr-FR" sz="2600" dirty="0" err="1" smtClean="0">
                <a:latin typeface="Cambria"/>
                <a:cs typeface="Cambria"/>
              </a:rPr>
              <a:t>spatiotemporal</a:t>
            </a:r>
            <a:r>
              <a:rPr lang="fr-FR" sz="2600" dirty="0" smtClean="0">
                <a:latin typeface="Cambria"/>
                <a:cs typeface="Cambria"/>
              </a:rPr>
              <a:t> </a:t>
            </a:r>
            <a:r>
              <a:rPr lang="fr-FR" sz="2600" dirty="0" err="1" smtClean="0">
                <a:latin typeface="Cambria"/>
                <a:cs typeface="Cambria"/>
              </a:rPr>
              <a:t>activity</a:t>
            </a:r>
            <a:r>
              <a:rPr lang="fr-FR" sz="2600" dirty="0" smtClean="0">
                <a:latin typeface="Cambria"/>
                <a:cs typeface="Cambria"/>
              </a:rPr>
              <a:t> </a:t>
            </a:r>
            <a:r>
              <a:rPr lang="fr-FR" sz="2600" dirty="0" err="1" smtClean="0">
                <a:latin typeface="Cambria"/>
                <a:cs typeface="Cambria"/>
              </a:rPr>
              <a:t>which</a:t>
            </a:r>
            <a:r>
              <a:rPr lang="fr-FR" sz="2600" dirty="0" smtClean="0">
                <a:latin typeface="Cambria"/>
                <a:cs typeface="Cambria"/>
              </a:rPr>
              <a:t>:</a:t>
            </a:r>
            <a:endParaRPr lang="fr-FR" sz="2600" dirty="0" smtClean="0">
              <a:latin typeface="Cambria"/>
              <a:cs typeface="Cambria"/>
            </a:endParaRPr>
          </a:p>
          <a:p>
            <a:pPr marL="914400" lvl="1" indent="-457200">
              <a:buFont typeface="Arial"/>
              <a:buChar char="•"/>
            </a:pPr>
            <a:r>
              <a:rPr lang="fr-FR" sz="2600" dirty="0" err="1" smtClean="0">
                <a:latin typeface="Cambria"/>
                <a:cs typeface="Cambria"/>
              </a:rPr>
              <a:t>is</a:t>
            </a:r>
            <a:r>
              <a:rPr lang="fr-FR" sz="2600" dirty="0" smtClean="0">
                <a:latin typeface="Cambria"/>
                <a:cs typeface="Cambria"/>
              </a:rPr>
              <a:t> </a:t>
            </a:r>
            <a:r>
              <a:rPr lang="fr-FR" sz="2600" dirty="0" err="1" smtClean="0">
                <a:latin typeface="Cambria"/>
                <a:cs typeface="Cambria"/>
              </a:rPr>
              <a:t>generated</a:t>
            </a:r>
            <a:r>
              <a:rPr lang="fr-FR" sz="2600" dirty="0" smtClean="0">
                <a:latin typeface="Cambria"/>
                <a:cs typeface="Cambria"/>
              </a:rPr>
              <a:t>  by the </a:t>
            </a:r>
            <a:r>
              <a:rPr lang="fr-FR" sz="2600" dirty="0" err="1" smtClean="0">
                <a:latin typeface="Cambria"/>
                <a:cs typeface="Cambria"/>
              </a:rPr>
              <a:t>conjunction</a:t>
            </a:r>
            <a:r>
              <a:rPr lang="fr-FR" sz="2600" dirty="0" smtClean="0">
                <a:latin typeface="Cambria"/>
                <a:cs typeface="Cambria"/>
              </a:rPr>
              <a:t> of </a:t>
            </a:r>
            <a:r>
              <a:rPr lang="fr-FR" sz="2600" dirty="0" smtClean="0">
                <a:solidFill>
                  <a:schemeClr val="accent2"/>
                </a:solidFill>
                <a:latin typeface="Cambria"/>
                <a:cs typeface="Cambria"/>
              </a:rPr>
              <a:t>local</a:t>
            </a:r>
            <a:r>
              <a:rPr lang="fr-FR" sz="2600" dirty="0" smtClean="0">
                <a:latin typeface="Cambria"/>
                <a:cs typeface="Cambria"/>
              </a:rPr>
              <a:t> (</a:t>
            </a:r>
            <a:r>
              <a:rPr lang="fr-FR" sz="2600" dirty="0" err="1" smtClean="0">
                <a:latin typeface="Cambria"/>
                <a:cs typeface="Cambria"/>
              </a:rPr>
              <a:t>cell</a:t>
            </a:r>
            <a:r>
              <a:rPr lang="fr-FR" sz="2600" dirty="0" smtClean="0">
                <a:latin typeface="Cambria"/>
                <a:cs typeface="Cambria"/>
              </a:rPr>
              <a:t> </a:t>
            </a:r>
            <a:r>
              <a:rPr lang="fr-FR" sz="2600" dirty="0" err="1" smtClean="0">
                <a:latin typeface="Cambria"/>
                <a:cs typeface="Cambria"/>
              </a:rPr>
              <a:t>level</a:t>
            </a:r>
            <a:r>
              <a:rPr lang="fr-FR" sz="2600" dirty="0" smtClean="0">
                <a:latin typeface="Cambria"/>
                <a:cs typeface="Cambria"/>
              </a:rPr>
              <a:t>) </a:t>
            </a:r>
            <a:r>
              <a:rPr lang="fr-FR" sz="2600" dirty="0" err="1" smtClean="0">
                <a:solidFill>
                  <a:srgbClr val="C0504D"/>
                </a:solidFill>
                <a:latin typeface="Cambria"/>
                <a:cs typeface="Cambria"/>
              </a:rPr>
              <a:t>nonlinear</a:t>
            </a:r>
            <a:r>
              <a:rPr lang="fr-FR" sz="2600" dirty="0" smtClean="0">
                <a:latin typeface="Cambria"/>
                <a:cs typeface="Cambria"/>
              </a:rPr>
              <a:t> </a:t>
            </a:r>
            <a:r>
              <a:rPr lang="fr-FR" sz="2600" dirty="0" err="1" smtClean="0">
                <a:latin typeface="Cambria"/>
                <a:cs typeface="Cambria"/>
              </a:rPr>
              <a:t>characteristics</a:t>
            </a:r>
            <a:r>
              <a:rPr lang="fr-FR" sz="2600" dirty="0" smtClean="0">
                <a:latin typeface="Cambria"/>
                <a:cs typeface="Cambria"/>
              </a:rPr>
              <a:t> and network </a:t>
            </a:r>
            <a:r>
              <a:rPr lang="fr-FR" sz="2600" dirty="0" err="1" smtClean="0">
                <a:latin typeface="Cambria"/>
                <a:cs typeface="Cambria"/>
              </a:rPr>
              <a:t>effects</a:t>
            </a:r>
            <a:endParaRPr lang="fr-FR" sz="2600" dirty="0" smtClean="0">
              <a:latin typeface="Cambria"/>
              <a:cs typeface="Cambria"/>
            </a:endParaRPr>
          </a:p>
          <a:p>
            <a:pPr marL="914400" lvl="1" indent="-457200">
              <a:buFont typeface="Arial"/>
              <a:buChar char="•"/>
            </a:pPr>
            <a:endParaRPr lang="fr-FR" sz="2600" dirty="0" smtClean="0">
              <a:latin typeface="Cambria"/>
              <a:cs typeface="Cambria"/>
            </a:endParaRPr>
          </a:p>
          <a:p>
            <a:pPr marL="914400" lvl="1" indent="-457200">
              <a:buFont typeface="Arial"/>
              <a:buChar char="•"/>
            </a:pPr>
            <a:r>
              <a:rPr lang="fr-FR" sz="2600" dirty="0" err="1">
                <a:latin typeface="Cambria"/>
                <a:cs typeface="Cambria"/>
              </a:rPr>
              <a:t>c</a:t>
            </a:r>
            <a:r>
              <a:rPr lang="fr-FR" sz="2600" dirty="0" err="1" smtClean="0">
                <a:latin typeface="Cambria"/>
                <a:cs typeface="Cambria"/>
              </a:rPr>
              <a:t>an</a:t>
            </a:r>
            <a:r>
              <a:rPr lang="fr-FR" sz="2600" dirty="0" smtClean="0">
                <a:latin typeface="Cambria"/>
                <a:cs typeface="Cambria"/>
              </a:rPr>
              <a:t> have </a:t>
            </a:r>
            <a:r>
              <a:rPr lang="fr-FR" sz="2600" dirty="0" err="1" smtClean="0">
                <a:latin typeface="Cambria"/>
                <a:cs typeface="Cambria"/>
              </a:rPr>
              <a:t>different</a:t>
            </a:r>
            <a:r>
              <a:rPr lang="fr-FR" sz="2600" dirty="0" smtClean="0">
                <a:latin typeface="Cambria"/>
                <a:cs typeface="Cambria"/>
              </a:rPr>
              <a:t> </a:t>
            </a:r>
            <a:r>
              <a:rPr lang="fr-FR" sz="2600" dirty="0" err="1" smtClean="0">
                <a:solidFill>
                  <a:schemeClr val="accent1"/>
                </a:solidFill>
                <a:latin typeface="Cambria"/>
                <a:cs typeface="Cambria"/>
              </a:rPr>
              <a:t>forms</a:t>
            </a:r>
            <a:r>
              <a:rPr lang="fr-FR" sz="2600" dirty="0" smtClean="0">
                <a:latin typeface="Cambria"/>
                <a:cs typeface="Cambria"/>
              </a:rPr>
              <a:t> (fronts, spiral, standing </a:t>
            </a:r>
            <a:r>
              <a:rPr lang="fr-FR" sz="2600" dirty="0" err="1" smtClean="0">
                <a:latin typeface="Cambria"/>
                <a:cs typeface="Cambria"/>
              </a:rPr>
              <a:t>waves</a:t>
            </a:r>
            <a:r>
              <a:rPr lang="fr-FR" sz="2600" dirty="0" smtClean="0">
                <a:latin typeface="Cambria"/>
                <a:cs typeface="Cambria"/>
              </a:rPr>
              <a:t>, </a:t>
            </a:r>
            <a:r>
              <a:rPr lang="fr-FR" sz="2600" dirty="0" err="1" smtClean="0">
                <a:latin typeface="Cambria"/>
                <a:cs typeface="Cambria"/>
              </a:rPr>
              <a:t>spatio-temporal</a:t>
            </a:r>
            <a:r>
              <a:rPr lang="fr-FR" sz="2600" dirty="0" smtClean="0">
                <a:latin typeface="Cambria"/>
                <a:cs typeface="Cambria"/>
              </a:rPr>
              <a:t> chaos)</a:t>
            </a:r>
          </a:p>
          <a:p>
            <a:pPr marL="914400" lvl="1" indent="-457200">
              <a:buFont typeface="Arial"/>
              <a:buChar char="•"/>
            </a:pPr>
            <a:endParaRPr lang="fr-FR" sz="2600" dirty="0" smtClean="0">
              <a:latin typeface="Cambria"/>
              <a:cs typeface="Cambria"/>
            </a:endParaRPr>
          </a:p>
          <a:p>
            <a:pPr marL="914400" lvl="1" indent="-457200">
              <a:buFont typeface="Arial"/>
              <a:buChar char="•"/>
            </a:pPr>
            <a:r>
              <a:rPr lang="fr-FR" sz="2600" dirty="0" err="1" smtClean="0">
                <a:latin typeface="Cambria"/>
                <a:cs typeface="Cambria"/>
              </a:rPr>
              <a:t>is</a:t>
            </a:r>
            <a:r>
              <a:rPr lang="fr-FR" sz="2600" dirty="0" smtClean="0">
                <a:latin typeface="Cambria"/>
                <a:cs typeface="Cambria"/>
              </a:rPr>
              <a:t> </a:t>
            </a:r>
            <a:r>
              <a:rPr lang="fr-FR" sz="2600" dirty="0" err="1" smtClean="0">
                <a:solidFill>
                  <a:schemeClr val="accent4"/>
                </a:solidFill>
                <a:latin typeface="Cambria"/>
                <a:cs typeface="Cambria"/>
              </a:rPr>
              <a:t>induced</a:t>
            </a:r>
            <a:r>
              <a:rPr lang="fr-FR" sz="2600" dirty="0" smtClean="0">
                <a:solidFill>
                  <a:schemeClr val="accent4"/>
                </a:solidFill>
                <a:latin typeface="Cambria"/>
                <a:cs typeface="Cambria"/>
              </a:rPr>
              <a:t> by </a:t>
            </a:r>
            <a:r>
              <a:rPr lang="fr-FR" sz="2600" dirty="0" err="1" smtClean="0">
                <a:solidFill>
                  <a:schemeClr val="accent4"/>
                </a:solidFill>
                <a:latin typeface="Cambria"/>
                <a:cs typeface="Cambria"/>
              </a:rPr>
              <a:t>generic</a:t>
            </a:r>
            <a:r>
              <a:rPr lang="fr-FR" sz="2600" dirty="0" smtClean="0">
                <a:solidFill>
                  <a:schemeClr val="accent4"/>
                </a:solidFill>
                <a:latin typeface="Cambria"/>
                <a:cs typeface="Cambria"/>
              </a:rPr>
              <a:t> </a:t>
            </a:r>
            <a:r>
              <a:rPr lang="fr-FR" sz="2600" dirty="0" err="1" smtClean="0">
                <a:solidFill>
                  <a:schemeClr val="accent4"/>
                </a:solidFill>
                <a:latin typeface="Cambria"/>
                <a:cs typeface="Cambria"/>
              </a:rPr>
              <a:t>mechanisms</a:t>
            </a:r>
            <a:r>
              <a:rPr lang="fr-FR" sz="2600" dirty="0" smtClean="0">
                <a:solidFill>
                  <a:schemeClr val="accent4"/>
                </a:solidFill>
                <a:latin typeface="Cambria"/>
                <a:cs typeface="Cambria"/>
              </a:rPr>
              <a:t> </a:t>
            </a:r>
            <a:r>
              <a:rPr lang="fr-FR" sz="2600" dirty="0" err="1" smtClean="0">
                <a:latin typeface="Cambria"/>
                <a:cs typeface="Cambria"/>
              </a:rPr>
              <a:t>that</a:t>
            </a:r>
            <a:r>
              <a:rPr lang="fr-FR" sz="2600" dirty="0" smtClean="0">
                <a:latin typeface="Cambria"/>
                <a:cs typeface="Cambria"/>
              </a:rPr>
              <a:t> </a:t>
            </a:r>
            <a:r>
              <a:rPr lang="fr-FR" sz="2600" dirty="0" err="1" smtClean="0">
                <a:latin typeface="Cambria"/>
                <a:cs typeface="Cambria"/>
              </a:rPr>
              <a:t>can</a:t>
            </a:r>
            <a:r>
              <a:rPr lang="fr-FR" sz="2600" dirty="0" smtClean="0">
                <a:latin typeface="Cambria"/>
                <a:cs typeface="Cambria"/>
              </a:rPr>
              <a:t> </a:t>
            </a:r>
            <a:r>
              <a:rPr lang="fr-FR" sz="2600" dirty="0" err="1" smtClean="0">
                <a:latin typeface="Cambria"/>
                <a:cs typeface="Cambria"/>
              </a:rPr>
              <a:t>be</a:t>
            </a:r>
            <a:r>
              <a:rPr lang="fr-FR" sz="2600" dirty="0" smtClean="0">
                <a:latin typeface="Cambria"/>
                <a:cs typeface="Cambria"/>
              </a:rPr>
              <a:t> </a:t>
            </a:r>
            <a:r>
              <a:rPr lang="fr-FR" sz="2600" dirty="0" err="1" smtClean="0">
                <a:latin typeface="Cambria"/>
                <a:cs typeface="Cambria"/>
              </a:rPr>
              <a:t>studied</a:t>
            </a:r>
            <a:r>
              <a:rPr lang="fr-FR" sz="2600" dirty="0" smtClean="0">
                <a:latin typeface="Cambria"/>
                <a:cs typeface="Cambria"/>
              </a:rPr>
              <a:t> in the </a:t>
            </a:r>
            <a:r>
              <a:rPr lang="fr-FR" sz="2600" dirty="0" err="1" smtClean="0">
                <a:latin typeface="Cambria"/>
                <a:cs typeface="Cambria"/>
              </a:rPr>
              <a:t>context</a:t>
            </a:r>
            <a:r>
              <a:rPr lang="fr-FR" sz="2600" dirty="0" smtClean="0">
                <a:latin typeface="Cambria"/>
                <a:cs typeface="Cambria"/>
              </a:rPr>
              <a:t> of </a:t>
            </a:r>
            <a:r>
              <a:rPr lang="fr-FR" sz="2600" dirty="0" err="1" smtClean="0">
                <a:latin typeface="Cambria"/>
                <a:cs typeface="Cambria"/>
              </a:rPr>
              <a:t>dynamical</a:t>
            </a:r>
            <a:r>
              <a:rPr lang="fr-FR" sz="2600" dirty="0" smtClean="0">
                <a:latin typeface="Cambria"/>
                <a:cs typeface="Cambria"/>
              </a:rPr>
              <a:t> </a:t>
            </a:r>
            <a:r>
              <a:rPr lang="fr-FR" sz="2600" dirty="0" err="1" smtClean="0">
                <a:latin typeface="Cambria"/>
                <a:cs typeface="Cambria"/>
              </a:rPr>
              <a:t>systems</a:t>
            </a:r>
            <a:endParaRPr lang="fr-FR" sz="2600" dirty="0" smtClean="0">
              <a:latin typeface="Cambria"/>
              <a:cs typeface="Cambria"/>
            </a:endParaRPr>
          </a:p>
          <a:p>
            <a:pPr marL="914400" lvl="1" indent="-457200">
              <a:buFont typeface="Arial"/>
              <a:buChar char="•"/>
            </a:pPr>
            <a:endParaRPr lang="fr-FR" sz="2600" dirty="0" smtClean="0">
              <a:latin typeface="Cambria"/>
              <a:cs typeface="Cambria"/>
            </a:endParaRPr>
          </a:p>
          <a:p>
            <a:pPr marL="914400" lvl="1" indent="-457200">
              <a:buFont typeface="Arial"/>
              <a:buChar char="•"/>
            </a:pPr>
            <a:r>
              <a:rPr lang="fr-FR" sz="2600" dirty="0" err="1">
                <a:latin typeface="Cambria"/>
                <a:cs typeface="Cambria"/>
              </a:rPr>
              <a:t>c</a:t>
            </a:r>
            <a:r>
              <a:rPr lang="fr-FR" sz="2600" dirty="0" err="1" smtClean="0">
                <a:latin typeface="Cambria"/>
                <a:cs typeface="Cambria"/>
              </a:rPr>
              <a:t>an</a:t>
            </a:r>
            <a:r>
              <a:rPr lang="fr-FR" sz="2600" dirty="0" smtClean="0">
                <a:latin typeface="Cambria"/>
                <a:cs typeface="Cambria"/>
              </a:rPr>
              <a:t> </a:t>
            </a:r>
            <a:r>
              <a:rPr lang="fr-FR" sz="2600" dirty="0" err="1" smtClean="0">
                <a:latin typeface="Cambria"/>
                <a:cs typeface="Cambria"/>
              </a:rPr>
              <a:t>be</a:t>
            </a:r>
            <a:r>
              <a:rPr lang="fr-FR" sz="2600" dirty="0" smtClean="0">
                <a:latin typeface="Cambria"/>
                <a:cs typeface="Cambria"/>
              </a:rPr>
              <a:t> </a:t>
            </a:r>
            <a:r>
              <a:rPr lang="fr-FR" sz="2600" dirty="0" err="1" smtClean="0">
                <a:latin typeface="Cambria"/>
                <a:cs typeface="Cambria"/>
              </a:rPr>
              <a:t>associated</a:t>
            </a:r>
            <a:r>
              <a:rPr lang="fr-FR" sz="2600" dirty="0">
                <a:latin typeface="Cambria"/>
                <a:cs typeface="Cambria"/>
              </a:rPr>
              <a:t> </a:t>
            </a:r>
            <a:r>
              <a:rPr lang="fr-FR" sz="2600" dirty="0" err="1" smtClean="0">
                <a:latin typeface="Cambria"/>
                <a:cs typeface="Cambria"/>
              </a:rPr>
              <a:t>with</a:t>
            </a:r>
            <a:r>
              <a:rPr lang="fr-FR" sz="2600" dirty="0" smtClean="0">
                <a:latin typeface="Cambria"/>
                <a:cs typeface="Cambria"/>
              </a:rPr>
              <a:t> </a:t>
            </a:r>
            <a:r>
              <a:rPr lang="fr-FR" sz="2600" dirty="0" smtClean="0">
                <a:solidFill>
                  <a:srgbClr val="008000"/>
                </a:solidFill>
                <a:latin typeface="Cambria"/>
                <a:cs typeface="Cambria"/>
              </a:rPr>
              <a:t>bifurcations</a:t>
            </a:r>
          </a:p>
          <a:p>
            <a:pPr lvl="1"/>
            <a:endParaRPr lang="fr-FR" sz="2600" dirty="0" smtClean="0">
              <a:latin typeface="Cambria"/>
              <a:cs typeface="Cambria"/>
            </a:endParaRPr>
          </a:p>
        </p:txBody>
      </p:sp>
      <p:sp>
        <p:nvSpPr>
          <p:cNvPr id="13" name="Espace réservé du numéro de diapositive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EF798-B1B9-7449-98B2-36D44396573B}" type="slidenum">
              <a:rPr lang="fr-FR" smtClean="0">
                <a:latin typeface="Cambria"/>
                <a:cs typeface="Cambria"/>
              </a:rPr>
              <a:t>16</a:t>
            </a:fld>
            <a:endParaRPr lang="fr-FR">
              <a:latin typeface="Cambria"/>
              <a:cs typeface="Cambria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910506" y="19843"/>
            <a:ext cx="79639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 smtClean="0">
                <a:solidFill>
                  <a:srgbClr val="31859C"/>
                </a:solidFill>
                <a:latin typeface="Cambria"/>
                <a:cs typeface="Cambria"/>
              </a:rPr>
              <a:t>How to </a:t>
            </a:r>
            <a:r>
              <a:rPr lang="fr-FR" sz="3600" b="1" dirty="0" err="1" smtClean="0">
                <a:solidFill>
                  <a:srgbClr val="31859C"/>
                </a:solidFill>
                <a:latin typeface="Cambria"/>
                <a:cs typeface="Cambria"/>
              </a:rPr>
              <a:t>characterize</a:t>
            </a:r>
            <a:r>
              <a:rPr lang="fr-FR" sz="3600" b="1" dirty="0" smtClean="0">
                <a:solidFill>
                  <a:srgbClr val="31859C"/>
                </a:solidFill>
                <a:latin typeface="Cambria"/>
                <a:cs typeface="Cambria"/>
              </a:rPr>
              <a:t> </a:t>
            </a:r>
            <a:r>
              <a:rPr lang="fr-FR" sz="3600" b="1" dirty="0" err="1" smtClean="0">
                <a:solidFill>
                  <a:srgbClr val="31859C"/>
                </a:solidFill>
                <a:latin typeface="Cambria"/>
                <a:cs typeface="Cambria"/>
              </a:rPr>
              <a:t>developmental</a:t>
            </a:r>
            <a:r>
              <a:rPr lang="fr-FR" sz="3600" b="1" dirty="0" smtClean="0">
                <a:solidFill>
                  <a:srgbClr val="31859C"/>
                </a:solidFill>
                <a:latin typeface="Cambria"/>
                <a:cs typeface="Cambria"/>
              </a:rPr>
              <a:t> </a:t>
            </a:r>
            <a:r>
              <a:rPr lang="fr-FR" sz="3600" b="1" dirty="0" err="1" smtClean="0">
                <a:solidFill>
                  <a:srgbClr val="31859C"/>
                </a:solidFill>
                <a:latin typeface="Cambria"/>
                <a:cs typeface="Cambria"/>
              </a:rPr>
              <a:t>Retinal</a:t>
            </a:r>
            <a:r>
              <a:rPr lang="fr-FR" sz="3600" b="1" dirty="0" smtClean="0">
                <a:solidFill>
                  <a:srgbClr val="31859C"/>
                </a:solidFill>
                <a:latin typeface="Cambria"/>
                <a:cs typeface="Cambria"/>
              </a:rPr>
              <a:t> </a:t>
            </a:r>
            <a:r>
              <a:rPr lang="fr-FR" sz="3600" b="1" dirty="0" err="1" smtClean="0">
                <a:solidFill>
                  <a:srgbClr val="31859C"/>
                </a:solidFill>
                <a:latin typeface="Cambria"/>
                <a:cs typeface="Cambria"/>
              </a:rPr>
              <a:t>Waves</a:t>
            </a:r>
            <a:r>
              <a:rPr lang="fr-FR" sz="3600" b="1" dirty="0" smtClean="0">
                <a:solidFill>
                  <a:srgbClr val="31859C"/>
                </a:solidFill>
                <a:latin typeface="Cambria"/>
                <a:cs typeface="Cambria"/>
              </a:rPr>
              <a:t>?</a:t>
            </a:r>
            <a:endParaRPr lang="fr-FR" sz="3600" b="1" dirty="0">
              <a:solidFill>
                <a:srgbClr val="31859C"/>
              </a:solidFill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23110757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EF798-B1B9-7449-98B2-36D44396573B}" type="slidenum">
              <a:rPr lang="fr-FR" smtClean="0">
                <a:latin typeface="Cambria"/>
                <a:cs typeface="Cambria"/>
              </a:rPr>
              <a:t>17</a:t>
            </a:fld>
            <a:endParaRPr lang="fr-FR">
              <a:latin typeface="Cambria"/>
              <a:cs typeface="Cambria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896076" y="835359"/>
            <a:ext cx="7790724" cy="4154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latin typeface="Cambria"/>
                <a:cs typeface="Cambria"/>
              </a:rPr>
              <a:t> </a:t>
            </a:r>
            <a:endParaRPr lang="fr-FR" sz="2400" dirty="0">
              <a:latin typeface="Cambria"/>
              <a:cs typeface="Cambria"/>
            </a:endParaRPr>
          </a:p>
          <a:p>
            <a:pPr marL="285750" indent="-285750">
              <a:buFont typeface="Arial"/>
              <a:buChar char="•"/>
            </a:pPr>
            <a:r>
              <a:rPr lang="fr-FR" sz="2400" dirty="0" err="1" smtClean="0">
                <a:latin typeface="Cambria"/>
                <a:cs typeface="Cambria"/>
              </a:rPr>
              <a:t>Which</a:t>
            </a:r>
            <a:r>
              <a:rPr lang="fr-FR" sz="2400" dirty="0" smtClean="0">
                <a:latin typeface="Cambria"/>
                <a:cs typeface="Cambria"/>
              </a:rPr>
              <a:t> </a:t>
            </a:r>
            <a:r>
              <a:rPr lang="fr-FR" sz="2400" dirty="0" smtClean="0">
                <a:solidFill>
                  <a:srgbClr val="C0504D"/>
                </a:solidFill>
                <a:latin typeface="Cambria"/>
                <a:cs typeface="Cambria"/>
              </a:rPr>
              <a:t>type of « </a:t>
            </a:r>
            <a:r>
              <a:rPr lang="fr-FR" sz="2400" dirty="0" err="1" smtClean="0">
                <a:solidFill>
                  <a:srgbClr val="C0504D"/>
                </a:solidFill>
                <a:latin typeface="Cambria"/>
                <a:cs typeface="Cambria"/>
              </a:rPr>
              <a:t>wave</a:t>
            </a:r>
            <a:r>
              <a:rPr lang="fr-FR" sz="2400" dirty="0" smtClean="0">
                <a:solidFill>
                  <a:srgbClr val="C0504D"/>
                </a:solidFill>
                <a:latin typeface="Cambria"/>
                <a:cs typeface="Cambria"/>
              </a:rPr>
              <a:t> </a:t>
            </a:r>
            <a:r>
              <a:rPr lang="fr-FR" sz="2400" dirty="0" smtClean="0">
                <a:solidFill>
                  <a:srgbClr val="C0504D"/>
                </a:solidFill>
                <a:latin typeface="Cambria"/>
                <a:cs typeface="Cambria"/>
              </a:rPr>
              <a:t>» </a:t>
            </a:r>
            <a:r>
              <a:rPr lang="fr-FR" sz="2400" dirty="0" smtClean="0">
                <a:latin typeface="Cambria"/>
                <a:cs typeface="Cambria"/>
              </a:rPr>
              <a:t>(</a:t>
            </a:r>
            <a:r>
              <a:rPr lang="fr-FR" sz="2400" dirty="0" err="1" smtClean="0">
                <a:latin typeface="Cambria"/>
                <a:cs typeface="Cambria"/>
              </a:rPr>
              <a:t>spatio-temporal</a:t>
            </a:r>
            <a:r>
              <a:rPr lang="fr-FR" sz="2400" dirty="0" smtClean="0">
                <a:latin typeface="Cambria"/>
                <a:cs typeface="Cambria"/>
              </a:rPr>
              <a:t> </a:t>
            </a:r>
            <a:r>
              <a:rPr lang="fr-FR" sz="2400" dirty="0" err="1" smtClean="0">
                <a:latin typeface="Cambria"/>
                <a:cs typeface="Cambria"/>
              </a:rPr>
              <a:t>activity</a:t>
            </a:r>
            <a:r>
              <a:rPr lang="fr-FR" sz="2400" dirty="0" smtClean="0">
                <a:latin typeface="Cambria"/>
                <a:cs typeface="Cambria"/>
              </a:rPr>
              <a:t>) </a:t>
            </a:r>
            <a:r>
              <a:rPr lang="fr-FR" sz="2400" dirty="0" err="1" smtClean="0">
                <a:latin typeface="Cambria"/>
                <a:cs typeface="Cambria"/>
              </a:rPr>
              <a:t>is</a:t>
            </a:r>
            <a:r>
              <a:rPr lang="fr-FR" sz="2400" dirty="0" smtClean="0">
                <a:latin typeface="Cambria"/>
                <a:cs typeface="Cambria"/>
              </a:rPr>
              <a:t> </a:t>
            </a:r>
            <a:r>
              <a:rPr lang="fr-FR" sz="2400" dirty="0" err="1" smtClean="0">
                <a:latin typeface="Cambria"/>
                <a:cs typeface="Cambria"/>
              </a:rPr>
              <a:t>observed</a:t>
            </a:r>
            <a:r>
              <a:rPr lang="fr-FR" sz="2400" dirty="0" smtClean="0">
                <a:latin typeface="Cambria"/>
                <a:cs typeface="Cambria"/>
              </a:rPr>
              <a:t>?  (front</a:t>
            </a:r>
            <a:r>
              <a:rPr lang="fr-FR" sz="2400" dirty="0" smtClean="0">
                <a:latin typeface="Cambria"/>
                <a:cs typeface="Cambria"/>
              </a:rPr>
              <a:t>, spiral</a:t>
            </a:r>
            <a:r>
              <a:rPr lang="fr-FR" sz="2400" dirty="0" smtClean="0">
                <a:latin typeface="Cambria"/>
                <a:cs typeface="Cambria"/>
              </a:rPr>
              <a:t>, standing </a:t>
            </a:r>
            <a:r>
              <a:rPr lang="fr-FR" sz="2400" dirty="0" err="1" smtClean="0">
                <a:latin typeface="Cambria"/>
                <a:cs typeface="Cambria"/>
              </a:rPr>
              <a:t>wave</a:t>
            </a:r>
            <a:r>
              <a:rPr lang="fr-FR" sz="2400" dirty="0">
                <a:latin typeface="Cambria"/>
                <a:cs typeface="Cambria"/>
              </a:rPr>
              <a:t> </a:t>
            </a:r>
            <a:r>
              <a:rPr lang="fr-FR" sz="2400" dirty="0" smtClean="0">
                <a:latin typeface="Cambria"/>
                <a:cs typeface="Cambria"/>
              </a:rPr>
              <a:t>etc.)</a:t>
            </a:r>
          </a:p>
          <a:p>
            <a:pPr marL="285750" indent="-285750">
              <a:buFont typeface="Arial"/>
              <a:buChar char="•"/>
            </a:pPr>
            <a:endParaRPr lang="fr-FR" sz="2400" dirty="0" smtClean="0">
              <a:latin typeface="Cambria"/>
              <a:cs typeface="Cambria"/>
            </a:endParaRPr>
          </a:p>
          <a:p>
            <a:pPr marL="285750" indent="-285750">
              <a:buFont typeface="Arial"/>
              <a:buChar char="•"/>
            </a:pPr>
            <a:endParaRPr lang="fr-FR" sz="2400" dirty="0">
              <a:latin typeface="Cambria"/>
              <a:cs typeface="Cambria"/>
            </a:endParaRPr>
          </a:p>
          <a:p>
            <a:endParaRPr lang="fr-FR" sz="2400" dirty="0" smtClean="0">
              <a:latin typeface="Cambria"/>
              <a:cs typeface="Cambria"/>
            </a:endParaRPr>
          </a:p>
          <a:p>
            <a:pPr marL="285750" indent="-285750">
              <a:buFont typeface="Arial"/>
              <a:buChar char="•"/>
            </a:pPr>
            <a:endParaRPr lang="fr-FR" sz="2400" dirty="0">
              <a:latin typeface="Cambria"/>
              <a:cs typeface="Cambria"/>
            </a:endParaRPr>
          </a:p>
          <a:p>
            <a:pPr marL="285750" indent="-285750">
              <a:buFont typeface="Arial"/>
              <a:buChar char="•"/>
            </a:pPr>
            <a:endParaRPr lang="fr-FR" sz="2400" dirty="0">
              <a:latin typeface="Cambria"/>
              <a:cs typeface="Cambria"/>
            </a:endParaRPr>
          </a:p>
          <a:p>
            <a:pPr marL="285750" indent="-285750">
              <a:buFont typeface="Arial"/>
              <a:buChar char="•"/>
            </a:pPr>
            <a:endParaRPr lang="fr-FR" sz="2400" dirty="0">
              <a:latin typeface="Cambria"/>
              <a:cs typeface="Cambria"/>
            </a:endParaRPr>
          </a:p>
          <a:p>
            <a:endParaRPr lang="fr-FR" sz="2400" dirty="0">
              <a:latin typeface="Cambria"/>
              <a:cs typeface="Cambria"/>
            </a:endParaRPr>
          </a:p>
          <a:p>
            <a:pPr marL="285750" indent="-285750">
              <a:buFont typeface="Arial"/>
              <a:buChar char="•"/>
            </a:pPr>
            <a:endParaRPr lang="fr-FR" sz="2400" dirty="0" smtClean="0">
              <a:latin typeface="Cambria"/>
              <a:cs typeface="Cambria"/>
            </a:endParaRPr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432734" y="154945"/>
            <a:ext cx="8441723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GB" sz="3600" b="1" dirty="0">
              <a:solidFill>
                <a:srgbClr val="376092"/>
              </a:solidFill>
              <a:latin typeface="Cambria"/>
              <a:cs typeface="Cambria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1371600" y="154943"/>
            <a:ext cx="75028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 smtClean="0">
                <a:solidFill>
                  <a:srgbClr val="31859C"/>
                </a:solidFill>
                <a:latin typeface="Cambria"/>
                <a:cs typeface="Cambria"/>
              </a:rPr>
              <a:t>Open Questions</a:t>
            </a:r>
            <a:endParaRPr lang="fr-FR" sz="3600" b="1" dirty="0">
              <a:solidFill>
                <a:srgbClr val="31859C"/>
              </a:solidFill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879253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EF798-B1B9-7449-98B2-36D44396573B}" type="slidenum">
              <a:rPr lang="fr-FR" smtClean="0">
                <a:latin typeface="Cambria"/>
                <a:cs typeface="Cambria"/>
              </a:rPr>
              <a:t>18</a:t>
            </a:fld>
            <a:endParaRPr lang="fr-FR">
              <a:latin typeface="Cambria"/>
              <a:cs typeface="Cambria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896076" y="835359"/>
            <a:ext cx="779072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latin typeface="Cambria"/>
                <a:cs typeface="Cambria"/>
              </a:rPr>
              <a:t> </a:t>
            </a:r>
            <a:endParaRPr lang="fr-FR" sz="2400" dirty="0">
              <a:latin typeface="Cambria"/>
              <a:cs typeface="Cambria"/>
            </a:endParaRPr>
          </a:p>
          <a:p>
            <a:pPr marL="285750" indent="-285750">
              <a:buFont typeface="Arial"/>
              <a:buChar char="•"/>
            </a:pPr>
            <a:r>
              <a:rPr lang="fr-FR" sz="2400" dirty="0" err="1" smtClean="0">
                <a:latin typeface="Cambria"/>
                <a:cs typeface="Cambria"/>
              </a:rPr>
              <a:t>Which</a:t>
            </a:r>
            <a:r>
              <a:rPr lang="fr-FR" sz="2400" dirty="0" smtClean="0">
                <a:latin typeface="Cambria"/>
                <a:cs typeface="Cambria"/>
              </a:rPr>
              <a:t> </a:t>
            </a:r>
            <a:r>
              <a:rPr lang="fr-FR" sz="2400" dirty="0" smtClean="0">
                <a:solidFill>
                  <a:srgbClr val="C0504D"/>
                </a:solidFill>
                <a:latin typeface="Cambria"/>
                <a:cs typeface="Cambria"/>
              </a:rPr>
              <a:t>type of « </a:t>
            </a:r>
            <a:r>
              <a:rPr lang="fr-FR" sz="2400" dirty="0" err="1" smtClean="0">
                <a:solidFill>
                  <a:srgbClr val="C0504D"/>
                </a:solidFill>
                <a:latin typeface="Cambria"/>
                <a:cs typeface="Cambria"/>
              </a:rPr>
              <a:t>wave</a:t>
            </a:r>
            <a:r>
              <a:rPr lang="fr-FR" sz="2400" dirty="0" smtClean="0">
                <a:solidFill>
                  <a:srgbClr val="C0504D"/>
                </a:solidFill>
                <a:latin typeface="Cambria"/>
                <a:cs typeface="Cambria"/>
              </a:rPr>
              <a:t> </a:t>
            </a:r>
            <a:r>
              <a:rPr lang="fr-FR" sz="2400" dirty="0" smtClean="0">
                <a:solidFill>
                  <a:srgbClr val="C0504D"/>
                </a:solidFill>
                <a:latin typeface="Cambria"/>
                <a:cs typeface="Cambria"/>
              </a:rPr>
              <a:t>» </a:t>
            </a:r>
            <a:r>
              <a:rPr lang="fr-FR" sz="2400" dirty="0" smtClean="0">
                <a:latin typeface="Cambria"/>
                <a:cs typeface="Cambria"/>
              </a:rPr>
              <a:t>(</a:t>
            </a:r>
            <a:r>
              <a:rPr lang="fr-FR" sz="2400" dirty="0" err="1" smtClean="0">
                <a:latin typeface="Cambria"/>
                <a:cs typeface="Cambria"/>
              </a:rPr>
              <a:t>spatio-temporal</a:t>
            </a:r>
            <a:r>
              <a:rPr lang="fr-FR" sz="2400" dirty="0" smtClean="0">
                <a:latin typeface="Cambria"/>
                <a:cs typeface="Cambria"/>
              </a:rPr>
              <a:t> </a:t>
            </a:r>
            <a:r>
              <a:rPr lang="fr-FR" sz="2400" dirty="0" err="1" smtClean="0">
                <a:latin typeface="Cambria"/>
                <a:cs typeface="Cambria"/>
              </a:rPr>
              <a:t>activity</a:t>
            </a:r>
            <a:r>
              <a:rPr lang="fr-FR" sz="2400" dirty="0" smtClean="0">
                <a:latin typeface="Cambria"/>
                <a:cs typeface="Cambria"/>
              </a:rPr>
              <a:t>) </a:t>
            </a:r>
            <a:r>
              <a:rPr lang="fr-FR" sz="2400" dirty="0" err="1" smtClean="0">
                <a:latin typeface="Cambria"/>
                <a:cs typeface="Cambria"/>
              </a:rPr>
              <a:t>is</a:t>
            </a:r>
            <a:r>
              <a:rPr lang="fr-FR" sz="2400" dirty="0" smtClean="0">
                <a:latin typeface="Cambria"/>
                <a:cs typeface="Cambria"/>
              </a:rPr>
              <a:t> </a:t>
            </a:r>
            <a:r>
              <a:rPr lang="fr-FR" sz="2400" dirty="0" err="1" smtClean="0">
                <a:latin typeface="Cambria"/>
                <a:cs typeface="Cambria"/>
              </a:rPr>
              <a:t>observed</a:t>
            </a:r>
            <a:r>
              <a:rPr lang="fr-FR" sz="2400" dirty="0" smtClean="0">
                <a:latin typeface="Cambria"/>
                <a:cs typeface="Cambria"/>
              </a:rPr>
              <a:t>?  (front</a:t>
            </a:r>
            <a:r>
              <a:rPr lang="fr-FR" sz="2400" dirty="0" smtClean="0">
                <a:latin typeface="Cambria"/>
                <a:cs typeface="Cambria"/>
              </a:rPr>
              <a:t>, spiral</a:t>
            </a:r>
            <a:r>
              <a:rPr lang="fr-FR" sz="2400" dirty="0" smtClean="0">
                <a:latin typeface="Cambria"/>
                <a:cs typeface="Cambria"/>
              </a:rPr>
              <a:t>, standing </a:t>
            </a:r>
            <a:r>
              <a:rPr lang="fr-FR" sz="2400" dirty="0" err="1" smtClean="0">
                <a:latin typeface="Cambria"/>
                <a:cs typeface="Cambria"/>
              </a:rPr>
              <a:t>wave</a:t>
            </a:r>
            <a:r>
              <a:rPr lang="fr-FR" sz="2400" dirty="0">
                <a:latin typeface="Cambria"/>
                <a:cs typeface="Cambria"/>
              </a:rPr>
              <a:t> </a:t>
            </a:r>
            <a:r>
              <a:rPr lang="fr-FR" sz="2400" dirty="0" smtClean="0">
                <a:latin typeface="Cambria"/>
                <a:cs typeface="Cambria"/>
              </a:rPr>
              <a:t>etc.)</a:t>
            </a:r>
          </a:p>
          <a:p>
            <a:pPr marL="285750" indent="-285750">
              <a:buFont typeface="Arial"/>
              <a:buChar char="•"/>
            </a:pPr>
            <a:endParaRPr lang="fr-FR" sz="2400" dirty="0" smtClean="0">
              <a:latin typeface="Cambria"/>
              <a:cs typeface="Cambria"/>
            </a:endParaRPr>
          </a:p>
          <a:p>
            <a:pPr marL="285750" indent="-285750">
              <a:buFont typeface="Arial"/>
              <a:buChar char="•"/>
            </a:pPr>
            <a:r>
              <a:rPr lang="fr-FR" sz="2400" dirty="0" err="1" smtClean="0">
                <a:latin typeface="Cambria"/>
                <a:cs typeface="Cambria"/>
              </a:rPr>
              <a:t>Which</a:t>
            </a:r>
            <a:r>
              <a:rPr lang="fr-FR" sz="2400" dirty="0" smtClean="0">
                <a:latin typeface="Cambria"/>
                <a:cs typeface="Cambria"/>
              </a:rPr>
              <a:t> </a:t>
            </a:r>
            <a:r>
              <a:rPr lang="fr-FR" sz="2400" dirty="0" err="1" smtClean="0">
                <a:solidFill>
                  <a:schemeClr val="accent5">
                    <a:lumMod val="75000"/>
                  </a:schemeClr>
                </a:solidFill>
                <a:latin typeface="Cambria"/>
                <a:cs typeface="Cambria"/>
              </a:rPr>
              <a:t>generic</a:t>
            </a:r>
            <a:r>
              <a:rPr lang="fr-FR" sz="2400" dirty="0" smtClean="0">
                <a:solidFill>
                  <a:schemeClr val="accent5">
                    <a:lumMod val="75000"/>
                  </a:schemeClr>
                </a:solidFill>
                <a:latin typeface="Cambria"/>
                <a:cs typeface="Cambria"/>
              </a:rPr>
              <a:t> </a:t>
            </a:r>
            <a:r>
              <a:rPr lang="fr-FR" sz="2400" dirty="0" err="1" smtClean="0">
                <a:solidFill>
                  <a:schemeClr val="accent5">
                    <a:lumMod val="75000"/>
                  </a:schemeClr>
                </a:solidFill>
                <a:latin typeface="Cambria"/>
                <a:cs typeface="Cambria"/>
              </a:rPr>
              <a:t>effects</a:t>
            </a:r>
            <a:r>
              <a:rPr lang="fr-FR" sz="2400" dirty="0" smtClean="0">
                <a:solidFill>
                  <a:schemeClr val="accent5">
                    <a:lumMod val="75000"/>
                  </a:schemeClr>
                </a:solidFill>
                <a:latin typeface="Cambria"/>
                <a:cs typeface="Cambria"/>
              </a:rPr>
              <a:t> </a:t>
            </a:r>
            <a:r>
              <a:rPr lang="fr-FR" sz="2400" dirty="0" err="1" smtClean="0">
                <a:solidFill>
                  <a:schemeClr val="accent5">
                    <a:lumMod val="75000"/>
                  </a:schemeClr>
                </a:solidFill>
                <a:latin typeface="Cambria"/>
                <a:cs typeface="Cambria"/>
              </a:rPr>
              <a:t>induce</a:t>
            </a:r>
            <a:r>
              <a:rPr lang="fr-FR" sz="2400" dirty="0" smtClean="0">
                <a:solidFill>
                  <a:schemeClr val="accent5">
                    <a:lumMod val="75000"/>
                  </a:schemeClr>
                </a:solidFill>
                <a:latin typeface="Cambria"/>
                <a:cs typeface="Cambria"/>
              </a:rPr>
              <a:t> </a:t>
            </a:r>
            <a:r>
              <a:rPr lang="fr-FR" sz="2400" dirty="0" err="1" smtClean="0">
                <a:latin typeface="Cambria"/>
                <a:cs typeface="Cambria"/>
              </a:rPr>
              <a:t>these</a:t>
            </a:r>
            <a:r>
              <a:rPr lang="fr-FR" sz="2400" dirty="0" smtClean="0">
                <a:latin typeface="Cambria"/>
                <a:cs typeface="Cambria"/>
              </a:rPr>
              <a:t> </a:t>
            </a:r>
            <a:r>
              <a:rPr lang="fr-FR" sz="2400" dirty="0" err="1" smtClean="0">
                <a:latin typeface="Cambria"/>
                <a:cs typeface="Cambria"/>
              </a:rPr>
              <a:t>waves</a:t>
            </a:r>
            <a:r>
              <a:rPr lang="fr-FR" sz="2400" dirty="0">
                <a:latin typeface="Cambria"/>
                <a:cs typeface="Cambria"/>
              </a:rPr>
              <a:t> on the </a:t>
            </a:r>
            <a:r>
              <a:rPr lang="fr-FR" sz="2400" dirty="0" err="1">
                <a:latin typeface="Cambria"/>
                <a:cs typeface="Cambria"/>
              </a:rPr>
              <a:t>dynamical</a:t>
            </a:r>
            <a:r>
              <a:rPr lang="fr-FR" sz="2400" dirty="0">
                <a:latin typeface="Cambria"/>
                <a:cs typeface="Cambria"/>
              </a:rPr>
              <a:t> </a:t>
            </a:r>
            <a:r>
              <a:rPr lang="fr-FR" sz="2400" dirty="0" err="1" smtClean="0">
                <a:latin typeface="Cambria"/>
                <a:cs typeface="Cambria"/>
              </a:rPr>
              <a:t>systems</a:t>
            </a:r>
            <a:r>
              <a:rPr lang="fr-FR" sz="2400" dirty="0" smtClean="0">
                <a:latin typeface="Cambria"/>
                <a:cs typeface="Cambria"/>
              </a:rPr>
              <a:t> </a:t>
            </a:r>
            <a:r>
              <a:rPr lang="fr-FR" sz="2400" dirty="0">
                <a:latin typeface="Cambria"/>
                <a:cs typeface="Cambria"/>
              </a:rPr>
              <a:t>aspect? </a:t>
            </a:r>
            <a:r>
              <a:rPr lang="fr-FR" sz="2400" dirty="0" smtClean="0">
                <a:latin typeface="Cambria"/>
                <a:cs typeface="Cambria"/>
              </a:rPr>
              <a:t>(</a:t>
            </a:r>
            <a:r>
              <a:rPr lang="fr-FR" sz="2400" dirty="0" err="1" smtClean="0">
                <a:latin typeface="Cambria"/>
                <a:cs typeface="Cambria"/>
              </a:rPr>
              <a:t>biophysical</a:t>
            </a:r>
            <a:r>
              <a:rPr lang="fr-FR" sz="2400" dirty="0" smtClean="0">
                <a:latin typeface="Cambria"/>
                <a:cs typeface="Cambria"/>
              </a:rPr>
              <a:t> </a:t>
            </a:r>
            <a:r>
              <a:rPr lang="fr-FR" sz="2400" dirty="0" err="1" smtClean="0">
                <a:latin typeface="Cambria"/>
                <a:cs typeface="Cambria"/>
              </a:rPr>
              <a:t>mechanisms</a:t>
            </a:r>
            <a:r>
              <a:rPr lang="fr-FR" sz="2400" dirty="0" smtClean="0">
                <a:latin typeface="Cambria"/>
                <a:cs typeface="Cambria"/>
              </a:rPr>
              <a:t>, network </a:t>
            </a:r>
            <a:r>
              <a:rPr lang="fr-FR" sz="2400" dirty="0" err="1" smtClean="0">
                <a:latin typeface="Cambria"/>
                <a:cs typeface="Cambria"/>
              </a:rPr>
              <a:t>effects</a:t>
            </a:r>
            <a:r>
              <a:rPr lang="fr-FR" sz="2400" dirty="0" smtClean="0">
                <a:latin typeface="Cambria"/>
                <a:cs typeface="Cambria"/>
              </a:rPr>
              <a:t>, </a:t>
            </a:r>
            <a:r>
              <a:rPr lang="fr-FR" sz="2400" dirty="0" err="1" smtClean="0">
                <a:latin typeface="Cambria"/>
                <a:cs typeface="Cambria"/>
              </a:rPr>
              <a:t>nonlinear</a:t>
            </a:r>
            <a:r>
              <a:rPr lang="fr-FR" sz="2400" dirty="0" smtClean="0">
                <a:latin typeface="Cambria"/>
                <a:cs typeface="Cambria"/>
              </a:rPr>
              <a:t> </a:t>
            </a:r>
            <a:r>
              <a:rPr lang="fr-FR" sz="2400" dirty="0" err="1" smtClean="0">
                <a:latin typeface="Cambria"/>
                <a:cs typeface="Cambria"/>
              </a:rPr>
              <a:t>dynamics</a:t>
            </a:r>
            <a:r>
              <a:rPr lang="fr-FR" sz="2400" dirty="0" smtClean="0">
                <a:latin typeface="Cambria"/>
                <a:cs typeface="Cambria"/>
              </a:rPr>
              <a:t>)</a:t>
            </a:r>
          </a:p>
          <a:p>
            <a:pPr marL="285750" indent="-285750">
              <a:buFont typeface="Arial"/>
              <a:buChar char="•"/>
            </a:pPr>
            <a:endParaRPr lang="fr-FR" sz="2400" dirty="0">
              <a:latin typeface="Cambria"/>
              <a:cs typeface="Cambria"/>
            </a:endParaRPr>
          </a:p>
          <a:p>
            <a:endParaRPr lang="fr-FR" sz="2400" dirty="0" smtClean="0">
              <a:latin typeface="Cambria"/>
              <a:cs typeface="Cambria"/>
            </a:endParaRPr>
          </a:p>
          <a:p>
            <a:pPr marL="285750" indent="-285750">
              <a:buFont typeface="Arial"/>
              <a:buChar char="•"/>
            </a:pPr>
            <a:endParaRPr lang="fr-FR" sz="2400" dirty="0">
              <a:latin typeface="Cambria"/>
              <a:cs typeface="Cambria"/>
            </a:endParaRPr>
          </a:p>
          <a:p>
            <a:pPr marL="285750" indent="-285750">
              <a:buFont typeface="Arial"/>
              <a:buChar char="•"/>
            </a:pPr>
            <a:endParaRPr lang="fr-FR" sz="2400" dirty="0">
              <a:latin typeface="Cambria"/>
              <a:cs typeface="Cambria"/>
            </a:endParaRPr>
          </a:p>
          <a:p>
            <a:pPr marL="285750" indent="-285750">
              <a:buFont typeface="Arial"/>
              <a:buChar char="•"/>
            </a:pPr>
            <a:endParaRPr lang="fr-FR" sz="2400" dirty="0">
              <a:latin typeface="Cambria"/>
              <a:cs typeface="Cambria"/>
            </a:endParaRPr>
          </a:p>
          <a:p>
            <a:endParaRPr lang="fr-FR" sz="2400" dirty="0">
              <a:latin typeface="Cambria"/>
              <a:cs typeface="Cambria"/>
            </a:endParaRPr>
          </a:p>
          <a:p>
            <a:pPr marL="285750" indent="-285750">
              <a:buFont typeface="Arial"/>
              <a:buChar char="•"/>
            </a:pPr>
            <a:endParaRPr lang="fr-FR" sz="2400" dirty="0" smtClean="0">
              <a:latin typeface="Cambria"/>
              <a:cs typeface="Cambria"/>
            </a:endParaRPr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432734" y="154945"/>
            <a:ext cx="8441723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GB" sz="3600" b="1" dirty="0">
              <a:solidFill>
                <a:srgbClr val="376092"/>
              </a:solidFill>
              <a:latin typeface="Cambria"/>
              <a:cs typeface="Cambria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1371600" y="154943"/>
            <a:ext cx="75028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 smtClean="0">
                <a:solidFill>
                  <a:srgbClr val="31859C"/>
                </a:solidFill>
                <a:latin typeface="Cambria"/>
                <a:cs typeface="Cambria"/>
              </a:rPr>
              <a:t>Open Questions</a:t>
            </a:r>
            <a:endParaRPr lang="fr-FR" sz="3600" b="1" dirty="0">
              <a:solidFill>
                <a:srgbClr val="31859C"/>
              </a:solidFill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11430383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EF798-B1B9-7449-98B2-36D44396573B}" type="slidenum">
              <a:rPr lang="fr-FR" smtClean="0">
                <a:latin typeface="Cambria"/>
                <a:cs typeface="Cambria"/>
              </a:rPr>
              <a:t>19</a:t>
            </a:fld>
            <a:endParaRPr lang="fr-FR">
              <a:latin typeface="Cambria"/>
              <a:cs typeface="Cambria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896076" y="835359"/>
            <a:ext cx="7790724" cy="6001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latin typeface="Cambria"/>
                <a:cs typeface="Cambria"/>
              </a:rPr>
              <a:t> </a:t>
            </a:r>
            <a:endParaRPr lang="fr-FR" sz="2400" dirty="0">
              <a:latin typeface="Cambria"/>
              <a:cs typeface="Cambria"/>
            </a:endParaRPr>
          </a:p>
          <a:p>
            <a:pPr marL="285750" indent="-285750">
              <a:buFont typeface="Arial"/>
              <a:buChar char="•"/>
            </a:pPr>
            <a:r>
              <a:rPr lang="fr-FR" sz="2400" dirty="0" err="1" smtClean="0">
                <a:latin typeface="Cambria"/>
                <a:cs typeface="Cambria"/>
              </a:rPr>
              <a:t>Which</a:t>
            </a:r>
            <a:r>
              <a:rPr lang="fr-FR" sz="2400" dirty="0" smtClean="0">
                <a:latin typeface="Cambria"/>
                <a:cs typeface="Cambria"/>
              </a:rPr>
              <a:t> </a:t>
            </a:r>
            <a:r>
              <a:rPr lang="fr-FR" sz="2400" dirty="0" smtClean="0">
                <a:solidFill>
                  <a:srgbClr val="C0504D"/>
                </a:solidFill>
                <a:latin typeface="Cambria"/>
                <a:cs typeface="Cambria"/>
              </a:rPr>
              <a:t>type of « </a:t>
            </a:r>
            <a:r>
              <a:rPr lang="fr-FR" sz="2400" dirty="0" err="1" smtClean="0">
                <a:solidFill>
                  <a:srgbClr val="C0504D"/>
                </a:solidFill>
                <a:latin typeface="Cambria"/>
                <a:cs typeface="Cambria"/>
              </a:rPr>
              <a:t>wave</a:t>
            </a:r>
            <a:r>
              <a:rPr lang="fr-FR" sz="2400" dirty="0" smtClean="0">
                <a:solidFill>
                  <a:srgbClr val="C0504D"/>
                </a:solidFill>
                <a:latin typeface="Cambria"/>
                <a:cs typeface="Cambria"/>
              </a:rPr>
              <a:t> </a:t>
            </a:r>
            <a:r>
              <a:rPr lang="fr-FR" sz="2400" dirty="0" smtClean="0">
                <a:solidFill>
                  <a:srgbClr val="C0504D"/>
                </a:solidFill>
                <a:latin typeface="Cambria"/>
                <a:cs typeface="Cambria"/>
              </a:rPr>
              <a:t>» </a:t>
            </a:r>
            <a:r>
              <a:rPr lang="fr-FR" sz="2400" dirty="0" smtClean="0">
                <a:latin typeface="Cambria"/>
                <a:cs typeface="Cambria"/>
              </a:rPr>
              <a:t>(</a:t>
            </a:r>
            <a:r>
              <a:rPr lang="fr-FR" sz="2400" dirty="0" err="1" smtClean="0">
                <a:latin typeface="Cambria"/>
                <a:cs typeface="Cambria"/>
              </a:rPr>
              <a:t>spatio-temporal</a:t>
            </a:r>
            <a:r>
              <a:rPr lang="fr-FR" sz="2400" dirty="0" smtClean="0">
                <a:latin typeface="Cambria"/>
                <a:cs typeface="Cambria"/>
              </a:rPr>
              <a:t> </a:t>
            </a:r>
            <a:r>
              <a:rPr lang="fr-FR" sz="2400" dirty="0" err="1" smtClean="0">
                <a:latin typeface="Cambria"/>
                <a:cs typeface="Cambria"/>
              </a:rPr>
              <a:t>activity</a:t>
            </a:r>
            <a:r>
              <a:rPr lang="fr-FR" sz="2400" dirty="0" smtClean="0">
                <a:latin typeface="Cambria"/>
                <a:cs typeface="Cambria"/>
              </a:rPr>
              <a:t>) </a:t>
            </a:r>
            <a:r>
              <a:rPr lang="fr-FR" sz="2400" dirty="0" err="1" smtClean="0">
                <a:latin typeface="Cambria"/>
                <a:cs typeface="Cambria"/>
              </a:rPr>
              <a:t>is</a:t>
            </a:r>
            <a:r>
              <a:rPr lang="fr-FR" sz="2400" dirty="0" smtClean="0">
                <a:latin typeface="Cambria"/>
                <a:cs typeface="Cambria"/>
              </a:rPr>
              <a:t> </a:t>
            </a:r>
            <a:r>
              <a:rPr lang="fr-FR" sz="2400" dirty="0" err="1" smtClean="0">
                <a:latin typeface="Cambria"/>
                <a:cs typeface="Cambria"/>
              </a:rPr>
              <a:t>observed</a:t>
            </a:r>
            <a:r>
              <a:rPr lang="fr-FR" sz="2400" dirty="0" smtClean="0">
                <a:latin typeface="Cambria"/>
                <a:cs typeface="Cambria"/>
              </a:rPr>
              <a:t>?  (front</a:t>
            </a:r>
            <a:r>
              <a:rPr lang="fr-FR" sz="2400" dirty="0" smtClean="0">
                <a:latin typeface="Cambria"/>
                <a:cs typeface="Cambria"/>
              </a:rPr>
              <a:t>, spiral</a:t>
            </a:r>
            <a:r>
              <a:rPr lang="fr-FR" sz="2400" dirty="0" smtClean="0">
                <a:latin typeface="Cambria"/>
                <a:cs typeface="Cambria"/>
              </a:rPr>
              <a:t>, standing </a:t>
            </a:r>
            <a:r>
              <a:rPr lang="fr-FR" sz="2400" dirty="0" err="1" smtClean="0">
                <a:latin typeface="Cambria"/>
                <a:cs typeface="Cambria"/>
              </a:rPr>
              <a:t>wave</a:t>
            </a:r>
            <a:r>
              <a:rPr lang="fr-FR" sz="2400" dirty="0">
                <a:latin typeface="Cambria"/>
                <a:cs typeface="Cambria"/>
              </a:rPr>
              <a:t> </a:t>
            </a:r>
            <a:r>
              <a:rPr lang="fr-FR" sz="2400" dirty="0" smtClean="0">
                <a:latin typeface="Cambria"/>
                <a:cs typeface="Cambria"/>
              </a:rPr>
              <a:t>etc.)</a:t>
            </a:r>
          </a:p>
          <a:p>
            <a:pPr marL="285750" indent="-285750">
              <a:buFont typeface="Arial"/>
              <a:buChar char="•"/>
            </a:pPr>
            <a:endParaRPr lang="fr-FR" sz="2400" dirty="0" smtClean="0">
              <a:latin typeface="Cambria"/>
              <a:cs typeface="Cambria"/>
            </a:endParaRPr>
          </a:p>
          <a:p>
            <a:pPr marL="285750" indent="-285750">
              <a:buFont typeface="Arial"/>
              <a:buChar char="•"/>
            </a:pPr>
            <a:r>
              <a:rPr lang="fr-FR" sz="2400" dirty="0" err="1" smtClean="0">
                <a:latin typeface="Cambria"/>
                <a:cs typeface="Cambria"/>
              </a:rPr>
              <a:t>Which</a:t>
            </a:r>
            <a:r>
              <a:rPr lang="fr-FR" sz="2400" dirty="0" smtClean="0">
                <a:latin typeface="Cambria"/>
                <a:cs typeface="Cambria"/>
              </a:rPr>
              <a:t> </a:t>
            </a:r>
            <a:r>
              <a:rPr lang="fr-FR" sz="2400" dirty="0" err="1" smtClean="0">
                <a:solidFill>
                  <a:schemeClr val="accent5">
                    <a:lumMod val="75000"/>
                  </a:schemeClr>
                </a:solidFill>
                <a:latin typeface="Cambria"/>
                <a:cs typeface="Cambria"/>
              </a:rPr>
              <a:t>generic</a:t>
            </a:r>
            <a:r>
              <a:rPr lang="fr-FR" sz="2400" dirty="0" smtClean="0">
                <a:solidFill>
                  <a:schemeClr val="accent5">
                    <a:lumMod val="75000"/>
                  </a:schemeClr>
                </a:solidFill>
                <a:latin typeface="Cambria"/>
                <a:cs typeface="Cambria"/>
              </a:rPr>
              <a:t> </a:t>
            </a:r>
            <a:r>
              <a:rPr lang="fr-FR" sz="2400" dirty="0" err="1" smtClean="0">
                <a:solidFill>
                  <a:schemeClr val="accent5">
                    <a:lumMod val="75000"/>
                  </a:schemeClr>
                </a:solidFill>
                <a:latin typeface="Cambria"/>
                <a:cs typeface="Cambria"/>
              </a:rPr>
              <a:t>effects</a:t>
            </a:r>
            <a:r>
              <a:rPr lang="fr-FR" sz="2400" dirty="0" smtClean="0">
                <a:solidFill>
                  <a:schemeClr val="accent5">
                    <a:lumMod val="75000"/>
                  </a:schemeClr>
                </a:solidFill>
                <a:latin typeface="Cambria"/>
                <a:cs typeface="Cambria"/>
              </a:rPr>
              <a:t> </a:t>
            </a:r>
            <a:r>
              <a:rPr lang="fr-FR" sz="2400" dirty="0" err="1" smtClean="0">
                <a:solidFill>
                  <a:schemeClr val="accent5">
                    <a:lumMod val="75000"/>
                  </a:schemeClr>
                </a:solidFill>
                <a:latin typeface="Cambria"/>
                <a:cs typeface="Cambria"/>
              </a:rPr>
              <a:t>induce</a:t>
            </a:r>
            <a:r>
              <a:rPr lang="fr-FR" sz="2400" dirty="0" smtClean="0">
                <a:solidFill>
                  <a:schemeClr val="accent5">
                    <a:lumMod val="75000"/>
                  </a:schemeClr>
                </a:solidFill>
                <a:latin typeface="Cambria"/>
                <a:cs typeface="Cambria"/>
              </a:rPr>
              <a:t> </a:t>
            </a:r>
            <a:r>
              <a:rPr lang="fr-FR" sz="2400" dirty="0" err="1" smtClean="0">
                <a:latin typeface="Cambria"/>
                <a:cs typeface="Cambria"/>
              </a:rPr>
              <a:t>these</a:t>
            </a:r>
            <a:r>
              <a:rPr lang="fr-FR" sz="2400" dirty="0" smtClean="0">
                <a:latin typeface="Cambria"/>
                <a:cs typeface="Cambria"/>
              </a:rPr>
              <a:t> </a:t>
            </a:r>
            <a:r>
              <a:rPr lang="fr-FR" sz="2400" dirty="0" err="1" smtClean="0">
                <a:latin typeface="Cambria"/>
                <a:cs typeface="Cambria"/>
              </a:rPr>
              <a:t>waves</a:t>
            </a:r>
            <a:r>
              <a:rPr lang="fr-FR" sz="2400" dirty="0">
                <a:latin typeface="Cambria"/>
                <a:cs typeface="Cambria"/>
              </a:rPr>
              <a:t> on the </a:t>
            </a:r>
            <a:r>
              <a:rPr lang="fr-FR" sz="2400" dirty="0" err="1">
                <a:latin typeface="Cambria"/>
                <a:cs typeface="Cambria"/>
              </a:rPr>
              <a:t>dynamical</a:t>
            </a:r>
            <a:r>
              <a:rPr lang="fr-FR" sz="2400" dirty="0">
                <a:latin typeface="Cambria"/>
                <a:cs typeface="Cambria"/>
              </a:rPr>
              <a:t> system aspect? </a:t>
            </a:r>
            <a:r>
              <a:rPr lang="fr-FR" sz="2400" dirty="0" smtClean="0">
                <a:latin typeface="Cambria"/>
                <a:cs typeface="Cambria"/>
              </a:rPr>
              <a:t>(</a:t>
            </a:r>
            <a:r>
              <a:rPr lang="fr-FR" sz="2400" dirty="0" err="1" smtClean="0">
                <a:latin typeface="Cambria"/>
                <a:cs typeface="Cambria"/>
              </a:rPr>
              <a:t>biophysical</a:t>
            </a:r>
            <a:r>
              <a:rPr lang="fr-FR" sz="2400" dirty="0" smtClean="0">
                <a:latin typeface="Cambria"/>
                <a:cs typeface="Cambria"/>
              </a:rPr>
              <a:t> </a:t>
            </a:r>
            <a:r>
              <a:rPr lang="fr-FR" sz="2400" dirty="0" err="1" smtClean="0">
                <a:latin typeface="Cambria"/>
                <a:cs typeface="Cambria"/>
              </a:rPr>
              <a:t>mechanisms</a:t>
            </a:r>
            <a:r>
              <a:rPr lang="fr-FR" sz="2400" dirty="0" smtClean="0">
                <a:latin typeface="Cambria"/>
                <a:cs typeface="Cambria"/>
              </a:rPr>
              <a:t>, network </a:t>
            </a:r>
            <a:r>
              <a:rPr lang="fr-FR" sz="2400" dirty="0" err="1" smtClean="0">
                <a:latin typeface="Cambria"/>
                <a:cs typeface="Cambria"/>
              </a:rPr>
              <a:t>effects</a:t>
            </a:r>
            <a:r>
              <a:rPr lang="fr-FR" sz="2400" dirty="0" smtClean="0">
                <a:latin typeface="Cambria"/>
                <a:cs typeface="Cambria"/>
              </a:rPr>
              <a:t>, </a:t>
            </a:r>
            <a:r>
              <a:rPr lang="fr-FR" sz="2400" dirty="0" err="1" smtClean="0">
                <a:latin typeface="Cambria"/>
                <a:cs typeface="Cambria"/>
              </a:rPr>
              <a:t>nonlinear</a:t>
            </a:r>
            <a:r>
              <a:rPr lang="fr-FR" sz="2400" dirty="0" smtClean="0">
                <a:latin typeface="Cambria"/>
                <a:cs typeface="Cambria"/>
              </a:rPr>
              <a:t> </a:t>
            </a:r>
            <a:r>
              <a:rPr lang="fr-FR" sz="2400" dirty="0" err="1" smtClean="0">
                <a:latin typeface="Cambria"/>
                <a:cs typeface="Cambria"/>
              </a:rPr>
              <a:t>dynamics</a:t>
            </a:r>
            <a:r>
              <a:rPr lang="fr-FR" sz="2400" dirty="0" smtClean="0">
                <a:latin typeface="Cambria"/>
                <a:cs typeface="Cambria"/>
              </a:rPr>
              <a:t>)</a:t>
            </a:r>
          </a:p>
          <a:p>
            <a:pPr marL="285750" indent="-285750">
              <a:buFont typeface="Arial"/>
              <a:buChar char="•"/>
            </a:pPr>
            <a:endParaRPr lang="fr-FR" sz="2400" dirty="0">
              <a:latin typeface="Cambria"/>
              <a:cs typeface="Cambria"/>
            </a:endParaRPr>
          </a:p>
          <a:p>
            <a:pPr marL="285750" indent="-285750">
              <a:buFont typeface="Arial"/>
              <a:buChar char="•"/>
            </a:pPr>
            <a:r>
              <a:rPr lang="fr-FR" sz="2400" dirty="0" err="1">
                <a:latin typeface="Cambria"/>
                <a:cs typeface="Cambria"/>
              </a:rPr>
              <a:t>What</a:t>
            </a:r>
            <a:r>
              <a:rPr lang="fr-FR" sz="2400" dirty="0">
                <a:latin typeface="Cambria"/>
                <a:cs typeface="Cambria"/>
              </a:rPr>
              <a:t> are the </a:t>
            </a:r>
            <a:r>
              <a:rPr lang="fr-FR" sz="2400" dirty="0" err="1">
                <a:latin typeface="Cambria"/>
                <a:cs typeface="Cambria"/>
              </a:rPr>
              <a:t>effects</a:t>
            </a:r>
            <a:r>
              <a:rPr lang="fr-FR" sz="2400" dirty="0">
                <a:latin typeface="Cambria"/>
                <a:cs typeface="Cambria"/>
              </a:rPr>
              <a:t> of </a:t>
            </a:r>
            <a:r>
              <a:rPr lang="fr-FR" sz="2400" dirty="0">
                <a:solidFill>
                  <a:srgbClr val="3366FF"/>
                </a:solidFill>
                <a:latin typeface="Cambria"/>
                <a:cs typeface="Cambria"/>
              </a:rPr>
              <a:t>local </a:t>
            </a:r>
            <a:r>
              <a:rPr lang="fr-FR" sz="2400" dirty="0" err="1">
                <a:solidFill>
                  <a:srgbClr val="3366FF"/>
                </a:solidFill>
                <a:latin typeface="Cambria"/>
                <a:cs typeface="Cambria"/>
              </a:rPr>
              <a:t>characteristics</a:t>
            </a:r>
            <a:r>
              <a:rPr lang="fr-FR" sz="2400" dirty="0">
                <a:solidFill>
                  <a:srgbClr val="3366FF"/>
                </a:solidFill>
                <a:latin typeface="Cambria"/>
                <a:cs typeface="Cambria"/>
              </a:rPr>
              <a:t> </a:t>
            </a:r>
            <a:r>
              <a:rPr lang="fr-FR" sz="2400" dirty="0">
                <a:latin typeface="Cambria"/>
                <a:cs typeface="Cambria"/>
              </a:rPr>
              <a:t>(</a:t>
            </a:r>
            <a:r>
              <a:rPr lang="fr-FR" sz="2400" dirty="0" err="1">
                <a:latin typeface="Cambria"/>
                <a:cs typeface="Cambria"/>
              </a:rPr>
              <a:t>neuron</a:t>
            </a:r>
            <a:r>
              <a:rPr lang="fr-FR" sz="2400" dirty="0">
                <a:latin typeface="Cambria"/>
                <a:cs typeface="Cambria"/>
              </a:rPr>
              <a:t> </a:t>
            </a:r>
            <a:r>
              <a:rPr lang="fr-FR" sz="2400" dirty="0" err="1">
                <a:latin typeface="Cambria"/>
                <a:cs typeface="Cambria"/>
              </a:rPr>
              <a:t>properties</a:t>
            </a:r>
            <a:r>
              <a:rPr lang="fr-FR" sz="2400" dirty="0">
                <a:latin typeface="Cambria"/>
                <a:cs typeface="Cambria"/>
              </a:rPr>
              <a:t>) versus the </a:t>
            </a:r>
            <a:r>
              <a:rPr lang="fr-FR" sz="2400" dirty="0">
                <a:solidFill>
                  <a:srgbClr val="FF6600"/>
                </a:solidFill>
                <a:latin typeface="Cambria"/>
                <a:cs typeface="Cambria"/>
              </a:rPr>
              <a:t>network </a:t>
            </a:r>
            <a:r>
              <a:rPr lang="fr-FR" sz="2400" dirty="0" err="1">
                <a:solidFill>
                  <a:srgbClr val="FF6600"/>
                </a:solidFill>
                <a:latin typeface="Cambria"/>
                <a:cs typeface="Cambria"/>
              </a:rPr>
              <a:t>effects</a:t>
            </a:r>
            <a:r>
              <a:rPr lang="fr-FR" sz="2400" dirty="0">
                <a:latin typeface="Cambria"/>
                <a:cs typeface="Cambria"/>
              </a:rPr>
              <a:t>?</a:t>
            </a:r>
          </a:p>
          <a:p>
            <a:endParaRPr lang="fr-FR" sz="2400" dirty="0" smtClean="0">
              <a:latin typeface="Cambria"/>
              <a:cs typeface="Cambria"/>
            </a:endParaRPr>
          </a:p>
          <a:p>
            <a:pPr marL="285750" indent="-285750">
              <a:buFont typeface="Arial"/>
              <a:buChar char="•"/>
            </a:pPr>
            <a:endParaRPr lang="fr-FR" sz="2400" dirty="0">
              <a:latin typeface="Cambria"/>
              <a:cs typeface="Cambria"/>
            </a:endParaRPr>
          </a:p>
          <a:p>
            <a:pPr marL="285750" indent="-285750">
              <a:buFont typeface="Arial"/>
              <a:buChar char="•"/>
            </a:pPr>
            <a:endParaRPr lang="fr-FR" sz="2400" dirty="0">
              <a:latin typeface="Cambria"/>
              <a:cs typeface="Cambria"/>
            </a:endParaRPr>
          </a:p>
          <a:p>
            <a:pPr marL="285750" indent="-285750">
              <a:buFont typeface="Arial"/>
              <a:buChar char="•"/>
            </a:pPr>
            <a:endParaRPr lang="fr-FR" sz="2400" dirty="0">
              <a:latin typeface="Cambria"/>
              <a:cs typeface="Cambria"/>
            </a:endParaRPr>
          </a:p>
          <a:p>
            <a:endParaRPr lang="fr-FR" sz="2400" dirty="0">
              <a:latin typeface="Cambria"/>
              <a:cs typeface="Cambria"/>
            </a:endParaRPr>
          </a:p>
          <a:p>
            <a:pPr marL="285750" indent="-285750">
              <a:buFont typeface="Arial"/>
              <a:buChar char="•"/>
            </a:pPr>
            <a:endParaRPr lang="fr-FR" sz="2400" dirty="0" smtClean="0">
              <a:latin typeface="Cambria"/>
              <a:cs typeface="Cambria"/>
            </a:endParaRPr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432734" y="154945"/>
            <a:ext cx="8441723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GB" sz="3600" b="1" dirty="0">
              <a:solidFill>
                <a:srgbClr val="376092"/>
              </a:solidFill>
              <a:latin typeface="Cambria"/>
              <a:cs typeface="Cambria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1371600" y="154943"/>
            <a:ext cx="75028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 smtClean="0">
                <a:solidFill>
                  <a:srgbClr val="31859C"/>
                </a:solidFill>
                <a:latin typeface="Cambria"/>
                <a:cs typeface="Cambria"/>
              </a:rPr>
              <a:t>Open Questions</a:t>
            </a:r>
            <a:endParaRPr lang="fr-FR" sz="3600" b="1" dirty="0">
              <a:solidFill>
                <a:srgbClr val="31859C"/>
              </a:solidFill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40065042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/>
          <p:cNvSpPr txBox="1">
            <a:spLocks/>
          </p:cNvSpPr>
          <p:nvPr/>
        </p:nvSpPr>
        <p:spPr>
          <a:xfrm>
            <a:off x="432734" y="275745"/>
            <a:ext cx="8441723" cy="80317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4000" b="1" dirty="0" smtClean="0">
                <a:solidFill>
                  <a:srgbClr val="31859C"/>
                </a:solidFill>
                <a:latin typeface="Cambria"/>
                <a:cs typeface="Cambria"/>
              </a:rPr>
              <a:t>Our goal</a:t>
            </a:r>
            <a:endParaRPr lang="en-GB" sz="4000" b="1" dirty="0">
              <a:solidFill>
                <a:srgbClr val="31859C"/>
              </a:solidFill>
              <a:latin typeface="Cambria"/>
              <a:cs typeface="Cambria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432734" y="1080822"/>
            <a:ext cx="836506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u="sng" dirty="0" err="1" smtClean="0">
                <a:solidFill>
                  <a:srgbClr val="31859C"/>
                </a:solidFill>
                <a:latin typeface="Cambria"/>
                <a:cs typeface="Cambria"/>
              </a:rPr>
              <a:t>Idea</a:t>
            </a:r>
            <a:r>
              <a:rPr lang="fr-FR" sz="2800" b="1" u="sng" dirty="0" smtClean="0">
                <a:solidFill>
                  <a:srgbClr val="31859C"/>
                </a:solidFill>
                <a:latin typeface="Cambria"/>
                <a:cs typeface="Cambria"/>
              </a:rPr>
              <a:t>:</a:t>
            </a:r>
          </a:p>
          <a:p>
            <a:pPr algn="ctr"/>
            <a:r>
              <a:rPr lang="fr-FR" sz="2800" dirty="0" smtClean="0">
                <a:latin typeface="Cambria"/>
                <a:cs typeface="Cambria"/>
              </a:rPr>
              <a:t> </a:t>
            </a:r>
            <a:r>
              <a:rPr lang="fr-FR" sz="2800" dirty="0" err="1" smtClean="0">
                <a:latin typeface="Cambria"/>
                <a:cs typeface="Cambria"/>
              </a:rPr>
              <a:t>Build</a:t>
            </a:r>
            <a:r>
              <a:rPr lang="fr-FR" sz="2800" dirty="0" smtClean="0">
                <a:latin typeface="Cambria"/>
                <a:cs typeface="Cambria"/>
              </a:rPr>
              <a:t> a </a:t>
            </a:r>
            <a:r>
              <a:rPr lang="fr-FR" sz="2800" dirty="0" err="1" smtClean="0">
                <a:latin typeface="Cambria"/>
                <a:cs typeface="Cambria"/>
              </a:rPr>
              <a:t>biophysical</a:t>
            </a:r>
            <a:r>
              <a:rPr lang="fr-FR" sz="2800" dirty="0" smtClean="0">
                <a:latin typeface="Cambria"/>
                <a:cs typeface="Cambria"/>
              </a:rPr>
              <a:t> </a:t>
            </a:r>
            <a:r>
              <a:rPr lang="fr-FR" sz="2800" dirty="0" err="1" smtClean="0">
                <a:latin typeface="Cambria"/>
                <a:cs typeface="Cambria"/>
              </a:rPr>
              <a:t>generic</a:t>
            </a:r>
            <a:r>
              <a:rPr lang="fr-FR" sz="2800" dirty="0" smtClean="0">
                <a:latin typeface="Cambria"/>
                <a:cs typeface="Cambria"/>
              </a:rPr>
              <a:t> </a:t>
            </a:r>
            <a:r>
              <a:rPr lang="fr-FR" sz="2800" dirty="0" smtClean="0">
                <a:latin typeface="Cambria"/>
                <a:cs typeface="Cambria"/>
              </a:rPr>
              <a:t>model to </a:t>
            </a:r>
            <a:r>
              <a:rPr lang="fr-FR" sz="2800" dirty="0" err="1" smtClean="0">
                <a:latin typeface="Cambria"/>
                <a:cs typeface="Cambria"/>
              </a:rPr>
              <a:t>study</a:t>
            </a:r>
            <a:r>
              <a:rPr lang="fr-FR" sz="2800" dirty="0" smtClean="0">
                <a:latin typeface="Cambria"/>
                <a:cs typeface="Cambria"/>
              </a:rPr>
              <a:t> </a:t>
            </a:r>
            <a:r>
              <a:rPr lang="fr-FR" sz="2800" dirty="0" err="1" smtClean="0">
                <a:latin typeface="Cambria"/>
                <a:cs typeface="Cambria"/>
              </a:rPr>
              <a:t>mechanisms</a:t>
            </a:r>
            <a:r>
              <a:rPr lang="fr-FR" sz="2800" dirty="0" smtClean="0">
                <a:latin typeface="Cambria"/>
                <a:cs typeface="Cambria"/>
              </a:rPr>
              <a:t> </a:t>
            </a:r>
            <a:r>
              <a:rPr lang="fr-FR" sz="2800" dirty="0" err="1" smtClean="0">
                <a:latin typeface="Cambria"/>
                <a:cs typeface="Cambria"/>
              </a:rPr>
              <a:t>generating</a:t>
            </a:r>
            <a:r>
              <a:rPr lang="fr-FR" sz="2800" dirty="0" smtClean="0">
                <a:latin typeface="Cambria"/>
                <a:cs typeface="Cambria"/>
              </a:rPr>
              <a:t> </a:t>
            </a:r>
            <a:r>
              <a:rPr lang="fr-FR" sz="2800" dirty="0" smtClean="0">
                <a:latin typeface="Cambria"/>
                <a:cs typeface="Cambria"/>
              </a:rPr>
              <a:t>stage II </a:t>
            </a:r>
            <a:r>
              <a:rPr lang="fr-FR" sz="2800" dirty="0" err="1" smtClean="0">
                <a:latin typeface="Cambria"/>
                <a:cs typeface="Cambria"/>
              </a:rPr>
              <a:t>retinal</a:t>
            </a:r>
            <a:r>
              <a:rPr lang="fr-FR" sz="2800" dirty="0" smtClean="0">
                <a:latin typeface="Cambria"/>
                <a:cs typeface="Cambria"/>
              </a:rPr>
              <a:t> </a:t>
            </a:r>
            <a:r>
              <a:rPr lang="fr-FR" sz="2800" dirty="0" err="1" smtClean="0">
                <a:latin typeface="Cambria"/>
                <a:cs typeface="Cambria"/>
              </a:rPr>
              <a:t>waves</a:t>
            </a:r>
            <a:endParaRPr lang="fr-FR" sz="2800" dirty="0" smtClean="0">
              <a:latin typeface="Cambria"/>
              <a:cs typeface="Cambria"/>
            </a:endParaRPr>
          </a:p>
          <a:p>
            <a:pPr marL="285750" indent="-285750">
              <a:buFont typeface="Arial"/>
              <a:buChar char="•"/>
            </a:pPr>
            <a:endParaRPr lang="fr-FR" sz="2800" dirty="0">
              <a:latin typeface="Cambria"/>
              <a:cs typeface="Cambria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EF798-B1B9-7449-98B2-36D44396573B}" type="slidenum">
              <a:rPr lang="fr-FR" smtClean="0">
                <a:latin typeface="Cambria"/>
                <a:cs typeface="Cambria"/>
              </a:rPr>
              <a:t>2</a:t>
            </a:fld>
            <a:endParaRPr lang="fr-FR">
              <a:latin typeface="Cambria"/>
              <a:cs typeface="Cambria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32734" y="2583833"/>
            <a:ext cx="825406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800" b="1" dirty="0">
                <a:solidFill>
                  <a:srgbClr val="31859C"/>
                </a:solidFill>
                <a:latin typeface="Cambria"/>
                <a:cs typeface="Cambria"/>
              </a:rPr>
              <a:t> </a:t>
            </a:r>
            <a:r>
              <a:rPr lang="fr-FR" sz="2800" b="1" dirty="0" smtClean="0">
                <a:solidFill>
                  <a:srgbClr val="31859C"/>
                </a:solidFill>
                <a:latin typeface="Cambria"/>
                <a:cs typeface="Cambria"/>
              </a:rPr>
              <a:t> </a:t>
            </a:r>
            <a:endParaRPr lang="fr-FR" sz="2800" dirty="0" smtClean="0">
              <a:latin typeface="Cambria"/>
              <a:cs typeface="Cambria"/>
            </a:endParaRPr>
          </a:p>
          <a:p>
            <a:r>
              <a:rPr lang="fr-FR" sz="2800" dirty="0" smtClean="0">
                <a:solidFill>
                  <a:srgbClr val="31859C"/>
                </a:solidFill>
                <a:latin typeface="Cambria"/>
                <a:cs typeface="Cambria"/>
              </a:rPr>
              <a:t> </a:t>
            </a:r>
            <a:endParaRPr lang="fr-FR" sz="2800" dirty="0"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5851016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EF798-B1B9-7449-98B2-36D44396573B}" type="slidenum">
              <a:rPr lang="fr-FR" smtClean="0">
                <a:latin typeface="Cambria"/>
                <a:cs typeface="Cambria"/>
              </a:rPr>
              <a:t>20</a:t>
            </a:fld>
            <a:endParaRPr lang="fr-FR">
              <a:latin typeface="Cambria"/>
              <a:cs typeface="Cambria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896076" y="835359"/>
            <a:ext cx="7790724" cy="63709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latin typeface="Cambria"/>
                <a:cs typeface="Cambria"/>
              </a:rPr>
              <a:t> </a:t>
            </a:r>
            <a:endParaRPr lang="fr-FR" sz="2400" dirty="0">
              <a:latin typeface="Cambria"/>
              <a:cs typeface="Cambria"/>
            </a:endParaRPr>
          </a:p>
          <a:p>
            <a:pPr marL="285750" indent="-285750">
              <a:buFont typeface="Arial"/>
              <a:buChar char="•"/>
            </a:pPr>
            <a:r>
              <a:rPr lang="fr-FR" sz="2400" dirty="0" err="1" smtClean="0">
                <a:latin typeface="Cambria"/>
                <a:cs typeface="Cambria"/>
              </a:rPr>
              <a:t>Which</a:t>
            </a:r>
            <a:r>
              <a:rPr lang="fr-FR" sz="2400" dirty="0" smtClean="0">
                <a:latin typeface="Cambria"/>
                <a:cs typeface="Cambria"/>
              </a:rPr>
              <a:t> </a:t>
            </a:r>
            <a:r>
              <a:rPr lang="fr-FR" sz="2400" dirty="0" smtClean="0">
                <a:solidFill>
                  <a:srgbClr val="C0504D"/>
                </a:solidFill>
                <a:latin typeface="Cambria"/>
                <a:cs typeface="Cambria"/>
              </a:rPr>
              <a:t>type of « </a:t>
            </a:r>
            <a:r>
              <a:rPr lang="fr-FR" sz="2400" dirty="0" err="1" smtClean="0">
                <a:solidFill>
                  <a:srgbClr val="C0504D"/>
                </a:solidFill>
                <a:latin typeface="Cambria"/>
                <a:cs typeface="Cambria"/>
              </a:rPr>
              <a:t>wave</a:t>
            </a:r>
            <a:r>
              <a:rPr lang="fr-FR" sz="2400" dirty="0" smtClean="0">
                <a:solidFill>
                  <a:srgbClr val="C0504D"/>
                </a:solidFill>
                <a:latin typeface="Cambria"/>
                <a:cs typeface="Cambria"/>
              </a:rPr>
              <a:t> </a:t>
            </a:r>
            <a:r>
              <a:rPr lang="fr-FR" sz="2400" dirty="0" smtClean="0">
                <a:solidFill>
                  <a:srgbClr val="C0504D"/>
                </a:solidFill>
                <a:latin typeface="Cambria"/>
                <a:cs typeface="Cambria"/>
              </a:rPr>
              <a:t>» </a:t>
            </a:r>
            <a:r>
              <a:rPr lang="fr-FR" sz="2400" dirty="0" smtClean="0">
                <a:latin typeface="Cambria"/>
                <a:cs typeface="Cambria"/>
              </a:rPr>
              <a:t>(</a:t>
            </a:r>
            <a:r>
              <a:rPr lang="fr-FR" sz="2400" dirty="0" err="1" smtClean="0">
                <a:latin typeface="Cambria"/>
                <a:cs typeface="Cambria"/>
              </a:rPr>
              <a:t>spatio-temporal</a:t>
            </a:r>
            <a:r>
              <a:rPr lang="fr-FR" sz="2400" dirty="0" smtClean="0">
                <a:latin typeface="Cambria"/>
                <a:cs typeface="Cambria"/>
              </a:rPr>
              <a:t> </a:t>
            </a:r>
            <a:r>
              <a:rPr lang="fr-FR" sz="2400" dirty="0" err="1" smtClean="0">
                <a:latin typeface="Cambria"/>
                <a:cs typeface="Cambria"/>
              </a:rPr>
              <a:t>activity</a:t>
            </a:r>
            <a:r>
              <a:rPr lang="fr-FR" sz="2400" dirty="0" smtClean="0">
                <a:latin typeface="Cambria"/>
                <a:cs typeface="Cambria"/>
              </a:rPr>
              <a:t>) </a:t>
            </a:r>
            <a:r>
              <a:rPr lang="fr-FR" sz="2400" dirty="0" err="1" smtClean="0">
                <a:latin typeface="Cambria"/>
                <a:cs typeface="Cambria"/>
              </a:rPr>
              <a:t>is</a:t>
            </a:r>
            <a:r>
              <a:rPr lang="fr-FR" sz="2400" dirty="0" smtClean="0">
                <a:latin typeface="Cambria"/>
                <a:cs typeface="Cambria"/>
              </a:rPr>
              <a:t> </a:t>
            </a:r>
            <a:r>
              <a:rPr lang="fr-FR" sz="2400" dirty="0" err="1" smtClean="0">
                <a:latin typeface="Cambria"/>
                <a:cs typeface="Cambria"/>
              </a:rPr>
              <a:t>observed</a:t>
            </a:r>
            <a:r>
              <a:rPr lang="fr-FR" sz="2400" dirty="0" smtClean="0">
                <a:latin typeface="Cambria"/>
                <a:cs typeface="Cambria"/>
              </a:rPr>
              <a:t>?  (front</a:t>
            </a:r>
            <a:r>
              <a:rPr lang="fr-FR" sz="2400" dirty="0" smtClean="0">
                <a:latin typeface="Cambria"/>
                <a:cs typeface="Cambria"/>
              </a:rPr>
              <a:t>, spiral</a:t>
            </a:r>
            <a:r>
              <a:rPr lang="fr-FR" sz="2400" dirty="0" smtClean="0">
                <a:latin typeface="Cambria"/>
                <a:cs typeface="Cambria"/>
              </a:rPr>
              <a:t>, standing </a:t>
            </a:r>
            <a:r>
              <a:rPr lang="fr-FR" sz="2400" dirty="0" err="1" smtClean="0">
                <a:latin typeface="Cambria"/>
                <a:cs typeface="Cambria"/>
              </a:rPr>
              <a:t>wave</a:t>
            </a:r>
            <a:r>
              <a:rPr lang="fr-FR" sz="2400" dirty="0">
                <a:latin typeface="Cambria"/>
                <a:cs typeface="Cambria"/>
              </a:rPr>
              <a:t> </a:t>
            </a:r>
            <a:r>
              <a:rPr lang="fr-FR" sz="2400" dirty="0" smtClean="0">
                <a:latin typeface="Cambria"/>
                <a:cs typeface="Cambria"/>
              </a:rPr>
              <a:t>etc.)</a:t>
            </a:r>
          </a:p>
          <a:p>
            <a:pPr marL="285750" indent="-285750">
              <a:buFont typeface="Arial"/>
              <a:buChar char="•"/>
            </a:pPr>
            <a:endParaRPr lang="fr-FR" sz="2400" dirty="0" smtClean="0">
              <a:latin typeface="Cambria"/>
              <a:cs typeface="Cambria"/>
            </a:endParaRPr>
          </a:p>
          <a:p>
            <a:pPr marL="285750" indent="-285750">
              <a:buFont typeface="Arial"/>
              <a:buChar char="•"/>
            </a:pPr>
            <a:r>
              <a:rPr lang="fr-FR" sz="2400" dirty="0" err="1" smtClean="0">
                <a:latin typeface="Cambria"/>
                <a:cs typeface="Cambria"/>
              </a:rPr>
              <a:t>Which</a:t>
            </a:r>
            <a:r>
              <a:rPr lang="fr-FR" sz="2400" dirty="0" smtClean="0">
                <a:latin typeface="Cambria"/>
                <a:cs typeface="Cambria"/>
              </a:rPr>
              <a:t> </a:t>
            </a:r>
            <a:r>
              <a:rPr lang="fr-FR" sz="2400" dirty="0" err="1" smtClean="0">
                <a:solidFill>
                  <a:schemeClr val="accent5">
                    <a:lumMod val="75000"/>
                  </a:schemeClr>
                </a:solidFill>
                <a:latin typeface="Cambria"/>
                <a:cs typeface="Cambria"/>
              </a:rPr>
              <a:t>generic</a:t>
            </a:r>
            <a:r>
              <a:rPr lang="fr-FR" sz="2400" dirty="0" smtClean="0">
                <a:solidFill>
                  <a:schemeClr val="accent5">
                    <a:lumMod val="75000"/>
                  </a:schemeClr>
                </a:solidFill>
                <a:latin typeface="Cambria"/>
                <a:cs typeface="Cambria"/>
              </a:rPr>
              <a:t> </a:t>
            </a:r>
            <a:r>
              <a:rPr lang="fr-FR" sz="2400" dirty="0" err="1" smtClean="0">
                <a:solidFill>
                  <a:schemeClr val="accent5">
                    <a:lumMod val="75000"/>
                  </a:schemeClr>
                </a:solidFill>
                <a:latin typeface="Cambria"/>
                <a:cs typeface="Cambria"/>
              </a:rPr>
              <a:t>effects</a:t>
            </a:r>
            <a:r>
              <a:rPr lang="fr-FR" sz="2400" dirty="0" smtClean="0">
                <a:solidFill>
                  <a:schemeClr val="accent5">
                    <a:lumMod val="75000"/>
                  </a:schemeClr>
                </a:solidFill>
                <a:latin typeface="Cambria"/>
                <a:cs typeface="Cambria"/>
              </a:rPr>
              <a:t> </a:t>
            </a:r>
            <a:r>
              <a:rPr lang="fr-FR" sz="2400" dirty="0" err="1" smtClean="0">
                <a:solidFill>
                  <a:schemeClr val="accent5">
                    <a:lumMod val="75000"/>
                  </a:schemeClr>
                </a:solidFill>
                <a:latin typeface="Cambria"/>
                <a:cs typeface="Cambria"/>
              </a:rPr>
              <a:t>induce</a:t>
            </a:r>
            <a:r>
              <a:rPr lang="fr-FR" sz="2400" dirty="0" smtClean="0">
                <a:solidFill>
                  <a:schemeClr val="accent5">
                    <a:lumMod val="75000"/>
                  </a:schemeClr>
                </a:solidFill>
                <a:latin typeface="Cambria"/>
                <a:cs typeface="Cambria"/>
              </a:rPr>
              <a:t> </a:t>
            </a:r>
            <a:r>
              <a:rPr lang="fr-FR" sz="2400" dirty="0" err="1" smtClean="0">
                <a:latin typeface="Cambria"/>
                <a:cs typeface="Cambria"/>
              </a:rPr>
              <a:t>these</a:t>
            </a:r>
            <a:r>
              <a:rPr lang="fr-FR" sz="2400" dirty="0" smtClean="0">
                <a:latin typeface="Cambria"/>
                <a:cs typeface="Cambria"/>
              </a:rPr>
              <a:t> </a:t>
            </a:r>
            <a:r>
              <a:rPr lang="fr-FR" sz="2400" dirty="0" err="1" smtClean="0">
                <a:latin typeface="Cambria"/>
                <a:cs typeface="Cambria"/>
              </a:rPr>
              <a:t>waves</a:t>
            </a:r>
            <a:r>
              <a:rPr lang="fr-FR" sz="2400" dirty="0">
                <a:latin typeface="Cambria"/>
                <a:cs typeface="Cambria"/>
              </a:rPr>
              <a:t> on the </a:t>
            </a:r>
            <a:r>
              <a:rPr lang="fr-FR" sz="2400" dirty="0" err="1">
                <a:latin typeface="Cambria"/>
                <a:cs typeface="Cambria"/>
              </a:rPr>
              <a:t>dynamical</a:t>
            </a:r>
            <a:r>
              <a:rPr lang="fr-FR" sz="2400" dirty="0">
                <a:latin typeface="Cambria"/>
                <a:cs typeface="Cambria"/>
              </a:rPr>
              <a:t> system aspect? </a:t>
            </a:r>
            <a:r>
              <a:rPr lang="fr-FR" sz="2400" dirty="0" smtClean="0">
                <a:latin typeface="Cambria"/>
                <a:cs typeface="Cambria"/>
              </a:rPr>
              <a:t>(</a:t>
            </a:r>
            <a:r>
              <a:rPr lang="fr-FR" sz="2400" dirty="0" err="1" smtClean="0">
                <a:latin typeface="Cambria"/>
                <a:cs typeface="Cambria"/>
              </a:rPr>
              <a:t>biophysical</a:t>
            </a:r>
            <a:r>
              <a:rPr lang="fr-FR" sz="2400" dirty="0" smtClean="0">
                <a:latin typeface="Cambria"/>
                <a:cs typeface="Cambria"/>
              </a:rPr>
              <a:t> </a:t>
            </a:r>
            <a:r>
              <a:rPr lang="fr-FR" sz="2400" dirty="0" err="1" smtClean="0">
                <a:latin typeface="Cambria"/>
                <a:cs typeface="Cambria"/>
              </a:rPr>
              <a:t>mechanisms</a:t>
            </a:r>
            <a:r>
              <a:rPr lang="fr-FR" sz="2400" dirty="0" smtClean="0">
                <a:latin typeface="Cambria"/>
                <a:cs typeface="Cambria"/>
              </a:rPr>
              <a:t>, network </a:t>
            </a:r>
            <a:r>
              <a:rPr lang="fr-FR" sz="2400" dirty="0" err="1" smtClean="0">
                <a:latin typeface="Cambria"/>
                <a:cs typeface="Cambria"/>
              </a:rPr>
              <a:t>effects</a:t>
            </a:r>
            <a:r>
              <a:rPr lang="fr-FR" sz="2400" dirty="0" smtClean="0">
                <a:latin typeface="Cambria"/>
                <a:cs typeface="Cambria"/>
              </a:rPr>
              <a:t>, </a:t>
            </a:r>
            <a:r>
              <a:rPr lang="fr-FR" sz="2400" dirty="0" err="1" smtClean="0">
                <a:latin typeface="Cambria"/>
                <a:cs typeface="Cambria"/>
              </a:rPr>
              <a:t>nonlinear</a:t>
            </a:r>
            <a:r>
              <a:rPr lang="fr-FR" sz="2400" dirty="0" smtClean="0">
                <a:latin typeface="Cambria"/>
                <a:cs typeface="Cambria"/>
              </a:rPr>
              <a:t> </a:t>
            </a:r>
            <a:r>
              <a:rPr lang="fr-FR" sz="2400" dirty="0" err="1" smtClean="0">
                <a:latin typeface="Cambria"/>
                <a:cs typeface="Cambria"/>
              </a:rPr>
              <a:t>dynamics</a:t>
            </a:r>
            <a:r>
              <a:rPr lang="fr-FR" sz="2400" dirty="0" smtClean="0">
                <a:latin typeface="Cambria"/>
                <a:cs typeface="Cambria"/>
              </a:rPr>
              <a:t>)</a:t>
            </a:r>
          </a:p>
          <a:p>
            <a:pPr marL="285750" indent="-285750">
              <a:buFont typeface="Arial"/>
              <a:buChar char="•"/>
            </a:pPr>
            <a:endParaRPr lang="fr-FR" sz="2400" dirty="0">
              <a:latin typeface="Cambria"/>
              <a:cs typeface="Cambria"/>
            </a:endParaRPr>
          </a:p>
          <a:p>
            <a:pPr marL="285750" indent="-285750">
              <a:buFont typeface="Arial"/>
              <a:buChar char="•"/>
            </a:pPr>
            <a:r>
              <a:rPr lang="fr-FR" sz="2400" dirty="0" err="1">
                <a:latin typeface="Cambria"/>
                <a:cs typeface="Cambria"/>
              </a:rPr>
              <a:t>What</a:t>
            </a:r>
            <a:r>
              <a:rPr lang="fr-FR" sz="2400" dirty="0">
                <a:latin typeface="Cambria"/>
                <a:cs typeface="Cambria"/>
              </a:rPr>
              <a:t> are the </a:t>
            </a:r>
            <a:r>
              <a:rPr lang="fr-FR" sz="2400" dirty="0" err="1">
                <a:latin typeface="Cambria"/>
                <a:cs typeface="Cambria"/>
              </a:rPr>
              <a:t>effects</a:t>
            </a:r>
            <a:r>
              <a:rPr lang="fr-FR" sz="2400" dirty="0">
                <a:latin typeface="Cambria"/>
                <a:cs typeface="Cambria"/>
              </a:rPr>
              <a:t> of </a:t>
            </a:r>
            <a:r>
              <a:rPr lang="fr-FR" sz="2400" dirty="0">
                <a:solidFill>
                  <a:srgbClr val="3366FF"/>
                </a:solidFill>
                <a:latin typeface="Cambria"/>
                <a:cs typeface="Cambria"/>
              </a:rPr>
              <a:t>local </a:t>
            </a:r>
            <a:r>
              <a:rPr lang="fr-FR" sz="2400" dirty="0" err="1">
                <a:solidFill>
                  <a:srgbClr val="3366FF"/>
                </a:solidFill>
                <a:latin typeface="Cambria"/>
                <a:cs typeface="Cambria"/>
              </a:rPr>
              <a:t>characteristics</a:t>
            </a:r>
            <a:r>
              <a:rPr lang="fr-FR" sz="2400" dirty="0">
                <a:solidFill>
                  <a:srgbClr val="3366FF"/>
                </a:solidFill>
                <a:latin typeface="Cambria"/>
                <a:cs typeface="Cambria"/>
              </a:rPr>
              <a:t> </a:t>
            </a:r>
            <a:r>
              <a:rPr lang="fr-FR" sz="2400" dirty="0">
                <a:latin typeface="Cambria"/>
                <a:cs typeface="Cambria"/>
              </a:rPr>
              <a:t>(</a:t>
            </a:r>
            <a:r>
              <a:rPr lang="fr-FR" sz="2400" dirty="0" err="1">
                <a:latin typeface="Cambria"/>
                <a:cs typeface="Cambria"/>
              </a:rPr>
              <a:t>neuron</a:t>
            </a:r>
            <a:r>
              <a:rPr lang="fr-FR" sz="2400" dirty="0">
                <a:latin typeface="Cambria"/>
                <a:cs typeface="Cambria"/>
              </a:rPr>
              <a:t> </a:t>
            </a:r>
            <a:r>
              <a:rPr lang="fr-FR" sz="2400" dirty="0" err="1">
                <a:latin typeface="Cambria"/>
                <a:cs typeface="Cambria"/>
              </a:rPr>
              <a:t>properties</a:t>
            </a:r>
            <a:r>
              <a:rPr lang="fr-FR" sz="2400" dirty="0">
                <a:latin typeface="Cambria"/>
                <a:cs typeface="Cambria"/>
              </a:rPr>
              <a:t>) versus the </a:t>
            </a:r>
            <a:r>
              <a:rPr lang="fr-FR" sz="2400" dirty="0">
                <a:solidFill>
                  <a:srgbClr val="FF6600"/>
                </a:solidFill>
                <a:latin typeface="Cambria"/>
                <a:cs typeface="Cambria"/>
              </a:rPr>
              <a:t>network </a:t>
            </a:r>
            <a:r>
              <a:rPr lang="fr-FR" sz="2400" dirty="0" err="1">
                <a:solidFill>
                  <a:srgbClr val="FF6600"/>
                </a:solidFill>
                <a:latin typeface="Cambria"/>
                <a:cs typeface="Cambria"/>
              </a:rPr>
              <a:t>effects</a:t>
            </a:r>
            <a:r>
              <a:rPr lang="fr-FR" sz="2400" dirty="0">
                <a:latin typeface="Cambria"/>
                <a:cs typeface="Cambria"/>
              </a:rPr>
              <a:t>?</a:t>
            </a:r>
          </a:p>
          <a:p>
            <a:endParaRPr lang="fr-FR" sz="2400" dirty="0" smtClean="0">
              <a:latin typeface="Cambria"/>
              <a:cs typeface="Cambria"/>
            </a:endParaRPr>
          </a:p>
          <a:p>
            <a:pPr marL="285750" indent="-285750">
              <a:buFont typeface="Arial"/>
              <a:buChar char="•"/>
            </a:pPr>
            <a:r>
              <a:rPr lang="fr-FR" sz="2400" dirty="0">
                <a:latin typeface="Cambria"/>
                <a:cs typeface="Cambria"/>
              </a:rPr>
              <a:t>How </a:t>
            </a:r>
            <a:r>
              <a:rPr lang="fr-FR" sz="2400" dirty="0" err="1">
                <a:solidFill>
                  <a:srgbClr val="008000"/>
                </a:solidFill>
                <a:latin typeface="Cambria"/>
                <a:cs typeface="Cambria"/>
              </a:rPr>
              <a:t>waves</a:t>
            </a:r>
            <a:r>
              <a:rPr lang="fr-FR" sz="2400" dirty="0">
                <a:solidFill>
                  <a:srgbClr val="008000"/>
                </a:solidFill>
                <a:latin typeface="Cambria"/>
                <a:cs typeface="Cambria"/>
              </a:rPr>
              <a:t> </a:t>
            </a:r>
            <a:r>
              <a:rPr lang="fr-FR" sz="2400" dirty="0" err="1">
                <a:solidFill>
                  <a:srgbClr val="008000"/>
                </a:solidFill>
                <a:latin typeface="Cambria"/>
                <a:cs typeface="Cambria"/>
              </a:rPr>
              <a:t>depend</a:t>
            </a:r>
            <a:r>
              <a:rPr lang="fr-FR" sz="2400" dirty="0">
                <a:solidFill>
                  <a:srgbClr val="008000"/>
                </a:solidFill>
                <a:latin typeface="Cambria"/>
                <a:cs typeface="Cambria"/>
              </a:rPr>
              <a:t> on </a:t>
            </a:r>
            <a:r>
              <a:rPr lang="fr-FR" sz="2400" dirty="0" err="1">
                <a:solidFill>
                  <a:srgbClr val="008000"/>
                </a:solidFill>
                <a:latin typeface="Cambria"/>
                <a:cs typeface="Cambria"/>
              </a:rPr>
              <a:t>pharmacological</a:t>
            </a:r>
            <a:r>
              <a:rPr lang="fr-FR" sz="2400" dirty="0">
                <a:solidFill>
                  <a:srgbClr val="008000"/>
                </a:solidFill>
                <a:latin typeface="Cambria"/>
                <a:cs typeface="Cambria"/>
              </a:rPr>
              <a:t> </a:t>
            </a:r>
            <a:r>
              <a:rPr lang="fr-FR" sz="2400" dirty="0">
                <a:latin typeface="Cambria"/>
                <a:cs typeface="Cambria"/>
              </a:rPr>
              <a:t>manipulation</a:t>
            </a:r>
            <a:r>
              <a:rPr lang="fr-FR" sz="2400" dirty="0" smtClean="0">
                <a:latin typeface="Cambria"/>
                <a:cs typeface="Cambria"/>
              </a:rPr>
              <a:t>?</a:t>
            </a:r>
          </a:p>
          <a:p>
            <a:pPr marL="285750" indent="-285750">
              <a:buFont typeface="Arial"/>
              <a:buChar char="•"/>
            </a:pPr>
            <a:endParaRPr lang="fr-FR" sz="2400" dirty="0">
              <a:latin typeface="Cambria"/>
              <a:cs typeface="Cambria"/>
            </a:endParaRPr>
          </a:p>
          <a:p>
            <a:pPr marL="285750" indent="-285750">
              <a:buFont typeface="Arial"/>
              <a:buChar char="•"/>
            </a:pPr>
            <a:endParaRPr lang="fr-FR" sz="2400" dirty="0">
              <a:latin typeface="Cambria"/>
              <a:cs typeface="Cambria"/>
            </a:endParaRPr>
          </a:p>
          <a:p>
            <a:pPr marL="285750" indent="-285750">
              <a:buFont typeface="Arial"/>
              <a:buChar char="•"/>
            </a:pPr>
            <a:endParaRPr lang="fr-FR" sz="2400" dirty="0">
              <a:latin typeface="Cambria"/>
              <a:cs typeface="Cambria"/>
            </a:endParaRPr>
          </a:p>
          <a:p>
            <a:endParaRPr lang="fr-FR" sz="2400" dirty="0">
              <a:latin typeface="Cambria"/>
              <a:cs typeface="Cambria"/>
            </a:endParaRPr>
          </a:p>
          <a:p>
            <a:pPr marL="285750" indent="-285750">
              <a:buFont typeface="Arial"/>
              <a:buChar char="•"/>
            </a:pPr>
            <a:endParaRPr lang="fr-FR" sz="2400" dirty="0" smtClean="0">
              <a:latin typeface="Cambria"/>
              <a:cs typeface="Cambria"/>
            </a:endParaRPr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432734" y="154945"/>
            <a:ext cx="8441723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GB" sz="3600" b="1" dirty="0">
              <a:solidFill>
                <a:srgbClr val="376092"/>
              </a:solidFill>
              <a:latin typeface="Cambria"/>
              <a:cs typeface="Cambria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1371600" y="154943"/>
            <a:ext cx="75028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 smtClean="0">
                <a:solidFill>
                  <a:srgbClr val="31859C"/>
                </a:solidFill>
                <a:latin typeface="Cambria"/>
                <a:cs typeface="Cambria"/>
              </a:rPr>
              <a:t>Open Questions</a:t>
            </a:r>
            <a:endParaRPr lang="fr-FR" sz="3600" b="1" dirty="0">
              <a:solidFill>
                <a:srgbClr val="31859C"/>
              </a:solidFill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20860527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EF798-B1B9-7449-98B2-36D44396573B}" type="slidenum">
              <a:rPr lang="fr-FR" smtClean="0">
                <a:latin typeface="Cambria"/>
                <a:cs typeface="Cambria"/>
              </a:rPr>
              <a:t>21</a:t>
            </a:fld>
            <a:endParaRPr lang="fr-FR">
              <a:latin typeface="Cambria"/>
              <a:cs typeface="Cambria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896076" y="835359"/>
            <a:ext cx="7790724" cy="74789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latin typeface="Cambria"/>
                <a:cs typeface="Cambria"/>
              </a:rPr>
              <a:t> </a:t>
            </a:r>
            <a:endParaRPr lang="fr-FR" sz="2400" dirty="0">
              <a:latin typeface="Cambria"/>
              <a:cs typeface="Cambria"/>
            </a:endParaRPr>
          </a:p>
          <a:p>
            <a:pPr marL="285750" indent="-285750">
              <a:buFont typeface="Arial"/>
              <a:buChar char="•"/>
            </a:pPr>
            <a:r>
              <a:rPr lang="fr-FR" sz="2400" dirty="0" err="1" smtClean="0">
                <a:latin typeface="Cambria"/>
                <a:cs typeface="Cambria"/>
              </a:rPr>
              <a:t>Which</a:t>
            </a:r>
            <a:r>
              <a:rPr lang="fr-FR" sz="2400" dirty="0" smtClean="0">
                <a:latin typeface="Cambria"/>
                <a:cs typeface="Cambria"/>
              </a:rPr>
              <a:t> </a:t>
            </a:r>
            <a:r>
              <a:rPr lang="fr-FR" sz="2400" dirty="0" smtClean="0">
                <a:solidFill>
                  <a:srgbClr val="C0504D"/>
                </a:solidFill>
                <a:latin typeface="Cambria"/>
                <a:cs typeface="Cambria"/>
              </a:rPr>
              <a:t>type of « </a:t>
            </a:r>
            <a:r>
              <a:rPr lang="fr-FR" sz="2400" dirty="0" err="1" smtClean="0">
                <a:solidFill>
                  <a:srgbClr val="C0504D"/>
                </a:solidFill>
                <a:latin typeface="Cambria"/>
                <a:cs typeface="Cambria"/>
              </a:rPr>
              <a:t>wave</a:t>
            </a:r>
            <a:r>
              <a:rPr lang="fr-FR" sz="2400" dirty="0" smtClean="0">
                <a:solidFill>
                  <a:srgbClr val="C0504D"/>
                </a:solidFill>
                <a:latin typeface="Cambria"/>
                <a:cs typeface="Cambria"/>
              </a:rPr>
              <a:t> </a:t>
            </a:r>
            <a:r>
              <a:rPr lang="fr-FR" sz="2400" dirty="0" smtClean="0">
                <a:solidFill>
                  <a:srgbClr val="C0504D"/>
                </a:solidFill>
                <a:latin typeface="Cambria"/>
                <a:cs typeface="Cambria"/>
              </a:rPr>
              <a:t>» </a:t>
            </a:r>
            <a:r>
              <a:rPr lang="fr-FR" sz="2400" dirty="0" smtClean="0">
                <a:latin typeface="Cambria"/>
                <a:cs typeface="Cambria"/>
              </a:rPr>
              <a:t>(</a:t>
            </a:r>
            <a:r>
              <a:rPr lang="fr-FR" sz="2400" dirty="0" err="1" smtClean="0">
                <a:latin typeface="Cambria"/>
                <a:cs typeface="Cambria"/>
              </a:rPr>
              <a:t>spatio-temporal</a:t>
            </a:r>
            <a:r>
              <a:rPr lang="fr-FR" sz="2400" dirty="0" smtClean="0">
                <a:latin typeface="Cambria"/>
                <a:cs typeface="Cambria"/>
              </a:rPr>
              <a:t> </a:t>
            </a:r>
            <a:r>
              <a:rPr lang="fr-FR" sz="2400" dirty="0" err="1" smtClean="0">
                <a:latin typeface="Cambria"/>
                <a:cs typeface="Cambria"/>
              </a:rPr>
              <a:t>activity</a:t>
            </a:r>
            <a:r>
              <a:rPr lang="fr-FR" sz="2400" dirty="0" smtClean="0">
                <a:latin typeface="Cambria"/>
                <a:cs typeface="Cambria"/>
              </a:rPr>
              <a:t>) </a:t>
            </a:r>
            <a:r>
              <a:rPr lang="fr-FR" sz="2400" dirty="0" err="1" smtClean="0">
                <a:latin typeface="Cambria"/>
                <a:cs typeface="Cambria"/>
              </a:rPr>
              <a:t>is</a:t>
            </a:r>
            <a:r>
              <a:rPr lang="fr-FR" sz="2400" dirty="0" smtClean="0">
                <a:latin typeface="Cambria"/>
                <a:cs typeface="Cambria"/>
              </a:rPr>
              <a:t> </a:t>
            </a:r>
            <a:r>
              <a:rPr lang="fr-FR" sz="2400" dirty="0" err="1" smtClean="0">
                <a:latin typeface="Cambria"/>
                <a:cs typeface="Cambria"/>
              </a:rPr>
              <a:t>observed</a:t>
            </a:r>
            <a:r>
              <a:rPr lang="fr-FR" sz="2400" dirty="0" smtClean="0">
                <a:latin typeface="Cambria"/>
                <a:cs typeface="Cambria"/>
              </a:rPr>
              <a:t>?  (front</a:t>
            </a:r>
            <a:r>
              <a:rPr lang="fr-FR" sz="2400" dirty="0" smtClean="0">
                <a:latin typeface="Cambria"/>
                <a:cs typeface="Cambria"/>
              </a:rPr>
              <a:t>, spiral</a:t>
            </a:r>
            <a:r>
              <a:rPr lang="fr-FR" sz="2400" dirty="0" smtClean="0">
                <a:latin typeface="Cambria"/>
                <a:cs typeface="Cambria"/>
              </a:rPr>
              <a:t>, standing </a:t>
            </a:r>
            <a:r>
              <a:rPr lang="fr-FR" sz="2400" dirty="0" err="1" smtClean="0">
                <a:latin typeface="Cambria"/>
                <a:cs typeface="Cambria"/>
              </a:rPr>
              <a:t>wave</a:t>
            </a:r>
            <a:r>
              <a:rPr lang="fr-FR" sz="2400" dirty="0">
                <a:latin typeface="Cambria"/>
                <a:cs typeface="Cambria"/>
              </a:rPr>
              <a:t> </a:t>
            </a:r>
            <a:r>
              <a:rPr lang="fr-FR" sz="2400" dirty="0" smtClean="0">
                <a:latin typeface="Cambria"/>
                <a:cs typeface="Cambria"/>
              </a:rPr>
              <a:t>etc.)</a:t>
            </a:r>
          </a:p>
          <a:p>
            <a:pPr marL="285750" indent="-285750">
              <a:buFont typeface="Arial"/>
              <a:buChar char="•"/>
            </a:pPr>
            <a:endParaRPr lang="fr-FR" sz="2400" dirty="0" smtClean="0">
              <a:latin typeface="Cambria"/>
              <a:cs typeface="Cambria"/>
            </a:endParaRPr>
          </a:p>
          <a:p>
            <a:pPr marL="285750" indent="-285750">
              <a:buFont typeface="Arial"/>
              <a:buChar char="•"/>
            </a:pPr>
            <a:r>
              <a:rPr lang="fr-FR" sz="2400" dirty="0" err="1" smtClean="0">
                <a:latin typeface="Cambria"/>
                <a:cs typeface="Cambria"/>
              </a:rPr>
              <a:t>Which</a:t>
            </a:r>
            <a:r>
              <a:rPr lang="fr-FR" sz="2400" dirty="0" smtClean="0">
                <a:latin typeface="Cambria"/>
                <a:cs typeface="Cambria"/>
              </a:rPr>
              <a:t> </a:t>
            </a:r>
            <a:r>
              <a:rPr lang="fr-FR" sz="2400" dirty="0" err="1" smtClean="0">
                <a:solidFill>
                  <a:schemeClr val="accent5">
                    <a:lumMod val="75000"/>
                  </a:schemeClr>
                </a:solidFill>
                <a:latin typeface="Cambria"/>
                <a:cs typeface="Cambria"/>
              </a:rPr>
              <a:t>generic</a:t>
            </a:r>
            <a:r>
              <a:rPr lang="fr-FR" sz="2400" dirty="0" smtClean="0">
                <a:solidFill>
                  <a:schemeClr val="accent5">
                    <a:lumMod val="75000"/>
                  </a:schemeClr>
                </a:solidFill>
                <a:latin typeface="Cambria"/>
                <a:cs typeface="Cambria"/>
              </a:rPr>
              <a:t> </a:t>
            </a:r>
            <a:r>
              <a:rPr lang="fr-FR" sz="2400" dirty="0" err="1" smtClean="0">
                <a:solidFill>
                  <a:schemeClr val="accent5">
                    <a:lumMod val="75000"/>
                  </a:schemeClr>
                </a:solidFill>
                <a:latin typeface="Cambria"/>
                <a:cs typeface="Cambria"/>
              </a:rPr>
              <a:t>effects</a:t>
            </a:r>
            <a:r>
              <a:rPr lang="fr-FR" sz="2400" dirty="0" smtClean="0">
                <a:solidFill>
                  <a:schemeClr val="accent5">
                    <a:lumMod val="75000"/>
                  </a:schemeClr>
                </a:solidFill>
                <a:latin typeface="Cambria"/>
                <a:cs typeface="Cambria"/>
              </a:rPr>
              <a:t> </a:t>
            </a:r>
            <a:r>
              <a:rPr lang="fr-FR" sz="2400" dirty="0" err="1" smtClean="0">
                <a:solidFill>
                  <a:schemeClr val="accent5">
                    <a:lumMod val="75000"/>
                  </a:schemeClr>
                </a:solidFill>
                <a:latin typeface="Cambria"/>
                <a:cs typeface="Cambria"/>
              </a:rPr>
              <a:t>induce</a:t>
            </a:r>
            <a:r>
              <a:rPr lang="fr-FR" sz="2400" dirty="0" smtClean="0">
                <a:solidFill>
                  <a:schemeClr val="accent5">
                    <a:lumMod val="75000"/>
                  </a:schemeClr>
                </a:solidFill>
                <a:latin typeface="Cambria"/>
                <a:cs typeface="Cambria"/>
              </a:rPr>
              <a:t> </a:t>
            </a:r>
            <a:r>
              <a:rPr lang="fr-FR" sz="2400" dirty="0" err="1" smtClean="0">
                <a:latin typeface="Cambria"/>
                <a:cs typeface="Cambria"/>
              </a:rPr>
              <a:t>these</a:t>
            </a:r>
            <a:r>
              <a:rPr lang="fr-FR" sz="2400" dirty="0" smtClean="0">
                <a:latin typeface="Cambria"/>
                <a:cs typeface="Cambria"/>
              </a:rPr>
              <a:t> </a:t>
            </a:r>
            <a:r>
              <a:rPr lang="fr-FR" sz="2400" dirty="0" err="1" smtClean="0">
                <a:latin typeface="Cambria"/>
                <a:cs typeface="Cambria"/>
              </a:rPr>
              <a:t>waves</a:t>
            </a:r>
            <a:r>
              <a:rPr lang="fr-FR" sz="2400" dirty="0">
                <a:latin typeface="Cambria"/>
                <a:cs typeface="Cambria"/>
              </a:rPr>
              <a:t> on the </a:t>
            </a:r>
            <a:r>
              <a:rPr lang="fr-FR" sz="2400" dirty="0" err="1">
                <a:latin typeface="Cambria"/>
                <a:cs typeface="Cambria"/>
              </a:rPr>
              <a:t>dynamical</a:t>
            </a:r>
            <a:r>
              <a:rPr lang="fr-FR" sz="2400" dirty="0">
                <a:latin typeface="Cambria"/>
                <a:cs typeface="Cambria"/>
              </a:rPr>
              <a:t> system aspect? </a:t>
            </a:r>
            <a:r>
              <a:rPr lang="fr-FR" sz="2400" dirty="0" smtClean="0">
                <a:latin typeface="Cambria"/>
                <a:cs typeface="Cambria"/>
              </a:rPr>
              <a:t>(</a:t>
            </a:r>
            <a:r>
              <a:rPr lang="fr-FR" sz="2400" dirty="0" err="1" smtClean="0">
                <a:latin typeface="Cambria"/>
                <a:cs typeface="Cambria"/>
              </a:rPr>
              <a:t>biophysical</a:t>
            </a:r>
            <a:r>
              <a:rPr lang="fr-FR" sz="2400" dirty="0" smtClean="0">
                <a:latin typeface="Cambria"/>
                <a:cs typeface="Cambria"/>
              </a:rPr>
              <a:t> </a:t>
            </a:r>
            <a:r>
              <a:rPr lang="fr-FR" sz="2400" dirty="0" err="1" smtClean="0">
                <a:latin typeface="Cambria"/>
                <a:cs typeface="Cambria"/>
              </a:rPr>
              <a:t>mechanisms</a:t>
            </a:r>
            <a:r>
              <a:rPr lang="fr-FR" sz="2400" dirty="0" smtClean="0">
                <a:latin typeface="Cambria"/>
                <a:cs typeface="Cambria"/>
              </a:rPr>
              <a:t>, network </a:t>
            </a:r>
            <a:r>
              <a:rPr lang="fr-FR" sz="2400" dirty="0" err="1" smtClean="0">
                <a:latin typeface="Cambria"/>
                <a:cs typeface="Cambria"/>
              </a:rPr>
              <a:t>effects</a:t>
            </a:r>
            <a:r>
              <a:rPr lang="fr-FR" sz="2400" dirty="0" smtClean="0">
                <a:latin typeface="Cambria"/>
                <a:cs typeface="Cambria"/>
              </a:rPr>
              <a:t>, </a:t>
            </a:r>
            <a:r>
              <a:rPr lang="fr-FR" sz="2400" dirty="0" err="1" smtClean="0">
                <a:latin typeface="Cambria"/>
                <a:cs typeface="Cambria"/>
              </a:rPr>
              <a:t>nonlinear</a:t>
            </a:r>
            <a:r>
              <a:rPr lang="fr-FR" sz="2400" dirty="0" smtClean="0">
                <a:latin typeface="Cambria"/>
                <a:cs typeface="Cambria"/>
              </a:rPr>
              <a:t> </a:t>
            </a:r>
            <a:r>
              <a:rPr lang="fr-FR" sz="2400" dirty="0" err="1" smtClean="0">
                <a:latin typeface="Cambria"/>
                <a:cs typeface="Cambria"/>
              </a:rPr>
              <a:t>dynamics</a:t>
            </a:r>
            <a:r>
              <a:rPr lang="fr-FR" sz="2400" dirty="0" smtClean="0">
                <a:latin typeface="Cambria"/>
                <a:cs typeface="Cambria"/>
              </a:rPr>
              <a:t>)</a:t>
            </a:r>
          </a:p>
          <a:p>
            <a:pPr marL="285750" indent="-285750">
              <a:buFont typeface="Arial"/>
              <a:buChar char="•"/>
            </a:pPr>
            <a:endParaRPr lang="fr-FR" sz="2400" dirty="0">
              <a:latin typeface="Cambria"/>
              <a:cs typeface="Cambria"/>
            </a:endParaRPr>
          </a:p>
          <a:p>
            <a:pPr marL="285750" indent="-285750">
              <a:buFont typeface="Arial"/>
              <a:buChar char="•"/>
            </a:pPr>
            <a:r>
              <a:rPr lang="fr-FR" sz="2400" dirty="0" err="1">
                <a:latin typeface="Cambria"/>
                <a:cs typeface="Cambria"/>
              </a:rPr>
              <a:t>What</a:t>
            </a:r>
            <a:r>
              <a:rPr lang="fr-FR" sz="2400" dirty="0">
                <a:latin typeface="Cambria"/>
                <a:cs typeface="Cambria"/>
              </a:rPr>
              <a:t> are the </a:t>
            </a:r>
            <a:r>
              <a:rPr lang="fr-FR" sz="2400" dirty="0" err="1">
                <a:latin typeface="Cambria"/>
                <a:cs typeface="Cambria"/>
              </a:rPr>
              <a:t>effects</a:t>
            </a:r>
            <a:r>
              <a:rPr lang="fr-FR" sz="2400" dirty="0">
                <a:latin typeface="Cambria"/>
                <a:cs typeface="Cambria"/>
              </a:rPr>
              <a:t> of </a:t>
            </a:r>
            <a:r>
              <a:rPr lang="fr-FR" sz="2400" dirty="0">
                <a:solidFill>
                  <a:srgbClr val="3366FF"/>
                </a:solidFill>
                <a:latin typeface="Cambria"/>
                <a:cs typeface="Cambria"/>
              </a:rPr>
              <a:t>local </a:t>
            </a:r>
            <a:r>
              <a:rPr lang="fr-FR" sz="2400" dirty="0" err="1">
                <a:solidFill>
                  <a:srgbClr val="3366FF"/>
                </a:solidFill>
                <a:latin typeface="Cambria"/>
                <a:cs typeface="Cambria"/>
              </a:rPr>
              <a:t>characteristics</a:t>
            </a:r>
            <a:r>
              <a:rPr lang="fr-FR" sz="2400" dirty="0">
                <a:solidFill>
                  <a:srgbClr val="3366FF"/>
                </a:solidFill>
                <a:latin typeface="Cambria"/>
                <a:cs typeface="Cambria"/>
              </a:rPr>
              <a:t> </a:t>
            </a:r>
            <a:r>
              <a:rPr lang="fr-FR" sz="2400" dirty="0">
                <a:latin typeface="Cambria"/>
                <a:cs typeface="Cambria"/>
              </a:rPr>
              <a:t>(</a:t>
            </a:r>
            <a:r>
              <a:rPr lang="fr-FR" sz="2400" dirty="0" err="1">
                <a:latin typeface="Cambria"/>
                <a:cs typeface="Cambria"/>
              </a:rPr>
              <a:t>neuron</a:t>
            </a:r>
            <a:r>
              <a:rPr lang="fr-FR" sz="2400" dirty="0">
                <a:latin typeface="Cambria"/>
                <a:cs typeface="Cambria"/>
              </a:rPr>
              <a:t> </a:t>
            </a:r>
            <a:r>
              <a:rPr lang="fr-FR" sz="2400" dirty="0" err="1">
                <a:latin typeface="Cambria"/>
                <a:cs typeface="Cambria"/>
              </a:rPr>
              <a:t>properties</a:t>
            </a:r>
            <a:r>
              <a:rPr lang="fr-FR" sz="2400" dirty="0">
                <a:latin typeface="Cambria"/>
                <a:cs typeface="Cambria"/>
              </a:rPr>
              <a:t>) versus the </a:t>
            </a:r>
            <a:r>
              <a:rPr lang="fr-FR" sz="2400" dirty="0">
                <a:solidFill>
                  <a:srgbClr val="FF6600"/>
                </a:solidFill>
                <a:latin typeface="Cambria"/>
                <a:cs typeface="Cambria"/>
              </a:rPr>
              <a:t>network </a:t>
            </a:r>
            <a:r>
              <a:rPr lang="fr-FR" sz="2400" dirty="0" err="1">
                <a:solidFill>
                  <a:srgbClr val="FF6600"/>
                </a:solidFill>
                <a:latin typeface="Cambria"/>
                <a:cs typeface="Cambria"/>
              </a:rPr>
              <a:t>effects</a:t>
            </a:r>
            <a:r>
              <a:rPr lang="fr-FR" sz="2400" dirty="0">
                <a:latin typeface="Cambria"/>
                <a:cs typeface="Cambria"/>
              </a:rPr>
              <a:t>?</a:t>
            </a:r>
          </a:p>
          <a:p>
            <a:endParaRPr lang="fr-FR" sz="2400" dirty="0" smtClean="0">
              <a:latin typeface="Cambria"/>
              <a:cs typeface="Cambria"/>
            </a:endParaRPr>
          </a:p>
          <a:p>
            <a:pPr marL="285750" indent="-285750">
              <a:buFont typeface="Arial"/>
              <a:buChar char="•"/>
            </a:pPr>
            <a:r>
              <a:rPr lang="fr-FR" sz="2400" dirty="0">
                <a:latin typeface="Cambria"/>
                <a:cs typeface="Cambria"/>
              </a:rPr>
              <a:t>How </a:t>
            </a:r>
            <a:r>
              <a:rPr lang="fr-FR" sz="2400" dirty="0" err="1">
                <a:solidFill>
                  <a:srgbClr val="008000"/>
                </a:solidFill>
                <a:latin typeface="Cambria"/>
                <a:cs typeface="Cambria"/>
              </a:rPr>
              <a:t>waves</a:t>
            </a:r>
            <a:r>
              <a:rPr lang="fr-FR" sz="2400" dirty="0">
                <a:solidFill>
                  <a:srgbClr val="008000"/>
                </a:solidFill>
                <a:latin typeface="Cambria"/>
                <a:cs typeface="Cambria"/>
              </a:rPr>
              <a:t> </a:t>
            </a:r>
            <a:r>
              <a:rPr lang="fr-FR" sz="2400" dirty="0" err="1">
                <a:solidFill>
                  <a:srgbClr val="008000"/>
                </a:solidFill>
                <a:latin typeface="Cambria"/>
                <a:cs typeface="Cambria"/>
              </a:rPr>
              <a:t>depend</a:t>
            </a:r>
            <a:r>
              <a:rPr lang="fr-FR" sz="2400" dirty="0">
                <a:solidFill>
                  <a:srgbClr val="008000"/>
                </a:solidFill>
                <a:latin typeface="Cambria"/>
                <a:cs typeface="Cambria"/>
              </a:rPr>
              <a:t> on </a:t>
            </a:r>
            <a:r>
              <a:rPr lang="fr-FR" sz="2400" dirty="0" err="1">
                <a:solidFill>
                  <a:srgbClr val="008000"/>
                </a:solidFill>
                <a:latin typeface="Cambria"/>
                <a:cs typeface="Cambria"/>
              </a:rPr>
              <a:t>pharmacological</a:t>
            </a:r>
            <a:r>
              <a:rPr lang="fr-FR" sz="2400" dirty="0">
                <a:solidFill>
                  <a:srgbClr val="008000"/>
                </a:solidFill>
                <a:latin typeface="Cambria"/>
                <a:cs typeface="Cambria"/>
              </a:rPr>
              <a:t> </a:t>
            </a:r>
            <a:r>
              <a:rPr lang="fr-FR" sz="2400" dirty="0">
                <a:latin typeface="Cambria"/>
                <a:cs typeface="Cambria"/>
              </a:rPr>
              <a:t>manipulation</a:t>
            </a:r>
            <a:r>
              <a:rPr lang="fr-FR" sz="2400" dirty="0" smtClean="0">
                <a:latin typeface="Cambria"/>
                <a:cs typeface="Cambria"/>
              </a:rPr>
              <a:t>?</a:t>
            </a:r>
          </a:p>
          <a:p>
            <a:pPr marL="285750" indent="-285750">
              <a:buFont typeface="Arial"/>
              <a:buChar char="•"/>
            </a:pPr>
            <a:endParaRPr lang="fr-FR" sz="2400" dirty="0">
              <a:latin typeface="Cambria"/>
              <a:cs typeface="Cambria"/>
            </a:endParaRPr>
          </a:p>
          <a:p>
            <a:pPr marL="285750" indent="-285750">
              <a:buFont typeface="Arial"/>
              <a:buChar char="•"/>
            </a:pPr>
            <a:r>
              <a:rPr lang="fr-FR" sz="2400" dirty="0" err="1" smtClean="0">
                <a:latin typeface="Cambria"/>
                <a:cs typeface="Cambria"/>
              </a:rPr>
              <a:t>Which</a:t>
            </a:r>
            <a:r>
              <a:rPr lang="fr-FR" sz="2400" dirty="0" smtClean="0">
                <a:latin typeface="Cambria"/>
                <a:cs typeface="Cambria"/>
              </a:rPr>
              <a:t> </a:t>
            </a:r>
            <a:r>
              <a:rPr lang="fr-FR" sz="2400" dirty="0">
                <a:latin typeface="Cambria"/>
                <a:cs typeface="Cambria"/>
              </a:rPr>
              <a:t>type of </a:t>
            </a:r>
            <a:r>
              <a:rPr lang="fr-FR" sz="2400" dirty="0" err="1">
                <a:solidFill>
                  <a:srgbClr val="000090"/>
                </a:solidFill>
                <a:latin typeface="Cambria"/>
                <a:cs typeface="Cambria"/>
              </a:rPr>
              <a:t>spatiotemporal</a:t>
            </a:r>
            <a:r>
              <a:rPr lang="fr-FR" sz="2400" dirty="0">
                <a:solidFill>
                  <a:srgbClr val="000090"/>
                </a:solidFill>
                <a:latin typeface="Cambria"/>
                <a:cs typeface="Cambria"/>
              </a:rPr>
              <a:t> </a:t>
            </a:r>
            <a:r>
              <a:rPr lang="fr-FR" sz="2400" dirty="0" err="1">
                <a:solidFill>
                  <a:srgbClr val="000090"/>
                </a:solidFill>
                <a:latin typeface="Cambria"/>
                <a:cs typeface="Cambria"/>
              </a:rPr>
              <a:t>correlations</a:t>
            </a:r>
            <a:r>
              <a:rPr lang="fr-FR" sz="2400" dirty="0">
                <a:solidFill>
                  <a:srgbClr val="000090"/>
                </a:solidFill>
                <a:latin typeface="Cambria"/>
                <a:cs typeface="Cambria"/>
              </a:rPr>
              <a:t> </a:t>
            </a:r>
            <a:r>
              <a:rPr lang="fr-FR" sz="2400" dirty="0">
                <a:latin typeface="Cambria"/>
                <a:cs typeface="Cambria"/>
              </a:rPr>
              <a:t>do </a:t>
            </a:r>
            <a:r>
              <a:rPr lang="fr-FR" sz="2400" dirty="0" err="1">
                <a:latin typeface="Cambria"/>
                <a:cs typeface="Cambria"/>
              </a:rPr>
              <a:t>retinal</a:t>
            </a:r>
            <a:r>
              <a:rPr lang="fr-FR" sz="2400" dirty="0">
                <a:latin typeface="Cambria"/>
                <a:cs typeface="Cambria"/>
              </a:rPr>
              <a:t> </a:t>
            </a:r>
            <a:r>
              <a:rPr lang="fr-FR" sz="2400" dirty="0" err="1">
                <a:latin typeface="Cambria"/>
                <a:cs typeface="Cambria"/>
              </a:rPr>
              <a:t>waves</a:t>
            </a:r>
            <a:r>
              <a:rPr lang="fr-FR" sz="2400" dirty="0">
                <a:latin typeface="Cambria"/>
                <a:cs typeface="Cambria"/>
              </a:rPr>
              <a:t> </a:t>
            </a:r>
            <a:r>
              <a:rPr lang="fr-FR" sz="2400" dirty="0" err="1">
                <a:latin typeface="Cambria"/>
                <a:cs typeface="Cambria"/>
              </a:rPr>
              <a:t>generate</a:t>
            </a:r>
            <a:r>
              <a:rPr lang="fr-FR" sz="2400" dirty="0">
                <a:latin typeface="Cambria"/>
                <a:cs typeface="Cambria"/>
              </a:rPr>
              <a:t> and </a:t>
            </a:r>
            <a:r>
              <a:rPr lang="fr-FR" sz="2400" dirty="0" err="1">
                <a:latin typeface="Cambria"/>
                <a:cs typeface="Cambria"/>
              </a:rPr>
              <a:t>what</a:t>
            </a:r>
            <a:r>
              <a:rPr lang="fr-FR" sz="2400" dirty="0">
                <a:latin typeface="Cambria"/>
                <a:cs typeface="Cambria"/>
              </a:rPr>
              <a:t> </a:t>
            </a:r>
            <a:r>
              <a:rPr lang="fr-FR" sz="2400" dirty="0" err="1">
                <a:latin typeface="Cambria"/>
                <a:cs typeface="Cambria"/>
              </a:rPr>
              <a:t>is</a:t>
            </a:r>
            <a:r>
              <a:rPr lang="fr-FR" sz="2400" dirty="0">
                <a:latin typeface="Cambria"/>
                <a:cs typeface="Cambria"/>
              </a:rPr>
              <a:t> the </a:t>
            </a:r>
            <a:r>
              <a:rPr lang="fr-FR" sz="2400" dirty="0" err="1">
                <a:latin typeface="Cambria"/>
                <a:cs typeface="Cambria"/>
              </a:rPr>
              <a:t>effect</a:t>
            </a:r>
            <a:r>
              <a:rPr lang="fr-FR" sz="2400" dirty="0">
                <a:latin typeface="Cambria"/>
                <a:cs typeface="Cambria"/>
              </a:rPr>
              <a:t> in the </a:t>
            </a:r>
            <a:r>
              <a:rPr lang="fr-FR" sz="2400" dirty="0" err="1">
                <a:latin typeface="Cambria"/>
                <a:cs typeface="Cambria"/>
              </a:rPr>
              <a:t>shaping</a:t>
            </a:r>
            <a:r>
              <a:rPr lang="fr-FR" sz="2400" dirty="0">
                <a:latin typeface="Cambria"/>
                <a:cs typeface="Cambria"/>
              </a:rPr>
              <a:t> of </a:t>
            </a:r>
            <a:r>
              <a:rPr lang="fr-FR" sz="2400" dirty="0" err="1">
                <a:latin typeface="Cambria"/>
                <a:cs typeface="Cambria"/>
              </a:rPr>
              <a:t>visual</a:t>
            </a:r>
            <a:r>
              <a:rPr lang="fr-FR" sz="2400" dirty="0">
                <a:latin typeface="Cambria"/>
                <a:cs typeface="Cambria"/>
              </a:rPr>
              <a:t> system?</a:t>
            </a:r>
          </a:p>
          <a:p>
            <a:pPr marL="285750" indent="-285750">
              <a:buFont typeface="Arial"/>
              <a:buChar char="•"/>
            </a:pPr>
            <a:endParaRPr lang="fr-FR" sz="2400" dirty="0">
              <a:latin typeface="Cambria"/>
              <a:cs typeface="Cambria"/>
            </a:endParaRPr>
          </a:p>
          <a:p>
            <a:pPr marL="285750" indent="-285750">
              <a:buFont typeface="Arial"/>
              <a:buChar char="•"/>
            </a:pPr>
            <a:endParaRPr lang="fr-FR" sz="2400" dirty="0">
              <a:latin typeface="Cambria"/>
              <a:cs typeface="Cambria"/>
            </a:endParaRPr>
          </a:p>
          <a:p>
            <a:endParaRPr lang="fr-FR" sz="2400" dirty="0">
              <a:latin typeface="Cambria"/>
              <a:cs typeface="Cambria"/>
            </a:endParaRPr>
          </a:p>
          <a:p>
            <a:pPr marL="285750" indent="-285750">
              <a:buFont typeface="Arial"/>
              <a:buChar char="•"/>
            </a:pPr>
            <a:endParaRPr lang="fr-FR" sz="2400" dirty="0" smtClean="0">
              <a:latin typeface="Cambria"/>
              <a:cs typeface="Cambria"/>
            </a:endParaRPr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432734" y="154945"/>
            <a:ext cx="8441723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GB" sz="3600" b="1" dirty="0">
              <a:solidFill>
                <a:srgbClr val="376092"/>
              </a:solidFill>
              <a:latin typeface="Cambria"/>
              <a:cs typeface="Cambria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1371600" y="154943"/>
            <a:ext cx="75028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 smtClean="0">
                <a:solidFill>
                  <a:srgbClr val="31859C"/>
                </a:solidFill>
                <a:latin typeface="Cambria"/>
                <a:cs typeface="Cambria"/>
              </a:rPr>
              <a:t>Open Questions</a:t>
            </a:r>
            <a:endParaRPr lang="fr-FR" sz="3600" b="1" dirty="0">
              <a:solidFill>
                <a:srgbClr val="31859C"/>
              </a:solidFill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27209591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Fig1 (Annual rep2012)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85" t="4226" r="1004"/>
          <a:stretch/>
        </p:blipFill>
        <p:spPr>
          <a:xfrm>
            <a:off x="3007956" y="2488241"/>
            <a:ext cx="3392844" cy="356254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202855" y="5681457"/>
            <a:ext cx="31979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i="1" dirty="0" err="1" smtClean="0">
                <a:latin typeface="Cambria"/>
                <a:cs typeface="Cambria"/>
              </a:rPr>
              <a:t>groups.oist.jp</a:t>
            </a:r>
            <a:r>
              <a:rPr lang="fr-FR" i="1" dirty="0" smtClean="0">
                <a:latin typeface="Cambria"/>
                <a:cs typeface="Cambria"/>
              </a:rPr>
              <a:t>/</a:t>
            </a:r>
            <a:r>
              <a:rPr lang="fr-FR" i="1" dirty="0" err="1" smtClean="0">
                <a:latin typeface="Cambria"/>
                <a:cs typeface="Cambria"/>
              </a:rPr>
              <a:t>dnu</a:t>
            </a:r>
            <a:r>
              <a:rPr lang="fr-FR" i="1" dirty="0" smtClean="0">
                <a:latin typeface="Cambria"/>
                <a:cs typeface="Cambria"/>
              </a:rPr>
              <a:t>/</a:t>
            </a:r>
            <a:endParaRPr lang="fr-FR" i="1" dirty="0">
              <a:latin typeface="Cambria"/>
              <a:cs typeface="Cambria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EF798-B1B9-7449-98B2-36D44396573B}" type="slidenum">
              <a:rPr lang="fr-FR" smtClean="0">
                <a:latin typeface="Cambria"/>
                <a:cs typeface="Cambria"/>
              </a:rPr>
              <a:t>22</a:t>
            </a:fld>
            <a:endParaRPr lang="fr-FR">
              <a:latin typeface="Cambria"/>
              <a:cs typeface="Cambria"/>
            </a:endParaRPr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432734" y="154945"/>
            <a:ext cx="8441723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600" b="1" dirty="0" smtClean="0">
                <a:solidFill>
                  <a:srgbClr val="31859C"/>
                </a:solidFill>
                <a:latin typeface="Cambria"/>
                <a:cs typeface="Cambria"/>
              </a:rPr>
              <a:t>Focus on stage II retinal waves</a:t>
            </a:r>
            <a:endParaRPr lang="en-GB" sz="3600" b="1" dirty="0">
              <a:solidFill>
                <a:srgbClr val="31859C"/>
              </a:solidFill>
              <a:latin typeface="Cambria"/>
              <a:cs typeface="Cambria"/>
            </a:endParaRPr>
          </a:p>
        </p:txBody>
      </p:sp>
      <p:cxnSp>
        <p:nvCxnSpPr>
          <p:cNvPr id="8" name="Connecteur droit avec flèche 7"/>
          <p:cNvCxnSpPr>
            <a:stCxn id="12" idx="3"/>
          </p:cNvCxnSpPr>
          <p:nvPr/>
        </p:nvCxnSpPr>
        <p:spPr>
          <a:xfrm flipV="1">
            <a:off x="2508588" y="3556000"/>
            <a:ext cx="846667" cy="415545"/>
          </a:xfrm>
          <a:prstGeom prst="straightConnector1">
            <a:avLst/>
          </a:prstGeom>
          <a:ln>
            <a:solidFill>
              <a:schemeClr val="tx2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Image 9" descr="Screen Shot 2015-08-28 at 10.50.5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2791123"/>
            <a:ext cx="2438400" cy="2209800"/>
          </a:xfrm>
          <a:prstGeom prst="rect">
            <a:avLst/>
          </a:prstGeom>
        </p:spPr>
      </p:pic>
      <p:sp>
        <p:nvSpPr>
          <p:cNvPr id="12" name="TextBox 2"/>
          <p:cNvSpPr txBox="1"/>
          <p:nvPr/>
        </p:nvSpPr>
        <p:spPr>
          <a:xfrm>
            <a:off x="248922" y="3463713"/>
            <a:ext cx="2259666" cy="1015663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>
                <a:lumMod val="75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GB" sz="2000" b="1" dirty="0" smtClean="0">
                <a:latin typeface="Cambria"/>
                <a:cs typeface="Cambria"/>
              </a:rPr>
              <a:t>Stage II</a:t>
            </a:r>
          </a:p>
          <a:p>
            <a:pPr algn="ctr"/>
            <a:r>
              <a:rPr lang="en-GB" sz="2000" b="1" dirty="0" smtClean="0">
                <a:latin typeface="Cambria"/>
                <a:cs typeface="Cambria"/>
              </a:rPr>
              <a:t>(cholinergic retinal waves)</a:t>
            </a:r>
            <a:endParaRPr lang="en-GB" sz="2000" dirty="0" smtClean="0">
              <a:latin typeface="Cambria"/>
              <a:cs typeface="Cambria"/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7078132" y="5051723"/>
            <a:ext cx="2065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smtClean="0">
                <a:latin typeface="Cambria"/>
                <a:cs typeface="Cambria"/>
              </a:rPr>
              <a:t>Zheng et al. 2006</a:t>
            </a:r>
            <a:endParaRPr lang="fr-FR" i="1" dirty="0">
              <a:latin typeface="Cambria"/>
              <a:cs typeface="Cambria"/>
            </a:endParaRPr>
          </a:p>
        </p:txBody>
      </p:sp>
      <p:cxnSp>
        <p:nvCxnSpPr>
          <p:cNvPr id="21" name="Connecteur droit avec flèche 20"/>
          <p:cNvCxnSpPr/>
          <p:nvPr/>
        </p:nvCxnSpPr>
        <p:spPr>
          <a:xfrm>
            <a:off x="5909733" y="3632879"/>
            <a:ext cx="846667" cy="263144"/>
          </a:xfrm>
          <a:prstGeom prst="straightConnector1">
            <a:avLst/>
          </a:prstGeom>
          <a:ln>
            <a:solidFill>
              <a:schemeClr val="tx2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ZoneTexte 22"/>
          <p:cNvSpPr txBox="1"/>
          <p:nvPr/>
        </p:nvSpPr>
        <p:spPr>
          <a:xfrm>
            <a:off x="1913467" y="1066800"/>
            <a:ext cx="557106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200" i="1" dirty="0" smtClean="0">
                <a:latin typeface="Cambria"/>
                <a:cs typeface="Cambria"/>
              </a:rPr>
              <a:t>Stage II </a:t>
            </a:r>
            <a:r>
              <a:rPr lang="fr-FR" sz="2200" i="1" dirty="0" err="1" smtClean="0">
                <a:latin typeface="Cambria"/>
                <a:cs typeface="Cambria"/>
              </a:rPr>
              <a:t>retinal</a:t>
            </a:r>
            <a:r>
              <a:rPr lang="fr-FR" sz="2200" i="1" dirty="0" smtClean="0">
                <a:latin typeface="Cambria"/>
                <a:cs typeface="Cambria"/>
              </a:rPr>
              <a:t> </a:t>
            </a:r>
            <a:r>
              <a:rPr lang="fr-FR" sz="2200" i="1" dirty="0" err="1" smtClean="0">
                <a:latin typeface="Cambria"/>
                <a:cs typeface="Cambria"/>
              </a:rPr>
              <a:t>waves</a:t>
            </a:r>
            <a:r>
              <a:rPr lang="fr-FR" sz="2200" i="1" dirty="0" smtClean="0">
                <a:latin typeface="Cambria"/>
                <a:cs typeface="Cambria"/>
              </a:rPr>
              <a:t> are </a:t>
            </a:r>
            <a:r>
              <a:rPr lang="fr-FR" sz="2200" i="1" dirty="0" err="1" smtClean="0">
                <a:latin typeface="Cambria"/>
                <a:cs typeface="Cambria"/>
              </a:rPr>
              <a:t>well</a:t>
            </a:r>
            <a:r>
              <a:rPr lang="fr-FR" sz="2200" i="1" dirty="0" smtClean="0">
                <a:latin typeface="Cambria"/>
                <a:cs typeface="Cambria"/>
              </a:rPr>
              <a:t> </a:t>
            </a:r>
            <a:r>
              <a:rPr lang="fr-FR" sz="2200" i="1" dirty="0" err="1" smtClean="0">
                <a:latin typeface="Cambria"/>
                <a:cs typeface="Cambria"/>
              </a:rPr>
              <a:t>studied</a:t>
            </a:r>
            <a:r>
              <a:rPr lang="fr-FR" sz="2200" i="1" dirty="0" smtClean="0">
                <a:latin typeface="Cambria"/>
                <a:cs typeface="Cambria"/>
              </a:rPr>
              <a:t> </a:t>
            </a:r>
            <a:r>
              <a:rPr lang="fr-FR" sz="2200" i="1" dirty="0" err="1" smtClean="0">
                <a:latin typeface="Cambria"/>
                <a:cs typeface="Cambria"/>
              </a:rPr>
              <a:t>experimentally</a:t>
            </a:r>
            <a:r>
              <a:rPr lang="fr-FR" sz="2200" i="1" dirty="0" smtClean="0">
                <a:latin typeface="Cambria"/>
                <a:cs typeface="Cambria"/>
              </a:rPr>
              <a:t> and </a:t>
            </a:r>
            <a:r>
              <a:rPr lang="fr-FR" sz="2200" i="1" dirty="0" err="1" smtClean="0">
                <a:latin typeface="Cambria"/>
                <a:cs typeface="Cambria"/>
              </a:rPr>
              <a:t>there</a:t>
            </a:r>
            <a:r>
              <a:rPr lang="fr-FR" sz="2200" i="1" dirty="0" smtClean="0">
                <a:latin typeface="Cambria"/>
                <a:cs typeface="Cambria"/>
              </a:rPr>
              <a:t> </a:t>
            </a:r>
            <a:r>
              <a:rPr lang="fr-FR" sz="2200" i="1" dirty="0" err="1" smtClean="0">
                <a:latin typeface="Cambria"/>
                <a:cs typeface="Cambria"/>
              </a:rPr>
              <a:t>is</a:t>
            </a:r>
            <a:r>
              <a:rPr lang="fr-FR" sz="2200" i="1" dirty="0" smtClean="0">
                <a:latin typeface="Cambria"/>
                <a:cs typeface="Cambria"/>
              </a:rPr>
              <a:t> </a:t>
            </a:r>
            <a:r>
              <a:rPr lang="fr-FR" sz="2200" i="1" dirty="0" err="1" smtClean="0">
                <a:latin typeface="Cambria"/>
                <a:cs typeface="Cambria"/>
              </a:rPr>
              <a:t>already</a:t>
            </a:r>
            <a:r>
              <a:rPr lang="fr-FR" sz="2200" i="1" dirty="0" smtClean="0">
                <a:latin typeface="Cambria"/>
                <a:cs typeface="Cambria"/>
              </a:rPr>
              <a:t> </a:t>
            </a:r>
            <a:r>
              <a:rPr lang="fr-FR" sz="2200" i="1" dirty="0" err="1" smtClean="0">
                <a:latin typeface="Cambria"/>
                <a:cs typeface="Cambria"/>
              </a:rPr>
              <a:t>existing</a:t>
            </a:r>
            <a:r>
              <a:rPr lang="fr-FR" sz="2200" i="1" dirty="0" smtClean="0">
                <a:latin typeface="Cambria"/>
                <a:cs typeface="Cambria"/>
              </a:rPr>
              <a:t> </a:t>
            </a:r>
            <a:r>
              <a:rPr lang="fr-FR" sz="2200" i="1" dirty="0" err="1" smtClean="0">
                <a:latin typeface="Cambria"/>
                <a:cs typeface="Cambria"/>
              </a:rPr>
              <a:t>work</a:t>
            </a:r>
            <a:r>
              <a:rPr lang="fr-FR" sz="2200" i="1" dirty="0" smtClean="0">
                <a:latin typeface="Cambria"/>
                <a:cs typeface="Cambria"/>
              </a:rPr>
              <a:t> on </a:t>
            </a:r>
            <a:r>
              <a:rPr lang="fr-FR" sz="2200" i="1" dirty="0" err="1" smtClean="0">
                <a:latin typeface="Cambria"/>
                <a:cs typeface="Cambria"/>
              </a:rPr>
              <a:t>their</a:t>
            </a:r>
            <a:r>
              <a:rPr lang="fr-FR" sz="2200" i="1" dirty="0" smtClean="0">
                <a:latin typeface="Cambria"/>
                <a:cs typeface="Cambria"/>
              </a:rPr>
              <a:t> </a:t>
            </a:r>
            <a:r>
              <a:rPr lang="fr-FR" sz="2200" i="1" dirty="0" err="1" smtClean="0">
                <a:latin typeface="Cambria"/>
                <a:cs typeface="Cambria"/>
              </a:rPr>
              <a:t>modelling</a:t>
            </a:r>
            <a:endParaRPr lang="fr-FR" sz="2200" i="1" dirty="0">
              <a:latin typeface="Cambria"/>
              <a:cs typeface="Cambria"/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6705600" y="2144792"/>
            <a:ext cx="243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 smtClean="0">
                <a:latin typeface="Cambria"/>
                <a:cs typeface="Cambria"/>
              </a:rPr>
              <a:t>Starbust</a:t>
            </a:r>
            <a:r>
              <a:rPr lang="fr-FR" dirty="0" smtClean="0">
                <a:latin typeface="Cambria"/>
                <a:cs typeface="Cambria"/>
              </a:rPr>
              <a:t> </a:t>
            </a:r>
            <a:r>
              <a:rPr lang="fr-FR" dirty="0" err="1" smtClean="0">
                <a:latin typeface="Cambria"/>
                <a:cs typeface="Cambria"/>
              </a:rPr>
              <a:t>Amacrine</a:t>
            </a:r>
            <a:r>
              <a:rPr lang="fr-FR" dirty="0" smtClean="0">
                <a:latin typeface="Cambria"/>
                <a:cs typeface="Cambria"/>
              </a:rPr>
              <a:t> </a:t>
            </a:r>
            <a:r>
              <a:rPr lang="fr-FR" dirty="0" err="1" smtClean="0">
                <a:latin typeface="Cambria"/>
                <a:cs typeface="Cambria"/>
              </a:rPr>
              <a:t>Cell</a:t>
            </a:r>
            <a:r>
              <a:rPr lang="fr-FR" dirty="0" smtClean="0">
                <a:latin typeface="Cambria"/>
                <a:cs typeface="Cambria"/>
              </a:rPr>
              <a:t> (SAC)</a:t>
            </a:r>
            <a:endParaRPr lang="fr-FR" dirty="0"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19806902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/>
          <p:cNvSpPr txBox="1">
            <a:spLocks/>
          </p:cNvSpPr>
          <p:nvPr/>
        </p:nvSpPr>
        <p:spPr>
          <a:xfrm>
            <a:off x="432734" y="275745"/>
            <a:ext cx="8441723" cy="80317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4000" b="1" dirty="0" smtClean="0">
                <a:solidFill>
                  <a:schemeClr val="accent5">
                    <a:lumMod val="75000"/>
                  </a:schemeClr>
                </a:solidFill>
                <a:latin typeface="Cambria"/>
                <a:cs typeface="Cambria"/>
              </a:rPr>
              <a:t>Our goal</a:t>
            </a:r>
            <a:endParaRPr lang="en-GB" sz="4000" b="1" dirty="0">
              <a:solidFill>
                <a:schemeClr val="accent5">
                  <a:lumMod val="75000"/>
                </a:schemeClr>
              </a:solidFill>
              <a:latin typeface="Cambria"/>
              <a:cs typeface="Cambria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432734" y="1555549"/>
            <a:ext cx="836506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u="sng" dirty="0" err="1" smtClean="0">
                <a:solidFill>
                  <a:srgbClr val="31859C"/>
                </a:solidFill>
                <a:latin typeface="Cambria"/>
                <a:cs typeface="Cambria"/>
              </a:rPr>
              <a:t>Idea</a:t>
            </a:r>
            <a:r>
              <a:rPr lang="fr-FR" sz="2800" b="1" u="sng" dirty="0" smtClean="0">
                <a:solidFill>
                  <a:srgbClr val="31859C"/>
                </a:solidFill>
                <a:latin typeface="Cambria"/>
                <a:cs typeface="Cambria"/>
              </a:rPr>
              <a:t>:</a:t>
            </a:r>
          </a:p>
          <a:p>
            <a:pPr algn="ctr"/>
            <a:r>
              <a:rPr lang="fr-FR" sz="2800" dirty="0" smtClean="0">
                <a:latin typeface="Cambria"/>
                <a:cs typeface="Cambria"/>
              </a:rPr>
              <a:t> </a:t>
            </a:r>
            <a:r>
              <a:rPr lang="fr-FR" sz="2800" dirty="0" err="1" smtClean="0">
                <a:latin typeface="Cambria"/>
                <a:cs typeface="Cambria"/>
              </a:rPr>
              <a:t>Build</a:t>
            </a:r>
            <a:r>
              <a:rPr lang="fr-FR" sz="2800" dirty="0" smtClean="0">
                <a:latin typeface="Cambria"/>
                <a:cs typeface="Cambria"/>
              </a:rPr>
              <a:t> a </a:t>
            </a:r>
            <a:r>
              <a:rPr lang="fr-FR" sz="2800" dirty="0" err="1" smtClean="0">
                <a:latin typeface="Cambria"/>
                <a:cs typeface="Cambria"/>
              </a:rPr>
              <a:t>generic</a:t>
            </a:r>
            <a:r>
              <a:rPr lang="fr-FR" sz="2800" dirty="0" smtClean="0">
                <a:latin typeface="Cambria"/>
                <a:cs typeface="Cambria"/>
              </a:rPr>
              <a:t> model to </a:t>
            </a:r>
            <a:r>
              <a:rPr lang="fr-FR" sz="2800" dirty="0" err="1" smtClean="0">
                <a:latin typeface="Cambria"/>
                <a:cs typeface="Cambria"/>
              </a:rPr>
              <a:t>study</a:t>
            </a:r>
            <a:r>
              <a:rPr lang="fr-FR" sz="2800" dirty="0" smtClean="0">
                <a:latin typeface="Cambria"/>
                <a:cs typeface="Cambria"/>
              </a:rPr>
              <a:t> </a:t>
            </a:r>
            <a:r>
              <a:rPr lang="fr-FR" sz="2800" dirty="0" smtClean="0">
                <a:latin typeface="Cambria"/>
                <a:cs typeface="Cambria"/>
              </a:rPr>
              <a:t>the </a:t>
            </a:r>
            <a:r>
              <a:rPr lang="fr-FR" sz="2800" dirty="0" err="1" smtClean="0">
                <a:latin typeface="Cambria"/>
                <a:cs typeface="Cambria"/>
              </a:rPr>
              <a:t>mechanisms</a:t>
            </a:r>
            <a:r>
              <a:rPr lang="fr-FR" sz="2800" dirty="0" smtClean="0">
                <a:latin typeface="Cambria"/>
                <a:cs typeface="Cambria"/>
              </a:rPr>
              <a:t> </a:t>
            </a:r>
            <a:r>
              <a:rPr lang="fr-FR" sz="2800" dirty="0" err="1" smtClean="0">
                <a:latin typeface="Cambria"/>
                <a:cs typeface="Cambria"/>
              </a:rPr>
              <a:t>generating</a:t>
            </a:r>
            <a:r>
              <a:rPr lang="fr-FR" sz="2800" dirty="0" smtClean="0">
                <a:latin typeface="Cambria"/>
                <a:cs typeface="Cambria"/>
              </a:rPr>
              <a:t> stage II </a:t>
            </a:r>
            <a:r>
              <a:rPr lang="fr-FR" sz="2800" dirty="0" err="1" smtClean="0">
                <a:latin typeface="Cambria"/>
                <a:cs typeface="Cambria"/>
              </a:rPr>
              <a:t>retinal</a:t>
            </a:r>
            <a:r>
              <a:rPr lang="fr-FR" sz="2800" dirty="0" smtClean="0">
                <a:latin typeface="Cambria"/>
                <a:cs typeface="Cambria"/>
              </a:rPr>
              <a:t> </a:t>
            </a:r>
            <a:r>
              <a:rPr lang="fr-FR" sz="2800" dirty="0" err="1" smtClean="0">
                <a:latin typeface="Cambria"/>
                <a:cs typeface="Cambria"/>
              </a:rPr>
              <a:t>waves</a:t>
            </a:r>
            <a:endParaRPr lang="fr-FR" sz="2800" dirty="0" smtClean="0">
              <a:latin typeface="Cambria"/>
              <a:cs typeface="Cambria"/>
            </a:endParaRPr>
          </a:p>
          <a:p>
            <a:pPr marL="285750" indent="-285750">
              <a:buFont typeface="Arial"/>
              <a:buChar char="•"/>
            </a:pPr>
            <a:endParaRPr lang="fr-FR" sz="2800" dirty="0">
              <a:latin typeface="Cambria"/>
              <a:cs typeface="Cambria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EF798-B1B9-7449-98B2-36D44396573B}" type="slidenum">
              <a:rPr lang="fr-FR" smtClean="0">
                <a:latin typeface="Cambria"/>
                <a:cs typeface="Cambria"/>
              </a:rPr>
              <a:t>23</a:t>
            </a:fld>
            <a:endParaRPr lang="fr-FR">
              <a:latin typeface="Cambria"/>
              <a:cs typeface="Cambria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32734" y="3617652"/>
            <a:ext cx="825406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800" b="1" dirty="0">
                <a:solidFill>
                  <a:srgbClr val="31859C"/>
                </a:solidFill>
                <a:latin typeface="Cambria"/>
                <a:cs typeface="Cambria"/>
              </a:rPr>
              <a:t> </a:t>
            </a:r>
            <a:r>
              <a:rPr lang="fr-FR" sz="2800" b="1" dirty="0" smtClean="0">
                <a:solidFill>
                  <a:srgbClr val="31859C"/>
                </a:solidFill>
                <a:latin typeface="Cambria"/>
                <a:cs typeface="Cambria"/>
              </a:rPr>
              <a:t> </a:t>
            </a:r>
            <a:r>
              <a:rPr lang="fr-FR" sz="2800" b="1" u="sng" dirty="0" smtClean="0">
                <a:solidFill>
                  <a:srgbClr val="31859C"/>
                </a:solidFill>
                <a:latin typeface="Cambria"/>
                <a:cs typeface="Cambria"/>
              </a:rPr>
              <a:t>First </a:t>
            </a:r>
            <a:r>
              <a:rPr lang="fr-FR" sz="2800" b="1" u="sng" dirty="0" err="1">
                <a:solidFill>
                  <a:srgbClr val="31859C"/>
                </a:solidFill>
                <a:latin typeface="Cambria"/>
                <a:cs typeface="Cambria"/>
              </a:rPr>
              <a:t>step</a:t>
            </a:r>
            <a:r>
              <a:rPr lang="fr-FR" sz="2800" dirty="0" smtClean="0">
                <a:solidFill>
                  <a:srgbClr val="31859C"/>
                </a:solidFill>
                <a:latin typeface="Cambria"/>
                <a:cs typeface="Cambria"/>
              </a:rPr>
              <a:t>:</a:t>
            </a:r>
          </a:p>
          <a:p>
            <a:pPr algn="ctr"/>
            <a:r>
              <a:rPr lang="fr-FR" sz="2800" dirty="0" smtClean="0">
                <a:solidFill>
                  <a:srgbClr val="31859C"/>
                </a:solidFill>
                <a:latin typeface="Cambria"/>
                <a:cs typeface="Cambria"/>
              </a:rPr>
              <a:t> </a:t>
            </a:r>
            <a:r>
              <a:rPr lang="fr-FR" sz="2800" dirty="0" err="1" smtClean="0">
                <a:latin typeface="Cambria"/>
                <a:cs typeface="Cambria"/>
              </a:rPr>
              <a:t>Generalization</a:t>
            </a:r>
            <a:r>
              <a:rPr lang="fr-FR" sz="2800" dirty="0" smtClean="0">
                <a:latin typeface="Cambria"/>
                <a:cs typeface="Cambria"/>
              </a:rPr>
              <a:t> </a:t>
            </a:r>
            <a:r>
              <a:rPr lang="fr-FR" sz="2800" dirty="0">
                <a:latin typeface="Cambria"/>
                <a:cs typeface="Cambria"/>
              </a:rPr>
              <a:t>and adaptation of </a:t>
            </a:r>
            <a:r>
              <a:rPr lang="fr-FR" sz="2800" dirty="0" err="1">
                <a:latin typeface="Cambria"/>
                <a:cs typeface="Cambria"/>
              </a:rPr>
              <a:t>Hennig</a:t>
            </a:r>
            <a:r>
              <a:rPr lang="fr-FR" sz="2800" dirty="0">
                <a:latin typeface="Cambria"/>
                <a:cs typeface="Cambria"/>
              </a:rPr>
              <a:t> et al. 2009 and </a:t>
            </a:r>
            <a:r>
              <a:rPr lang="fr-FR" sz="2800" dirty="0" err="1">
                <a:latin typeface="Cambria"/>
                <a:cs typeface="Cambria"/>
              </a:rPr>
              <a:t>Lansdell</a:t>
            </a:r>
            <a:r>
              <a:rPr lang="fr-FR" sz="2800" dirty="0">
                <a:latin typeface="Cambria"/>
                <a:cs typeface="Cambria"/>
              </a:rPr>
              <a:t> et al. 2014 </a:t>
            </a:r>
            <a:r>
              <a:rPr lang="fr-FR" sz="2800" dirty="0" err="1">
                <a:latin typeface="Cambria"/>
                <a:cs typeface="Cambria"/>
              </a:rPr>
              <a:t>models</a:t>
            </a:r>
            <a:endParaRPr lang="fr-FR" sz="2800" dirty="0"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33087793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/>
          <p:cNvSpPr txBox="1">
            <a:spLocks/>
          </p:cNvSpPr>
          <p:nvPr/>
        </p:nvSpPr>
        <p:spPr>
          <a:xfrm>
            <a:off x="432734" y="154945"/>
            <a:ext cx="8441723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200" b="1" dirty="0" smtClean="0">
                <a:solidFill>
                  <a:srgbClr val="31859C"/>
                </a:solidFill>
                <a:latin typeface="Cambria"/>
                <a:cs typeface="Cambria"/>
              </a:rPr>
              <a:t>A reaction-diffusion neuron model for stage II retinal waves</a:t>
            </a:r>
            <a:endParaRPr lang="en-GB" sz="3200" b="1" dirty="0">
              <a:solidFill>
                <a:srgbClr val="31859C"/>
              </a:solidFill>
              <a:latin typeface="Cambria"/>
              <a:cs typeface="Cambria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EF798-B1B9-7449-98B2-36D44396573B}" type="slidenum">
              <a:rPr lang="fr-FR" smtClean="0">
                <a:latin typeface="Cambria"/>
                <a:cs typeface="Cambria"/>
              </a:rPr>
              <a:t>24</a:t>
            </a:fld>
            <a:endParaRPr lang="fr-FR">
              <a:latin typeface="Cambria"/>
              <a:cs typeface="Cambria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2269067" y="1270000"/>
            <a:ext cx="5130800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latin typeface="Cambria"/>
                <a:cs typeface="Cambria"/>
              </a:rPr>
              <a:t>Morris-</a:t>
            </a:r>
            <a:r>
              <a:rPr lang="fr-FR" sz="2400" b="1" dirty="0" err="1" smtClean="0">
                <a:latin typeface="Cambria"/>
                <a:cs typeface="Cambria"/>
              </a:rPr>
              <a:t>Lecar</a:t>
            </a:r>
            <a:endParaRPr lang="fr-FR" sz="2400" b="1" dirty="0">
              <a:latin typeface="Cambria"/>
              <a:cs typeface="Cambria"/>
            </a:endParaRPr>
          </a:p>
        </p:txBody>
      </p:sp>
      <p:graphicFrame>
        <p:nvGraphicFramePr>
          <p:cNvPr id="6" name="Obje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59082157"/>
              </p:ext>
            </p:extLst>
          </p:nvPr>
        </p:nvGraphicFramePr>
        <p:xfrm>
          <a:off x="83862" y="2538937"/>
          <a:ext cx="8969483" cy="6117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83" name="…quation" r:id="rId3" imgW="6045200" imgH="393700" progId="Equation.3">
                  <p:embed/>
                </p:oleObj>
              </mc:Choice>
              <mc:Fallback>
                <p:oleObj name="…quation" r:id="rId3" imgW="6045200" imgH="393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3862" y="2538937"/>
                        <a:ext cx="8969483" cy="6117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Image 6" descr="Screen Shot 2015-09-02 at 00.25.58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917" y="3773050"/>
            <a:ext cx="3162300" cy="5461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2" name="ZoneTexte 21"/>
          <p:cNvSpPr txBox="1"/>
          <p:nvPr/>
        </p:nvSpPr>
        <p:spPr>
          <a:xfrm>
            <a:off x="1557668" y="5145280"/>
            <a:ext cx="1713190" cy="369332"/>
          </a:xfrm>
          <a:prstGeom prst="rect">
            <a:avLst/>
          </a:prstGeom>
          <a:ln>
            <a:solidFill>
              <a:srgbClr val="4F81BD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latin typeface="Cambria"/>
                <a:cs typeface="Cambria"/>
              </a:rPr>
              <a:t>Morris-</a:t>
            </a:r>
            <a:r>
              <a:rPr lang="fr-FR" b="1" dirty="0" err="1" smtClean="0">
                <a:latin typeface="Cambria"/>
                <a:cs typeface="Cambria"/>
              </a:rPr>
              <a:t>Lecar</a:t>
            </a:r>
            <a:endParaRPr lang="fr-FR" b="1" dirty="0">
              <a:latin typeface="Cambria"/>
              <a:cs typeface="Cambria"/>
            </a:endParaRPr>
          </a:p>
        </p:txBody>
      </p:sp>
      <p:sp>
        <p:nvSpPr>
          <p:cNvPr id="10" name="Bouée 9"/>
          <p:cNvSpPr/>
          <p:nvPr/>
        </p:nvSpPr>
        <p:spPr>
          <a:xfrm>
            <a:off x="83861" y="2388233"/>
            <a:ext cx="4923923" cy="906722"/>
          </a:xfrm>
          <a:prstGeom prst="donut">
            <a:avLst>
              <a:gd name="adj" fmla="val 0"/>
            </a:avLst>
          </a:prstGeom>
          <a:ln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  <a:latin typeface="Cambria"/>
              <a:cs typeface="Cambria"/>
            </a:endParaRPr>
          </a:p>
        </p:txBody>
      </p:sp>
      <p:sp>
        <p:nvSpPr>
          <p:cNvPr id="11" name="Bouée 10"/>
          <p:cNvSpPr/>
          <p:nvPr/>
        </p:nvSpPr>
        <p:spPr>
          <a:xfrm>
            <a:off x="439517" y="3729624"/>
            <a:ext cx="3833990" cy="714883"/>
          </a:xfrm>
          <a:prstGeom prst="donut">
            <a:avLst>
              <a:gd name="adj" fmla="val 0"/>
            </a:avLst>
          </a:prstGeom>
          <a:ln>
            <a:solidFill>
              <a:srgbClr val="4F81BD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  <a:latin typeface="Cambria"/>
              <a:cs typeface="Cambria"/>
            </a:endParaRPr>
          </a:p>
        </p:txBody>
      </p:sp>
      <p:cxnSp>
        <p:nvCxnSpPr>
          <p:cNvPr id="8" name="Connecteur droit avec flèche 7"/>
          <p:cNvCxnSpPr>
            <a:endCxn id="11" idx="0"/>
          </p:cNvCxnSpPr>
          <p:nvPr/>
        </p:nvCxnSpPr>
        <p:spPr>
          <a:xfrm>
            <a:off x="2356512" y="3294955"/>
            <a:ext cx="0" cy="43466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/>
          <p:nvPr/>
        </p:nvCxnSpPr>
        <p:spPr>
          <a:xfrm>
            <a:off x="2352260" y="4444507"/>
            <a:ext cx="0" cy="70077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tangle à coins arrondis 18"/>
          <p:cNvSpPr/>
          <p:nvPr/>
        </p:nvSpPr>
        <p:spPr>
          <a:xfrm>
            <a:off x="5044391" y="2400805"/>
            <a:ext cx="4045561" cy="762421"/>
          </a:xfrm>
          <a:prstGeom prst="round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380523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/>
          <p:cNvSpPr txBox="1">
            <a:spLocks/>
          </p:cNvSpPr>
          <p:nvPr/>
        </p:nvSpPr>
        <p:spPr>
          <a:xfrm>
            <a:off x="432734" y="154945"/>
            <a:ext cx="8441723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200" b="1" dirty="0" smtClean="0">
                <a:solidFill>
                  <a:schemeClr val="accent5">
                    <a:lumMod val="75000"/>
                  </a:schemeClr>
                </a:solidFill>
                <a:latin typeface="Cambria"/>
                <a:cs typeface="Cambria"/>
              </a:rPr>
              <a:t>A reaction-diffusion neuron model for stage II retinal waves</a:t>
            </a:r>
            <a:endParaRPr lang="en-GB" sz="3200" b="1" dirty="0">
              <a:solidFill>
                <a:schemeClr val="accent5">
                  <a:lumMod val="75000"/>
                </a:schemeClr>
              </a:solidFill>
              <a:latin typeface="Cambria"/>
              <a:cs typeface="Cambria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EF798-B1B9-7449-98B2-36D44396573B}" type="slidenum">
              <a:rPr lang="fr-FR" smtClean="0">
                <a:latin typeface="Cambria"/>
                <a:cs typeface="Cambria"/>
              </a:rPr>
              <a:t>25</a:t>
            </a:fld>
            <a:endParaRPr lang="fr-FR">
              <a:latin typeface="Cambria"/>
              <a:cs typeface="Cambria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2269067" y="1270000"/>
            <a:ext cx="5130800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latin typeface="Cambria"/>
                <a:cs typeface="Cambria"/>
              </a:rPr>
              <a:t>Morris-</a:t>
            </a:r>
            <a:r>
              <a:rPr lang="fr-FR" sz="2400" b="1" dirty="0" err="1" smtClean="0">
                <a:latin typeface="Cambria"/>
                <a:cs typeface="Cambria"/>
              </a:rPr>
              <a:t>Lecar</a:t>
            </a:r>
            <a:endParaRPr lang="fr-FR" sz="2400" b="1" dirty="0">
              <a:latin typeface="Cambria"/>
              <a:cs typeface="Cambria"/>
            </a:endParaRPr>
          </a:p>
        </p:txBody>
      </p:sp>
      <p:pic>
        <p:nvPicPr>
          <p:cNvPr id="7" name="Image 6" descr="Screen Shot 2015-09-02 at 00.25.5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917" y="3773050"/>
            <a:ext cx="3162300" cy="5461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2" name="ZoneTexte 21"/>
          <p:cNvSpPr txBox="1"/>
          <p:nvPr/>
        </p:nvSpPr>
        <p:spPr>
          <a:xfrm>
            <a:off x="1557668" y="5145280"/>
            <a:ext cx="1713190" cy="369332"/>
          </a:xfrm>
          <a:prstGeom prst="rect">
            <a:avLst/>
          </a:prstGeom>
          <a:ln>
            <a:solidFill>
              <a:srgbClr val="4F81BD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latin typeface="Cambria"/>
                <a:cs typeface="Cambria"/>
              </a:rPr>
              <a:t>Morris-</a:t>
            </a:r>
            <a:r>
              <a:rPr lang="fr-FR" b="1" dirty="0" err="1" smtClean="0">
                <a:latin typeface="Cambria"/>
                <a:cs typeface="Cambria"/>
              </a:rPr>
              <a:t>Lecar</a:t>
            </a:r>
            <a:endParaRPr lang="fr-FR" b="1" dirty="0">
              <a:latin typeface="Cambria"/>
              <a:cs typeface="Cambria"/>
            </a:endParaRPr>
          </a:p>
        </p:txBody>
      </p:sp>
      <p:sp>
        <p:nvSpPr>
          <p:cNvPr id="10" name="Bouée 9"/>
          <p:cNvSpPr/>
          <p:nvPr/>
        </p:nvSpPr>
        <p:spPr>
          <a:xfrm>
            <a:off x="83861" y="2388233"/>
            <a:ext cx="4923923" cy="906722"/>
          </a:xfrm>
          <a:prstGeom prst="donut">
            <a:avLst>
              <a:gd name="adj" fmla="val 0"/>
            </a:avLst>
          </a:prstGeom>
          <a:ln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  <a:latin typeface="Cambria"/>
              <a:cs typeface="Cambria"/>
            </a:endParaRPr>
          </a:p>
        </p:txBody>
      </p:sp>
      <p:sp>
        <p:nvSpPr>
          <p:cNvPr id="11" name="Bouée 10"/>
          <p:cNvSpPr/>
          <p:nvPr/>
        </p:nvSpPr>
        <p:spPr>
          <a:xfrm>
            <a:off x="439517" y="3729624"/>
            <a:ext cx="3833990" cy="714883"/>
          </a:xfrm>
          <a:prstGeom prst="donut">
            <a:avLst>
              <a:gd name="adj" fmla="val 0"/>
            </a:avLst>
          </a:prstGeom>
          <a:ln>
            <a:solidFill>
              <a:srgbClr val="4F81BD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  <a:latin typeface="Cambria"/>
              <a:cs typeface="Cambria"/>
            </a:endParaRPr>
          </a:p>
        </p:txBody>
      </p:sp>
      <p:cxnSp>
        <p:nvCxnSpPr>
          <p:cNvPr id="8" name="Connecteur droit avec flèche 7"/>
          <p:cNvCxnSpPr>
            <a:endCxn id="11" idx="0"/>
          </p:cNvCxnSpPr>
          <p:nvPr/>
        </p:nvCxnSpPr>
        <p:spPr>
          <a:xfrm>
            <a:off x="2356512" y="3294955"/>
            <a:ext cx="0" cy="43466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/>
          <p:nvPr/>
        </p:nvCxnSpPr>
        <p:spPr>
          <a:xfrm>
            <a:off x="2352260" y="4444507"/>
            <a:ext cx="0" cy="70077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tangle à coins arrondis 18"/>
          <p:cNvSpPr/>
          <p:nvPr/>
        </p:nvSpPr>
        <p:spPr>
          <a:xfrm>
            <a:off x="5044391" y="2400805"/>
            <a:ext cx="4045561" cy="762421"/>
          </a:xfrm>
          <a:prstGeom prst="round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13" name="Obje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51299517"/>
              </p:ext>
            </p:extLst>
          </p:nvPr>
        </p:nvGraphicFramePr>
        <p:xfrm>
          <a:off x="83862" y="2538937"/>
          <a:ext cx="8969483" cy="6117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706" name="…quation" r:id="rId4" imgW="6045200" imgH="393700" progId="Equation.3">
                  <p:embed/>
                </p:oleObj>
              </mc:Choice>
              <mc:Fallback>
                <p:oleObj name="…quation" r:id="rId4" imgW="6045200" imgH="393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3862" y="2538937"/>
                        <a:ext cx="8969483" cy="6117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4" name="Connecteur droit avec flèche 13"/>
          <p:cNvCxnSpPr>
            <a:stCxn id="20" idx="4"/>
          </p:cNvCxnSpPr>
          <p:nvPr/>
        </p:nvCxnSpPr>
        <p:spPr>
          <a:xfrm flipH="1">
            <a:off x="4968220" y="3270991"/>
            <a:ext cx="854229" cy="1468135"/>
          </a:xfrm>
          <a:prstGeom prst="straightConnector1">
            <a:avLst/>
          </a:prstGeom>
          <a:ln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ZoneTexte 17"/>
          <p:cNvSpPr txBox="1"/>
          <p:nvPr/>
        </p:nvSpPr>
        <p:spPr>
          <a:xfrm>
            <a:off x="4037379" y="4806950"/>
            <a:ext cx="1713190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u="sng" dirty="0" err="1" smtClean="0">
                <a:latin typeface="Cambria"/>
                <a:cs typeface="Cambria"/>
              </a:rPr>
              <a:t>sAHP</a:t>
            </a:r>
            <a:r>
              <a:rPr lang="fr-FR" b="1" u="sng" dirty="0" smtClean="0">
                <a:latin typeface="Cambria"/>
                <a:cs typeface="Cambria"/>
              </a:rPr>
              <a:t> </a:t>
            </a:r>
            <a:r>
              <a:rPr lang="fr-FR" b="1" u="sng" dirty="0" err="1" smtClean="0">
                <a:latin typeface="Cambria"/>
                <a:cs typeface="Cambria"/>
              </a:rPr>
              <a:t>current</a:t>
            </a:r>
            <a:endParaRPr lang="fr-FR" b="1" u="sng" dirty="0" smtClean="0">
              <a:latin typeface="Cambria"/>
              <a:cs typeface="Cambria"/>
            </a:endParaRPr>
          </a:p>
          <a:p>
            <a:pPr algn="ctr"/>
            <a:r>
              <a:rPr lang="fr-FR" b="1" dirty="0" err="1" smtClean="0">
                <a:latin typeface="Cambria"/>
                <a:cs typeface="Cambria"/>
              </a:rPr>
              <a:t>Refractory</a:t>
            </a:r>
            <a:r>
              <a:rPr lang="fr-FR" b="1" dirty="0" smtClean="0">
                <a:latin typeface="Cambria"/>
                <a:cs typeface="Cambria"/>
              </a:rPr>
              <a:t> </a:t>
            </a:r>
            <a:r>
              <a:rPr lang="fr-FR" b="1" dirty="0" err="1" smtClean="0">
                <a:latin typeface="Cambria"/>
                <a:cs typeface="Cambria"/>
              </a:rPr>
              <a:t>mechanism</a:t>
            </a:r>
            <a:endParaRPr lang="fr-FR" b="1" dirty="0">
              <a:latin typeface="Cambria"/>
              <a:cs typeface="Cambria"/>
            </a:endParaRPr>
          </a:p>
        </p:txBody>
      </p:sp>
      <p:sp>
        <p:nvSpPr>
          <p:cNvPr id="20" name="Bouée 19"/>
          <p:cNvSpPr/>
          <p:nvPr/>
        </p:nvSpPr>
        <p:spPr>
          <a:xfrm>
            <a:off x="5007785" y="2538937"/>
            <a:ext cx="1629328" cy="732054"/>
          </a:xfrm>
          <a:prstGeom prst="donut">
            <a:avLst>
              <a:gd name="adj" fmla="val 0"/>
            </a:avLst>
          </a:prstGeom>
          <a:ln>
            <a:solidFill>
              <a:schemeClr val="accent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  <a:latin typeface="Cambria"/>
              <a:cs typeface="Cambria"/>
            </a:endParaRPr>
          </a:p>
        </p:txBody>
      </p:sp>
      <p:sp>
        <p:nvSpPr>
          <p:cNvPr id="23" name="Rectangle à coins arrondis 22"/>
          <p:cNvSpPr/>
          <p:nvPr/>
        </p:nvSpPr>
        <p:spPr>
          <a:xfrm>
            <a:off x="6664138" y="2525427"/>
            <a:ext cx="2479862" cy="762421"/>
          </a:xfrm>
          <a:prstGeom prst="round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657347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/>
          <p:cNvSpPr txBox="1">
            <a:spLocks/>
          </p:cNvSpPr>
          <p:nvPr/>
        </p:nvSpPr>
        <p:spPr>
          <a:xfrm>
            <a:off x="432734" y="154945"/>
            <a:ext cx="8441723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200" b="1" dirty="0" smtClean="0">
                <a:solidFill>
                  <a:srgbClr val="31859C"/>
                </a:solidFill>
                <a:latin typeface="Cambria"/>
                <a:cs typeface="Cambria"/>
              </a:rPr>
              <a:t>A reaction-diffusion neuron model for stage II retinal waves</a:t>
            </a:r>
            <a:endParaRPr lang="en-GB" sz="3200" b="1" dirty="0">
              <a:solidFill>
                <a:srgbClr val="31859C"/>
              </a:solidFill>
              <a:latin typeface="Cambria"/>
              <a:cs typeface="Cambria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EF798-B1B9-7449-98B2-36D44396573B}" type="slidenum">
              <a:rPr lang="fr-FR" smtClean="0">
                <a:latin typeface="Cambria"/>
                <a:cs typeface="Cambria"/>
              </a:rPr>
              <a:t>26</a:t>
            </a:fld>
            <a:endParaRPr lang="fr-FR">
              <a:latin typeface="Cambria"/>
              <a:cs typeface="Cambria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2269067" y="1270000"/>
            <a:ext cx="5130800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latin typeface="Cambria"/>
                <a:cs typeface="Cambria"/>
              </a:rPr>
              <a:t>Morris-</a:t>
            </a:r>
            <a:r>
              <a:rPr lang="fr-FR" sz="2400" b="1" dirty="0" err="1" smtClean="0">
                <a:latin typeface="Cambria"/>
                <a:cs typeface="Cambria"/>
              </a:rPr>
              <a:t>Lecar</a:t>
            </a:r>
            <a:endParaRPr lang="fr-FR" sz="2400" b="1" dirty="0">
              <a:latin typeface="Cambria"/>
              <a:cs typeface="Cambria"/>
            </a:endParaRPr>
          </a:p>
        </p:txBody>
      </p:sp>
      <p:pic>
        <p:nvPicPr>
          <p:cNvPr id="7" name="Image 6" descr="Screen Shot 2015-09-02 at 00.25.5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917" y="3773050"/>
            <a:ext cx="3162300" cy="5461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2" name="ZoneTexte 21"/>
          <p:cNvSpPr txBox="1"/>
          <p:nvPr/>
        </p:nvSpPr>
        <p:spPr>
          <a:xfrm>
            <a:off x="1557668" y="5145280"/>
            <a:ext cx="1713190" cy="369332"/>
          </a:xfrm>
          <a:prstGeom prst="rect">
            <a:avLst/>
          </a:prstGeom>
          <a:ln>
            <a:solidFill>
              <a:srgbClr val="4F81BD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latin typeface="Cambria"/>
                <a:cs typeface="Cambria"/>
              </a:rPr>
              <a:t>Morris-</a:t>
            </a:r>
            <a:r>
              <a:rPr lang="fr-FR" b="1" dirty="0" err="1" smtClean="0">
                <a:latin typeface="Cambria"/>
                <a:cs typeface="Cambria"/>
              </a:rPr>
              <a:t>Lecar</a:t>
            </a:r>
            <a:endParaRPr lang="fr-FR" b="1" dirty="0">
              <a:latin typeface="Cambria"/>
              <a:cs typeface="Cambria"/>
            </a:endParaRPr>
          </a:p>
        </p:txBody>
      </p:sp>
      <p:sp>
        <p:nvSpPr>
          <p:cNvPr id="10" name="Bouée 9"/>
          <p:cNvSpPr/>
          <p:nvPr/>
        </p:nvSpPr>
        <p:spPr>
          <a:xfrm>
            <a:off x="83861" y="2388233"/>
            <a:ext cx="4923923" cy="906722"/>
          </a:xfrm>
          <a:prstGeom prst="donut">
            <a:avLst>
              <a:gd name="adj" fmla="val 0"/>
            </a:avLst>
          </a:prstGeom>
          <a:ln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  <a:latin typeface="Cambria"/>
              <a:cs typeface="Cambria"/>
            </a:endParaRPr>
          </a:p>
        </p:txBody>
      </p:sp>
      <p:sp>
        <p:nvSpPr>
          <p:cNvPr id="11" name="Bouée 10"/>
          <p:cNvSpPr/>
          <p:nvPr/>
        </p:nvSpPr>
        <p:spPr>
          <a:xfrm>
            <a:off x="439517" y="3729624"/>
            <a:ext cx="3833990" cy="714883"/>
          </a:xfrm>
          <a:prstGeom prst="donut">
            <a:avLst>
              <a:gd name="adj" fmla="val 0"/>
            </a:avLst>
          </a:prstGeom>
          <a:ln>
            <a:solidFill>
              <a:srgbClr val="4F81BD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  <a:latin typeface="Cambria"/>
              <a:cs typeface="Cambria"/>
            </a:endParaRPr>
          </a:p>
        </p:txBody>
      </p:sp>
      <p:cxnSp>
        <p:nvCxnSpPr>
          <p:cNvPr id="8" name="Connecteur droit avec flèche 7"/>
          <p:cNvCxnSpPr>
            <a:endCxn id="11" idx="0"/>
          </p:cNvCxnSpPr>
          <p:nvPr/>
        </p:nvCxnSpPr>
        <p:spPr>
          <a:xfrm>
            <a:off x="2356512" y="3294955"/>
            <a:ext cx="0" cy="43466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/>
          <p:nvPr/>
        </p:nvCxnSpPr>
        <p:spPr>
          <a:xfrm>
            <a:off x="2352260" y="4444507"/>
            <a:ext cx="0" cy="70077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tangle à coins arrondis 18"/>
          <p:cNvSpPr/>
          <p:nvPr/>
        </p:nvSpPr>
        <p:spPr>
          <a:xfrm>
            <a:off x="5044391" y="2400805"/>
            <a:ext cx="4045561" cy="762421"/>
          </a:xfrm>
          <a:prstGeom prst="round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13" name="Obje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50819123"/>
              </p:ext>
            </p:extLst>
          </p:nvPr>
        </p:nvGraphicFramePr>
        <p:xfrm>
          <a:off x="83862" y="2538937"/>
          <a:ext cx="8969483" cy="6117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30" name="…quation" r:id="rId4" imgW="6045200" imgH="393700" progId="Equation.3">
                  <p:embed/>
                </p:oleObj>
              </mc:Choice>
              <mc:Fallback>
                <p:oleObj name="…quation" r:id="rId4" imgW="6045200" imgH="393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3862" y="2538937"/>
                        <a:ext cx="8969483" cy="6117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4" name="Connecteur droit avec flèche 13"/>
          <p:cNvCxnSpPr>
            <a:stCxn id="20" idx="4"/>
          </p:cNvCxnSpPr>
          <p:nvPr/>
        </p:nvCxnSpPr>
        <p:spPr>
          <a:xfrm flipH="1">
            <a:off x="4968220" y="3270991"/>
            <a:ext cx="854229" cy="1468135"/>
          </a:xfrm>
          <a:prstGeom prst="straightConnector1">
            <a:avLst/>
          </a:prstGeom>
          <a:ln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ZoneTexte 17"/>
          <p:cNvSpPr txBox="1"/>
          <p:nvPr/>
        </p:nvSpPr>
        <p:spPr>
          <a:xfrm>
            <a:off x="4037379" y="4806950"/>
            <a:ext cx="1713190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u="sng" dirty="0" err="1" smtClean="0">
                <a:latin typeface="Cambria"/>
                <a:cs typeface="Cambria"/>
              </a:rPr>
              <a:t>sAHP</a:t>
            </a:r>
            <a:r>
              <a:rPr lang="fr-FR" b="1" u="sng" dirty="0" smtClean="0">
                <a:latin typeface="Cambria"/>
                <a:cs typeface="Cambria"/>
              </a:rPr>
              <a:t> </a:t>
            </a:r>
            <a:r>
              <a:rPr lang="fr-FR" b="1" u="sng" dirty="0" err="1" smtClean="0">
                <a:latin typeface="Cambria"/>
                <a:cs typeface="Cambria"/>
              </a:rPr>
              <a:t>current</a:t>
            </a:r>
            <a:endParaRPr lang="fr-FR" b="1" u="sng" dirty="0" smtClean="0">
              <a:latin typeface="Cambria"/>
              <a:cs typeface="Cambria"/>
            </a:endParaRPr>
          </a:p>
          <a:p>
            <a:pPr algn="ctr"/>
            <a:r>
              <a:rPr lang="fr-FR" b="1" dirty="0" err="1" smtClean="0">
                <a:latin typeface="Cambria"/>
                <a:cs typeface="Cambria"/>
              </a:rPr>
              <a:t>Refractory</a:t>
            </a:r>
            <a:r>
              <a:rPr lang="fr-FR" b="1" dirty="0" smtClean="0">
                <a:latin typeface="Cambria"/>
                <a:cs typeface="Cambria"/>
              </a:rPr>
              <a:t> </a:t>
            </a:r>
            <a:r>
              <a:rPr lang="fr-FR" b="1" dirty="0" err="1" smtClean="0">
                <a:latin typeface="Cambria"/>
                <a:cs typeface="Cambria"/>
              </a:rPr>
              <a:t>mechanism</a:t>
            </a:r>
            <a:endParaRPr lang="fr-FR" b="1" dirty="0">
              <a:latin typeface="Cambria"/>
              <a:cs typeface="Cambria"/>
            </a:endParaRPr>
          </a:p>
        </p:txBody>
      </p:sp>
      <p:sp>
        <p:nvSpPr>
          <p:cNvPr id="20" name="Bouée 19"/>
          <p:cNvSpPr/>
          <p:nvPr/>
        </p:nvSpPr>
        <p:spPr>
          <a:xfrm>
            <a:off x="5007785" y="2538937"/>
            <a:ext cx="1629328" cy="732054"/>
          </a:xfrm>
          <a:prstGeom prst="donut">
            <a:avLst>
              <a:gd name="adj" fmla="val 0"/>
            </a:avLst>
          </a:prstGeom>
          <a:ln>
            <a:solidFill>
              <a:schemeClr val="accent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  <a:latin typeface="Cambria"/>
              <a:cs typeface="Cambria"/>
            </a:endParaRPr>
          </a:p>
        </p:txBody>
      </p:sp>
      <p:cxnSp>
        <p:nvCxnSpPr>
          <p:cNvPr id="17" name="Connecteur droit avec flèche 16"/>
          <p:cNvCxnSpPr/>
          <p:nvPr/>
        </p:nvCxnSpPr>
        <p:spPr>
          <a:xfrm flipH="1">
            <a:off x="6720975" y="3270991"/>
            <a:ext cx="783041" cy="754981"/>
          </a:xfrm>
          <a:prstGeom prst="straightConnector1">
            <a:avLst/>
          </a:prstGeom>
          <a:ln>
            <a:solidFill>
              <a:schemeClr val="accent3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Bouée 20"/>
          <p:cNvSpPr/>
          <p:nvPr/>
        </p:nvSpPr>
        <p:spPr>
          <a:xfrm>
            <a:off x="6645748" y="2538937"/>
            <a:ext cx="1716533" cy="732054"/>
          </a:xfrm>
          <a:prstGeom prst="donut">
            <a:avLst>
              <a:gd name="adj" fmla="val 0"/>
            </a:avLst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  <a:latin typeface="Cambria"/>
              <a:cs typeface="Cambria"/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5864380" y="4052992"/>
            <a:ext cx="1713190" cy="923330"/>
          </a:xfrm>
          <a:prstGeom prst="rect">
            <a:avLst/>
          </a:prstGeom>
          <a:ln>
            <a:solidFill>
              <a:schemeClr val="accent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u="sng" dirty="0" err="1" smtClean="0">
                <a:latin typeface="Cambria"/>
                <a:cs typeface="Cambria"/>
              </a:rPr>
              <a:t>Ach</a:t>
            </a:r>
            <a:r>
              <a:rPr lang="fr-FR" b="1" u="sng" dirty="0" smtClean="0">
                <a:latin typeface="Cambria"/>
                <a:cs typeface="Cambria"/>
              </a:rPr>
              <a:t> </a:t>
            </a:r>
            <a:r>
              <a:rPr lang="fr-FR" b="1" u="sng" dirty="0" err="1" smtClean="0">
                <a:latin typeface="Cambria"/>
                <a:cs typeface="Cambria"/>
              </a:rPr>
              <a:t>current</a:t>
            </a:r>
            <a:endParaRPr lang="fr-FR" b="1" u="sng" dirty="0" smtClean="0">
              <a:latin typeface="Cambria"/>
              <a:cs typeface="Cambria"/>
            </a:endParaRPr>
          </a:p>
          <a:p>
            <a:pPr algn="ctr"/>
            <a:r>
              <a:rPr lang="fr-FR" b="1" dirty="0" smtClean="0">
                <a:latin typeface="Cambria"/>
                <a:cs typeface="Cambria"/>
              </a:rPr>
              <a:t>Network </a:t>
            </a:r>
            <a:r>
              <a:rPr lang="fr-FR" b="1" dirty="0" err="1" smtClean="0">
                <a:latin typeface="Cambria"/>
                <a:cs typeface="Cambria"/>
              </a:rPr>
              <a:t>effect</a:t>
            </a:r>
            <a:endParaRPr lang="fr-FR" b="1" dirty="0" smtClean="0">
              <a:latin typeface="Cambria"/>
              <a:cs typeface="Cambria"/>
            </a:endParaRPr>
          </a:p>
        </p:txBody>
      </p:sp>
      <p:sp>
        <p:nvSpPr>
          <p:cNvPr id="24" name="Rectangle à coins arrondis 23"/>
          <p:cNvSpPr/>
          <p:nvPr/>
        </p:nvSpPr>
        <p:spPr>
          <a:xfrm>
            <a:off x="8389302" y="2658118"/>
            <a:ext cx="754698" cy="599363"/>
          </a:xfrm>
          <a:prstGeom prst="round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101257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/>
          <p:cNvSpPr txBox="1">
            <a:spLocks/>
          </p:cNvSpPr>
          <p:nvPr/>
        </p:nvSpPr>
        <p:spPr>
          <a:xfrm>
            <a:off x="432734" y="154945"/>
            <a:ext cx="8441723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200" b="1" dirty="0" smtClean="0">
                <a:solidFill>
                  <a:srgbClr val="31859C"/>
                </a:solidFill>
                <a:latin typeface="Cambria"/>
                <a:cs typeface="Cambria"/>
              </a:rPr>
              <a:t>A reaction-diffusion neuron model for stage II retinal waves</a:t>
            </a:r>
            <a:endParaRPr lang="en-GB" sz="3200" b="1" dirty="0">
              <a:solidFill>
                <a:srgbClr val="31859C"/>
              </a:solidFill>
              <a:latin typeface="Cambria"/>
              <a:cs typeface="Cambria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EF798-B1B9-7449-98B2-36D44396573B}" type="slidenum">
              <a:rPr lang="fr-FR" smtClean="0">
                <a:latin typeface="Cambria"/>
                <a:cs typeface="Cambria"/>
              </a:rPr>
              <a:t>27</a:t>
            </a:fld>
            <a:endParaRPr lang="fr-FR">
              <a:latin typeface="Cambria"/>
              <a:cs typeface="Cambria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2269067" y="1270000"/>
            <a:ext cx="5130800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latin typeface="Cambria"/>
                <a:cs typeface="Cambria"/>
              </a:rPr>
              <a:t>Morris-</a:t>
            </a:r>
            <a:r>
              <a:rPr lang="fr-FR" sz="2400" b="1" dirty="0" err="1" smtClean="0">
                <a:latin typeface="Cambria"/>
                <a:cs typeface="Cambria"/>
              </a:rPr>
              <a:t>Lecar</a:t>
            </a:r>
            <a:endParaRPr lang="fr-FR" sz="2400" b="1" dirty="0">
              <a:latin typeface="Cambria"/>
              <a:cs typeface="Cambria"/>
            </a:endParaRPr>
          </a:p>
        </p:txBody>
      </p:sp>
      <p:pic>
        <p:nvPicPr>
          <p:cNvPr id="7" name="Image 6" descr="Screen Shot 2015-09-02 at 00.25.5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917" y="3773050"/>
            <a:ext cx="3162300" cy="5461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2" name="ZoneTexte 21"/>
          <p:cNvSpPr txBox="1"/>
          <p:nvPr/>
        </p:nvSpPr>
        <p:spPr>
          <a:xfrm>
            <a:off x="1557668" y="5145280"/>
            <a:ext cx="1713190" cy="369332"/>
          </a:xfrm>
          <a:prstGeom prst="rect">
            <a:avLst/>
          </a:prstGeom>
          <a:ln>
            <a:solidFill>
              <a:srgbClr val="4F81BD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latin typeface="Cambria"/>
                <a:cs typeface="Cambria"/>
              </a:rPr>
              <a:t>Morris-</a:t>
            </a:r>
            <a:r>
              <a:rPr lang="fr-FR" b="1" dirty="0" err="1" smtClean="0">
                <a:latin typeface="Cambria"/>
                <a:cs typeface="Cambria"/>
              </a:rPr>
              <a:t>Lecar</a:t>
            </a:r>
            <a:endParaRPr lang="fr-FR" b="1" dirty="0">
              <a:latin typeface="Cambria"/>
              <a:cs typeface="Cambria"/>
            </a:endParaRPr>
          </a:p>
        </p:txBody>
      </p:sp>
      <p:sp>
        <p:nvSpPr>
          <p:cNvPr id="10" name="Bouée 9"/>
          <p:cNvSpPr/>
          <p:nvPr/>
        </p:nvSpPr>
        <p:spPr>
          <a:xfrm>
            <a:off x="83861" y="2388233"/>
            <a:ext cx="4923923" cy="906722"/>
          </a:xfrm>
          <a:prstGeom prst="donut">
            <a:avLst>
              <a:gd name="adj" fmla="val 0"/>
            </a:avLst>
          </a:prstGeom>
          <a:ln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  <a:latin typeface="Cambria"/>
              <a:cs typeface="Cambria"/>
            </a:endParaRPr>
          </a:p>
        </p:txBody>
      </p:sp>
      <p:sp>
        <p:nvSpPr>
          <p:cNvPr id="11" name="Bouée 10"/>
          <p:cNvSpPr/>
          <p:nvPr/>
        </p:nvSpPr>
        <p:spPr>
          <a:xfrm>
            <a:off x="439517" y="3729624"/>
            <a:ext cx="3833990" cy="714883"/>
          </a:xfrm>
          <a:prstGeom prst="donut">
            <a:avLst>
              <a:gd name="adj" fmla="val 0"/>
            </a:avLst>
          </a:prstGeom>
          <a:ln>
            <a:solidFill>
              <a:srgbClr val="4F81BD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  <a:latin typeface="Cambria"/>
              <a:cs typeface="Cambria"/>
            </a:endParaRPr>
          </a:p>
        </p:txBody>
      </p:sp>
      <p:cxnSp>
        <p:nvCxnSpPr>
          <p:cNvPr id="8" name="Connecteur droit avec flèche 7"/>
          <p:cNvCxnSpPr>
            <a:endCxn id="11" idx="0"/>
          </p:cNvCxnSpPr>
          <p:nvPr/>
        </p:nvCxnSpPr>
        <p:spPr>
          <a:xfrm>
            <a:off x="2356512" y="3294955"/>
            <a:ext cx="0" cy="43466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/>
          <p:nvPr/>
        </p:nvCxnSpPr>
        <p:spPr>
          <a:xfrm>
            <a:off x="2352260" y="4444507"/>
            <a:ext cx="0" cy="70077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tangle à coins arrondis 18"/>
          <p:cNvSpPr/>
          <p:nvPr/>
        </p:nvSpPr>
        <p:spPr>
          <a:xfrm>
            <a:off x="5044391" y="2400805"/>
            <a:ext cx="4045561" cy="762421"/>
          </a:xfrm>
          <a:prstGeom prst="round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13" name="Obje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67528236"/>
              </p:ext>
            </p:extLst>
          </p:nvPr>
        </p:nvGraphicFramePr>
        <p:xfrm>
          <a:off x="83862" y="2538937"/>
          <a:ext cx="8969483" cy="6117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54" name="…quation" r:id="rId4" imgW="6045200" imgH="393700" progId="Equation.3">
                  <p:embed/>
                </p:oleObj>
              </mc:Choice>
              <mc:Fallback>
                <p:oleObj name="…quation" r:id="rId4" imgW="6045200" imgH="393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3862" y="2538937"/>
                        <a:ext cx="8969483" cy="6117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4" name="Connecteur droit avec flèche 13"/>
          <p:cNvCxnSpPr>
            <a:stCxn id="20" idx="4"/>
          </p:cNvCxnSpPr>
          <p:nvPr/>
        </p:nvCxnSpPr>
        <p:spPr>
          <a:xfrm flipH="1">
            <a:off x="4968220" y="3270991"/>
            <a:ext cx="854229" cy="1468135"/>
          </a:xfrm>
          <a:prstGeom prst="straightConnector1">
            <a:avLst/>
          </a:prstGeom>
          <a:ln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ZoneTexte 17"/>
          <p:cNvSpPr txBox="1"/>
          <p:nvPr/>
        </p:nvSpPr>
        <p:spPr>
          <a:xfrm>
            <a:off x="4037379" y="4806950"/>
            <a:ext cx="1713190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u="sng" dirty="0" err="1" smtClean="0">
                <a:latin typeface="Cambria"/>
                <a:cs typeface="Cambria"/>
              </a:rPr>
              <a:t>sAHP</a:t>
            </a:r>
            <a:r>
              <a:rPr lang="fr-FR" b="1" u="sng" dirty="0" smtClean="0">
                <a:latin typeface="Cambria"/>
                <a:cs typeface="Cambria"/>
              </a:rPr>
              <a:t> </a:t>
            </a:r>
            <a:r>
              <a:rPr lang="fr-FR" b="1" u="sng" dirty="0" err="1" smtClean="0">
                <a:latin typeface="Cambria"/>
                <a:cs typeface="Cambria"/>
              </a:rPr>
              <a:t>current</a:t>
            </a:r>
            <a:endParaRPr lang="fr-FR" b="1" u="sng" dirty="0" smtClean="0">
              <a:latin typeface="Cambria"/>
              <a:cs typeface="Cambria"/>
            </a:endParaRPr>
          </a:p>
          <a:p>
            <a:pPr algn="ctr"/>
            <a:r>
              <a:rPr lang="fr-FR" b="1" dirty="0" err="1" smtClean="0">
                <a:latin typeface="Cambria"/>
                <a:cs typeface="Cambria"/>
              </a:rPr>
              <a:t>Refractory</a:t>
            </a:r>
            <a:r>
              <a:rPr lang="fr-FR" b="1" dirty="0" smtClean="0">
                <a:latin typeface="Cambria"/>
                <a:cs typeface="Cambria"/>
              </a:rPr>
              <a:t> </a:t>
            </a:r>
            <a:r>
              <a:rPr lang="fr-FR" b="1" dirty="0" err="1" smtClean="0">
                <a:latin typeface="Cambria"/>
                <a:cs typeface="Cambria"/>
              </a:rPr>
              <a:t>mechanism</a:t>
            </a:r>
            <a:endParaRPr lang="fr-FR" b="1" dirty="0">
              <a:latin typeface="Cambria"/>
              <a:cs typeface="Cambria"/>
            </a:endParaRPr>
          </a:p>
        </p:txBody>
      </p:sp>
      <p:sp>
        <p:nvSpPr>
          <p:cNvPr id="20" name="Bouée 19"/>
          <p:cNvSpPr/>
          <p:nvPr/>
        </p:nvSpPr>
        <p:spPr>
          <a:xfrm>
            <a:off x="5007785" y="2538937"/>
            <a:ext cx="1629328" cy="732054"/>
          </a:xfrm>
          <a:prstGeom prst="donut">
            <a:avLst>
              <a:gd name="adj" fmla="val 0"/>
            </a:avLst>
          </a:prstGeom>
          <a:ln>
            <a:solidFill>
              <a:schemeClr val="accent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  <a:latin typeface="Cambria"/>
              <a:cs typeface="Cambria"/>
            </a:endParaRPr>
          </a:p>
        </p:txBody>
      </p:sp>
      <p:cxnSp>
        <p:nvCxnSpPr>
          <p:cNvPr id="17" name="Connecteur droit avec flèche 16"/>
          <p:cNvCxnSpPr/>
          <p:nvPr/>
        </p:nvCxnSpPr>
        <p:spPr>
          <a:xfrm flipH="1">
            <a:off x="6720975" y="3270991"/>
            <a:ext cx="783041" cy="754981"/>
          </a:xfrm>
          <a:prstGeom prst="straightConnector1">
            <a:avLst/>
          </a:prstGeom>
          <a:ln>
            <a:solidFill>
              <a:schemeClr val="accent3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Bouée 20"/>
          <p:cNvSpPr/>
          <p:nvPr/>
        </p:nvSpPr>
        <p:spPr>
          <a:xfrm>
            <a:off x="6645748" y="2538937"/>
            <a:ext cx="1716533" cy="732054"/>
          </a:xfrm>
          <a:prstGeom prst="donut">
            <a:avLst>
              <a:gd name="adj" fmla="val 0"/>
            </a:avLst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  <a:latin typeface="Cambria"/>
              <a:cs typeface="Cambria"/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5864380" y="4052992"/>
            <a:ext cx="1713190" cy="923330"/>
          </a:xfrm>
          <a:prstGeom prst="rect">
            <a:avLst/>
          </a:prstGeom>
          <a:ln>
            <a:solidFill>
              <a:schemeClr val="accent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u="sng" dirty="0" err="1" smtClean="0">
                <a:latin typeface="Cambria"/>
                <a:cs typeface="Cambria"/>
              </a:rPr>
              <a:t>Ach</a:t>
            </a:r>
            <a:r>
              <a:rPr lang="fr-FR" b="1" u="sng" dirty="0" smtClean="0">
                <a:latin typeface="Cambria"/>
                <a:cs typeface="Cambria"/>
              </a:rPr>
              <a:t> </a:t>
            </a:r>
            <a:r>
              <a:rPr lang="fr-FR" b="1" u="sng" dirty="0" err="1" smtClean="0">
                <a:latin typeface="Cambria"/>
                <a:cs typeface="Cambria"/>
              </a:rPr>
              <a:t>current</a:t>
            </a:r>
            <a:endParaRPr lang="fr-FR" b="1" u="sng" dirty="0" smtClean="0">
              <a:latin typeface="Cambria"/>
              <a:cs typeface="Cambria"/>
            </a:endParaRPr>
          </a:p>
          <a:p>
            <a:pPr algn="ctr"/>
            <a:r>
              <a:rPr lang="fr-FR" b="1" dirty="0" smtClean="0">
                <a:latin typeface="Cambria"/>
                <a:cs typeface="Cambria"/>
              </a:rPr>
              <a:t>Network </a:t>
            </a:r>
            <a:r>
              <a:rPr lang="fr-FR" b="1" dirty="0" err="1" smtClean="0">
                <a:latin typeface="Cambria"/>
                <a:cs typeface="Cambria"/>
              </a:rPr>
              <a:t>effect</a:t>
            </a:r>
            <a:endParaRPr lang="fr-FR" b="1" dirty="0" smtClean="0">
              <a:latin typeface="Cambria"/>
              <a:cs typeface="Cambria"/>
            </a:endParaRPr>
          </a:p>
        </p:txBody>
      </p:sp>
      <p:cxnSp>
        <p:nvCxnSpPr>
          <p:cNvPr id="24" name="Connecteur droit avec flèche 23"/>
          <p:cNvCxnSpPr>
            <a:endCxn id="26" idx="0"/>
          </p:cNvCxnSpPr>
          <p:nvPr/>
        </p:nvCxnSpPr>
        <p:spPr>
          <a:xfrm flipH="1">
            <a:off x="8196750" y="3119967"/>
            <a:ext cx="556392" cy="2010148"/>
          </a:xfrm>
          <a:prstGeom prst="straightConnector1">
            <a:avLst/>
          </a:prstGeom>
          <a:ln>
            <a:solidFill>
              <a:schemeClr val="accent5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Bouée 24"/>
          <p:cNvSpPr/>
          <p:nvPr/>
        </p:nvSpPr>
        <p:spPr>
          <a:xfrm>
            <a:off x="8362282" y="2538937"/>
            <a:ext cx="781718" cy="581030"/>
          </a:xfrm>
          <a:prstGeom prst="donut">
            <a:avLst>
              <a:gd name="adj" fmla="val 0"/>
            </a:avLst>
          </a:prstGeom>
          <a:ln>
            <a:solidFill>
              <a:schemeClr val="accent5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  <a:latin typeface="Cambria"/>
              <a:cs typeface="Cambria"/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7340155" y="5130115"/>
            <a:ext cx="1713190" cy="1200329"/>
          </a:xfrm>
          <a:prstGeom prst="rect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u="sng" dirty="0" err="1">
                <a:latin typeface="Cambria"/>
                <a:cs typeface="Cambria"/>
              </a:rPr>
              <a:t>E</a:t>
            </a:r>
            <a:r>
              <a:rPr lang="fr-FR" b="1" u="sng" dirty="0" err="1" smtClean="0">
                <a:latin typeface="Cambria"/>
                <a:cs typeface="Cambria"/>
              </a:rPr>
              <a:t>xternal</a:t>
            </a:r>
            <a:r>
              <a:rPr lang="fr-FR" b="1" u="sng" dirty="0" smtClean="0">
                <a:latin typeface="Cambria"/>
                <a:cs typeface="Cambria"/>
              </a:rPr>
              <a:t> </a:t>
            </a:r>
            <a:r>
              <a:rPr lang="fr-FR" b="1" u="sng" dirty="0" err="1" smtClean="0">
                <a:latin typeface="Cambria"/>
                <a:cs typeface="Cambria"/>
              </a:rPr>
              <a:t>current</a:t>
            </a:r>
            <a:endParaRPr lang="fr-FR" b="1" u="sng" dirty="0" smtClean="0">
              <a:latin typeface="Cambria"/>
              <a:cs typeface="Cambria"/>
            </a:endParaRPr>
          </a:p>
          <a:p>
            <a:pPr algn="ctr"/>
            <a:r>
              <a:rPr lang="fr-FR" b="1" dirty="0" smtClean="0">
                <a:latin typeface="Cambria"/>
                <a:cs typeface="Cambria"/>
              </a:rPr>
              <a:t>Ignition of </a:t>
            </a:r>
            <a:r>
              <a:rPr lang="fr-FR" b="1" dirty="0" err="1" smtClean="0">
                <a:latin typeface="Cambria"/>
                <a:cs typeface="Cambria"/>
              </a:rPr>
              <a:t>waves</a:t>
            </a:r>
            <a:endParaRPr lang="fr-FR" b="1" dirty="0"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27288883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754469" y="814817"/>
            <a:ext cx="8118598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endParaRPr lang="fr-FR" sz="2600" b="1" i="1" dirty="0" smtClean="0">
              <a:solidFill>
                <a:srgbClr val="000000"/>
              </a:solidFill>
              <a:latin typeface="Cambria"/>
              <a:cs typeface="Cambria"/>
            </a:endParaRPr>
          </a:p>
          <a:p>
            <a:pPr marL="285750" indent="-285750">
              <a:buFont typeface="Arial"/>
              <a:buChar char="•"/>
            </a:pPr>
            <a:endParaRPr lang="fr-FR" sz="2600" b="1" i="1" dirty="0">
              <a:solidFill>
                <a:srgbClr val="000000"/>
              </a:solidFill>
              <a:latin typeface="Cambria"/>
              <a:cs typeface="Cambria"/>
            </a:endParaRPr>
          </a:p>
          <a:p>
            <a:pPr marL="285750" indent="-285750">
              <a:buFont typeface="Arial"/>
              <a:buChar char="•"/>
            </a:pPr>
            <a:r>
              <a:rPr lang="fr-FR" sz="2600" b="1" i="1" dirty="0" err="1" smtClean="0">
                <a:solidFill>
                  <a:srgbClr val="000000"/>
                </a:solidFill>
                <a:latin typeface="Cambria"/>
                <a:cs typeface="Cambria"/>
              </a:rPr>
              <a:t>Role</a:t>
            </a:r>
            <a:r>
              <a:rPr lang="fr-FR" sz="2600" b="1" i="1" dirty="0" smtClean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lang="fr-FR" sz="2600" b="1" i="1" dirty="0" smtClean="0">
                <a:solidFill>
                  <a:srgbClr val="000000"/>
                </a:solidFill>
                <a:latin typeface="Cambria"/>
                <a:cs typeface="Cambria"/>
              </a:rPr>
              <a:t>and </a:t>
            </a:r>
            <a:r>
              <a:rPr lang="fr-FR" sz="2600" b="1" i="1" dirty="0" err="1" smtClean="0">
                <a:solidFill>
                  <a:srgbClr val="000000"/>
                </a:solidFill>
                <a:latin typeface="Cambria"/>
                <a:cs typeface="Cambria"/>
              </a:rPr>
              <a:t>effect</a:t>
            </a:r>
            <a:r>
              <a:rPr lang="fr-FR" sz="2600" b="1" i="1" dirty="0" smtClean="0">
                <a:solidFill>
                  <a:srgbClr val="000000"/>
                </a:solidFill>
                <a:latin typeface="Cambria"/>
                <a:cs typeface="Cambria"/>
              </a:rPr>
              <a:t> on </a:t>
            </a:r>
            <a:r>
              <a:rPr lang="fr-FR" sz="2600" b="1" i="1" dirty="0" err="1" smtClean="0">
                <a:solidFill>
                  <a:srgbClr val="000000"/>
                </a:solidFill>
                <a:latin typeface="Cambria"/>
                <a:cs typeface="Cambria"/>
              </a:rPr>
              <a:t>retinal</a:t>
            </a:r>
            <a:r>
              <a:rPr lang="fr-FR" sz="2600" b="1" i="1" dirty="0" smtClean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lang="fr-FR" sz="2600" b="1" i="1" dirty="0" err="1" smtClean="0">
                <a:solidFill>
                  <a:srgbClr val="000000"/>
                </a:solidFill>
                <a:latin typeface="Cambria"/>
                <a:cs typeface="Cambria"/>
              </a:rPr>
              <a:t>waves</a:t>
            </a:r>
            <a:r>
              <a:rPr lang="fr-FR" sz="2600" b="1" i="1" dirty="0" smtClean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lang="fr-FR" sz="2600" dirty="0" smtClean="0">
                <a:latin typeface="Cambria"/>
                <a:cs typeface="Cambria"/>
              </a:rPr>
              <a:t>[</a:t>
            </a:r>
            <a:r>
              <a:rPr lang="fr-FR" sz="2600" dirty="0" smtClean="0">
                <a:latin typeface="Cambria"/>
                <a:cs typeface="Cambria"/>
              </a:rPr>
              <a:t>Zheng 2006 , Ford 2012]</a:t>
            </a:r>
            <a:endParaRPr lang="fr-FR" sz="2600" dirty="0" smtClean="0">
              <a:solidFill>
                <a:srgbClr val="000000"/>
              </a:solidFill>
              <a:latin typeface="Cambria"/>
              <a:cs typeface="Cambria"/>
            </a:endParaRPr>
          </a:p>
          <a:p>
            <a:pPr marL="1200150" lvl="2" indent="-285750">
              <a:buFont typeface="Arial"/>
              <a:buChar char="•"/>
            </a:pPr>
            <a:r>
              <a:rPr lang="fr-FR" sz="2600" dirty="0" err="1" smtClean="0">
                <a:solidFill>
                  <a:srgbClr val="000000"/>
                </a:solidFill>
                <a:latin typeface="Cambria"/>
                <a:cs typeface="Cambria"/>
              </a:rPr>
              <a:t>Alters</a:t>
            </a:r>
            <a:r>
              <a:rPr lang="fr-FR" sz="2600" dirty="0" smtClean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lang="fr-FR" sz="2600" dirty="0" smtClean="0">
                <a:solidFill>
                  <a:srgbClr val="000000"/>
                </a:solidFill>
                <a:latin typeface="Cambria"/>
                <a:cs typeface="Cambria"/>
              </a:rPr>
              <a:t>the </a:t>
            </a:r>
            <a:r>
              <a:rPr lang="fr-FR" sz="2600" dirty="0" err="1">
                <a:solidFill>
                  <a:srgbClr val="000000"/>
                </a:solidFill>
                <a:latin typeface="Cambria"/>
                <a:cs typeface="Cambria"/>
              </a:rPr>
              <a:t>r</a:t>
            </a:r>
            <a:r>
              <a:rPr lang="fr-FR" sz="2600" dirty="0" err="1" smtClean="0">
                <a:solidFill>
                  <a:srgbClr val="000000"/>
                </a:solidFill>
                <a:latin typeface="Cambria"/>
                <a:cs typeface="Cambria"/>
              </a:rPr>
              <a:t>efractory</a:t>
            </a:r>
            <a:r>
              <a:rPr lang="fr-FR" sz="2600" dirty="0" smtClean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lang="fr-FR" sz="2600" dirty="0" err="1" smtClean="0">
                <a:solidFill>
                  <a:srgbClr val="000000"/>
                </a:solidFill>
                <a:latin typeface="Cambria"/>
                <a:cs typeface="Cambria"/>
              </a:rPr>
              <a:t>period</a:t>
            </a:r>
            <a:r>
              <a:rPr lang="fr-FR" sz="2600" dirty="0" smtClean="0">
                <a:solidFill>
                  <a:srgbClr val="000000"/>
                </a:solidFill>
                <a:latin typeface="Cambria"/>
                <a:cs typeface="Cambria"/>
              </a:rPr>
              <a:t> in </a:t>
            </a:r>
            <a:r>
              <a:rPr lang="fr-FR" sz="2600" dirty="0" err="1" smtClean="0">
                <a:solidFill>
                  <a:srgbClr val="000000"/>
                </a:solidFill>
                <a:latin typeface="Cambria"/>
                <a:cs typeface="Cambria"/>
              </a:rPr>
              <a:t>between</a:t>
            </a:r>
            <a:r>
              <a:rPr lang="fr-FR" sz="2600" dirty="0" smtClean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lang="fr-FR" sz="2600" dirty="0" err="1" smtClean="0">
                <a:solidFill>
                  <a:srgbClr val="000000"/>
                </a:solidFill>
                <a:latin typeface="Cambria"/>
                <a:cs typeface="Cambria"/>
              </a:rPr>
              <a:t>waves</a:t>
            </a:r>
            <a:endParaRPr lang="fr-FR" sz="2600" dirty="0" smtClean="0">
              <a:solidFill>
                <a:srgbClr val="000000"/>
              </a:solidFill>
              <a:latin typeface="Cambria"/>
              <a:cs typeface="Cambria"/>
            </a:endParaRPr>
          </a:p>
          <a:p>
            <a:pPr marL="2628900" lvl="5" indent="-342900">
              <a:buFont typeface="Wingdings" charset="2"/>
              <a:buChar char="²"/>
            </a:pPr>
            <a:r>
              <a:rPr lang="fr-FR" sz="2600" dirty="0" err="1" smtClean="0">
                <a:solidFill>
                  <a:srgbClr val="000000"/>
                </a:solidFill>
                <a:latin typeface="Cambria"/>
                <a:cs typeface="Cambria"/>
              </a:rPr>
              <a:t>Modulates</a:t>
            </a:r>
            <a:r>
              <a:rPr lang="fr-FR" sz="2600" dirty="0" smtClean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lang="fr-FR" sz="2600" dirty="0" err="1" smtClean="0">
                <a:solidFill>
                  <a:srgbClr val="000000"/>
                </a:solidFill>
                <a:latin typeface="Cambria"/>
                <a:cs typeface="Cambria"/>
              </a:rPr>
              <a:t>wave</a:t>
            </a:r>
            <a:r>
              <a:rPr lang="fr-FR" sz="2600" dirty="0" smtClean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lang="fr-FR" sz="2600" dirty="0" err="1" smtClean="0">
                <a:solidFill>
                  <a:srgbClr val="000000"/>
                </a:solidFill>
                <a:latin typeface="Cambria"/>
                <a:cs typeface="Cambria"/>
              </a:rPr>
              <a:t>frequency</a:t>
            </a:r>
            <a:r>
              <a:rPr lang="fr-FR" sz="2600" dirty="0" smtClean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endParaRPr lang="fr-FR" sz="2600" dirty="0" smtClean="0">
              <a:solidFill>
                <a:srgbClr val="000000"/>
              </a:solidFill>
              <a:latin typeface="Cambria"/>
              <a:cs typeface="Cambria"/>
            </a:endParaRPr>
          </a:p>
          <a:p>
            <a:pPr marL="2628900" lvl="5" indent="-342900">
              <a:buFont typeface="Wingdings" charset="2"/>
              <a:buChar char="²"/>
            </a:pPr>
            <a:r>
              <a:rPr lang="fr-FR" sz="2600" dirty="0" err="1">
                <a:solidFill>
                  <a:srgbClr val="000000"/>
                </a:solidFill>
                <a:latin typeface="Cambria"/>
                <a:cs typeface="Cambria"/>
              </a:rPr>
              <a:t>Random</a:t>
            </a:r>
            <a:r>
              <a:rPr lang="fr-FR" sz="2600" dirty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lang="fr-FR" sz="2600" dirty="0" err="1">
                <a:solidFill>
                  <a:srgbClr val="000000"/>
                </a:solidFill>
                <a:latin typeface="Cambria"/>
                <a:cs typeface="Cambria"/>
              </a:rPr>
              <a:t>boundaries</a:t>
            </a:r>
            <a:r>
              <a:rPr lang="fr-FR" sz="2600" dirty="0">
                <a:solidFill>
                  <a:srgbClr val="000000"/>
                </a:solidFill>
                <a:latin typeface="Cambria"/>
                <a:cs typeface="Cambria"/>
              </a:rPr>
              <a:t> of the </a:t>
            </a:r>
            <a:r>
              <a:rPr lang="fr-FR" sz="2600" dirty="0" err="1" smtClean="0">
                <a:solidFill>
                  <a:srgbClr val="000000"/>
                </a:solidFill>
                <a:latin typeface="Cambria"/>
                <a:cs typeface="Cambria"/>
              </a:rPr>
              <a:t>waves</a:t>
            </a:r>
            <a:endParaRPr lang="fr-FR" sz="2600" dirty="0" smtClean="0">
              <a:solidFill>
                <a:srgbClr val="000000"/>
              </a:solidFill>
              <a:latin typeface="Cambria"/>
              <a:cs typeface="Cambria"/>
            </a:endParaRPr>
          </a:p>
          <a:p>
            <a:pPr marL="2571750" lvl="5" indent="-285750">
              <a:buFont typeface="Arial"/>
              <a:buChar char="•"/>
            </a:pPr>
            <a:endParaRPr lang="fr-FR" sz="2600" dirty="0" smtClean="0">
              <a:solidFill>
                <a:srgbClr val="000000"/>
              </a:solidFill>
              <a:latin typeface="Cambria"/>
              <a:cs typeface="Cambria"/>
            </a:endParaRPr>
          </a:p>
          <a:p>
            <a:pPr marL="1200150" lvl="2" indent="-285750">
              <a:buFont typeface="Arial"/>
              <a:buChar char="•"/>
            </a:pPr>
            <a:r>
              <a:rPr lang="fr-FR" sz="2600" dirty="0">
                <a:solidFill>
                  <a:srgbClr val="000000"/>
                </a:solidFill>
                <a:latin typeface="Cambria"/>
                <a:cs typeface="Cambria"/>
              </a:rPr>
              <a:t>Network </a:t>
            </a:r>
            <a:r>
              <a:rPr lang="fr-FR" sz="2600" dirty="0" err="1" smtClean="0">
                <a:solidFill>
                  <a:srgbClr val="000000"/>
                </a:solidFill>
                <a:latin typeface="Cambria"/>
                <a:cs typeface="Cambria"/>
              </a:rPr>
              <a:t>effect</a:t>
            </a:r>
            <a:r>
              <a:rPr lang="fr-FR" sz="2600" dirty="0" smtClean="0">
                <a:solidFill>
                  <a:srgbClr val="000000"/>
                </a:solidFill>
                <a:latin typeface="Cambria"/>
                <a:cs typeface="Cambria"/>
              </a:rPr>
              <a:t> - </a:t>
            </a:r>
            <a:r>
              <a:rPr lang="fr-FR" sz="2600" dirty="0" err="1" smtClean="0">
                <a:solidFill>
                  <a:srgbClr val="000000"/>
                </a:solidFill>
                <a:latin typeface="Cambria"/>
                <a:cs typeface="Cambria"/>
              </a:rPr>
              <a:t>sAHP</a:t>
            </a:r>
            <a:r>
              <a:rPr lang="fr-FR" sz="2600" dirty="0" smtClean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lang="fr-FR" sz="2600" dirty="0" err="1">
                <a:solidFill>
                  <a:srgbClr val="000000"/>
                </a:solidFill>
                <a:latin typeface="Cambria"/>
                <a:cs typeface="Cambria"/>
              </a:rPr>
              <a:t>dictates</a:t>
            </a:r>
            <a:r>
              <a:rPr lang="fr-FR" sz="2600" dirty="0">
                <a:solidFill>
                  <a:srgbClr val="000000"/>
                </a:solidFill>
                <a:latin typeface="Cambria"/>
                <a:cs typeface="Cambria"/>
              </a:rPr>
              <a:t> the </a:t>
            </a:r>
            <a:r>
              <a:rPr lang="fr-FR" sz="2600" dirty="0" err="1">
                <a:solidFill>
                  <a:srgbClr val="000000"/>
                </a:solidFill>
                <a:latin typeface="Cambria"/>
                <a:cs typeface="Cambria"/>
              </a:rPr>
              <a:t>interburst</a:t>
            </a:r>
            <a:r>
              <a:rPr lang="fr-FR" sz="2600" dirty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lang="fr-FR" sz="2600" dirty="0" err="1" smtClean="0">
                <a:solidFill>
                  <a:srgbClr val="000000"/>
                </a:solidFill>
                <a:latin typeface="Cambria"/>
                <a:cs typeface="Cambria"/>
              </a:rPr>
              <a:t>intervals</a:t>
            </a:r>
            <a:endParaRPr lang="fr-FR" sz="2600" dirty="0" smtClean="0">
              <a:solidFill>
                <a:srgbClr val="000000"/>
              </a:solidFill>
              <a:latin typeface="Cambria"/>
              <a:cs typeface="Cambria"/>
            </a:endParaRPr>
          </a:p>
          <a:p>
            <a:pPr marL="2571750" lvl="5" indent="-285750">
              <a:buFont typeface="Arial"/>
              <a:buChar char="•"/>
            </a:pPr>
            <a:endParaRPr lang="fr-FR" sz="2600" dirty="0" smtClean="0">
              <a:solidFill>
                <a:srgbClr val="000000"/>
              </a:solidFill>
              <a:latin typeface="Cambria"/>
              <a:cs typeface="Cambria"/>
            </a:endParaRPr>
          </a:p>
          <a:p>
            <a:pPr marL="2571750" lvl="5" indent="-285750">
              <a:buFont typeface="Arial"/>
              <a:buChar char="•"/>
            </a:pPr>
            <a:endParaRPr lang="fr-FR" sz="2600" dirty="0" smtClean="0">
              <a:solidFill>
                <a:srgbClr val="000000"/>
              </a:solidFill>
              <a:latin typeface="Cambria"/>
              <a:cs typeface="Cambria"/>
            </a:endParaRPr>
          </a:p>
          <a:p>
            <a:pPr marL="2571750" lvl="5" indent="-285750">
              <a:buFont typeface="Arial"/>
              <a:buChar char="•"/>
            </a:pPr>
            <a:endParaRPr lang="fr-FR" sz="2600" dirty="0">
              <a:solidFill>
                <a:srgbClr val="C0504D"/>
              </a:solidFill>
              <a:latin typeface="Cambria"/>
              <a:cs typeface="Cambria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6553200" y="6217127"/>
            <a:ext cx="2133600" cy="365125"/>
          </a:xfrm>
        </p:spPr>
        <p:txBody>
          <a:bodyPr/>
          <a:lstStyle/>
          <a:p>
            <a:fld id="{EA8EF798-B1B9-7449-98B2-36D44396573B}" type="slidenum">
              <a:rPr lang="fr-FR" smtClean="0">
                <a:latin typeface="Cambria"/>
                <a:cs typeface="Cambria"/>
              </a:rPr>
              <a:t>28</a:t>
            </a:fld>
            <a:endParaRPr lang="fr-FR" dirty="0">
              <a:latin typeface="Cambria"/>
              <a:cs typeface="Cambria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2113722" y="119713"/>
            <a:ext cx="5130800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2800" b="1" dirty="0" err="1" smtClean="0">
                <a:latin typeface="Cambria"/>
                <a:cs typeface="Cambria"/>
              </a:rPr>
              <a:t>sAHP</a:t>
            </a:r>
            <a:r>
              <a:rPr lang="fr-FR" sz="2800" b="1" dirty="0" smtClean="0">
                <a:latin typeface="Cambria"/>
                <a:cs typeface="Cambria"/>
              </a:rPr>
              <a:t> </a:t>
            </a:r>
            <a:r>
              <a:rPr lang="fr-FR" sz="2800" b="1" dirty="0" err="1" smtClean="0">
                <a:latin typeface="Cambria"/>
                <a:cs typeface="Cambria"/>
              </a:rPr>
              <a:t>current</a:t>
            </a:r>
            <a:endParaRPr lang="fr-FR" sz="2800" b="1" dirty="0"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21792339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116619" y="642933"/>
            <a:ext cx="855030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fr-FR" sz="2400" b="1" i="1" dirty="0" err="1" smtClean="0">
                <a:latin typeface="Cambria"/>
                <a:cs typeface="Cambria"/>
              </a:rPr>
              <a:t>Definition</a:t>
            </a:r>
            <a:r>
              <a:rPr lang="fr-FR" sz="2400" dirty="0" smtClean="0">
                <a:latin typeface="Cambria"/>
                <a:cs typeface="Cambria"/>
              </a:rPr>
              <a:t> </a:t>
            </a:r>
          </a:p>
          <a:p>
            <a:pPr marL="742950" lvl="1" indent="-285750">
              <a:buFont typeface="Arial"/>
              <a:buChar char="•"/>
            </a:pPr>
            <a:r>
              <a:rPr lang="fr-FR" sz="2400" dirty="0">
                <a:solidFill>
                  <a:srgbClr val="000000"/>
                </a:solidFill>
                <a:latin typeface="Cambria"/>
                <a:cs typeface="Cambria"/>
              </a:rPr>
              <a:t>S</a:t>
            </a:r>
            <a:r>
              <a:rPr lang="fr-FR" sz="2400" dirty="0" smtClean="0">
                <a:solidFill>
                  <a:srgbClr val="000000"/>
                </a:solidFill>
                <a:latin typeface="Cambria"/>
                <a:cs typeface="Cambria"/>
              </a:rPr>
              <a:t>low </a:t>
            </a:r>
            <a:r>
              <a:rPr lang="fr-FR" sz="2400" dirty="0" err="1" smtClean="0">
                <a:solidFill>
                  <a:srgbClr val="000000"/>
                </a:solidFill>
                <a:latin typeface="Cambria"/>
                <a:cs typeface="Cambria"/>
              </a:rPr>
              <a:t>After</a:t>
            </a:r>
            <a:r>
              <a:rPr lang="fr-FR" sz="2400" dirty="0" smtClean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Cambria"/>
                <a:cs typeface="Cambria"/>
              </a:rPr>
              <a:t>Hyperpolarization</a:t>
            </a:r>
            <a:r>
              <a:rPr lang="fr-FR" sz="2400" dirty="0" smtClean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Cambria"/>
                <a:cs typeface="Cambria"/>
              </a:rPr>
              <a:t>Current</a:t>
            </a:r>
            <a:endParaRPr lang="fr-FR" sz="2400" dirty="0" smtClean="0">
              <a:solidFill>
                <a:srgbClr val="000000"/>
              </a:solidFill>
              <a:latin typeface="Cambria"/>
              <a:cs typeface="Cambria"/>
            </a:endParaRPr>
          </a:p>
          <a:p>
            <a:pPr marL="742950" lvl="1" indent="-285750">
              <a:buFont typeface="Arial"/>
              <a:buChar char="•"/>
            </a:pPr>
            <a:r>
              <a:rPr lang="fr-FR" sz="2400" dirty="0" smtClean="0">
                <a:solidFill>
                  <a:srgbClr val="000000"/>
                </a:solidFill>
                <a:latin typeface="Cambria"/>
                <a:cs typeface="Cambria"/>
              </a:rPr>
              <a:t>Calcium-</a:t>
            </a:r>
            <a:r>
              <a:rPr lang="fr-FR" sz="2400" dirty="0" err="1" smtClean="0">
                <a:solidFill>
                  <a:srgbClr val="000000"/>
                </a:solidFill>
                <a:latin typeface="Cambria"/>
                <a:cs typeface="Cambria"/>
              </a:rPr>
              <a:t>dependent</a:t>
            </a:r>
            <a:r>
              <a:rPr lang="fr-FR" sz="2400" dirty="0" smtClean="0">
                <a:solidFill>
                  <a:srgbClr val="000000"/>
                </a:solidFill>
                <a:latin typeface="Cambria"/>
                <a:cs typeface="Cambria"/>
              </a:rPr>
              <a:t> slow potassium </a:t>
            </a:r>
            <a:r>
              <a:rPr lang="fr-FR" sz="2400" dirty="0" err="1" smtClean="0">
                <a:solidFill>
                  <a:srgbClr val="000000"/>
                </a:solidFill>
                <a:latin typeface="Cambria"/>
                <a:cs typeface="Cambria"/>
              </a:rPr>
              <a:t>current</a:t>
            </a:r>
            <a:endParaRPr lang="fr-FR" sz="2400" dirty="0" smtClean="0">
              <a:solidFill>
                <a:srgbClr val="000000"/>
              </a:solidFill>
              <a:latin typeface="Cambria"/>
              <a:cs typeface="Cambria"/>
            </a:endParaRPr>
          </a:p>
          <a:p>
            <a:pPr marL="1657350" lvl="3" indent="-285750">
              <a:buFont typeface="Arial"/>
              <a:buChar char="•"/>
            </a:pPr>
            <a:endParaRPr lang="fr-FR" sz="2400" dirty="0" smtClean="0">
              <a:solidFill>
                <a:srgbClr val="000000"/>
              </a:solidFill>
              <a:latin typeface="Cambria"/>
              <a:cs typeface="Cambria"/>
            </a:endParaRPr>
          </a:p>
          <a:p>
            <a:pPr marL="285750" indent="-285750">
              <a:buFont typeface="Arial"/>
              <a:buChar char="•"/>
            </a:pPr>
            <a:r>
              <a:rPr lang="fr-FR" sz="2400" b="1" dirty="0" smtClean="0">
                <a:solidFill>
                  <a:srgbClr val="000000"/>
                </a:solidFill>
                <a:latin typeface="Cambria"/>
                <a:cs typeface="Cambria"/>
              </a:rPr>
              <a:t>  </a:t>
            </a:r>
            <a:r>
              <a:rPr lang="fr-FR" sz="2400" b="1" dirty="0" err="1" smtClean="0">
                <a:solidFill>
                  <a:srgbClr val="000000"/>
                </a:solidFill>
                <a:latin typeface="Cambria"/>
                <a:cs typeface="Cambria"/>
              </a:rPr>
              <a:t>Mechanism</a:t>
            </a:r>
            <a:endParaRPr lang="fr-FR" sz="2400" b="1" dirty="0" smtClean="0">
              <a:solidFill>
                <a:srgbClr val="000000"/>
              </a:solidFill>
              <a:latin typeface="Cambria"/>
              <a:cs typeface="Cambria"/>
            </a:endParaRPr>
          </a:p>
          <a:p>
            <a:pPr marL="742950" lvl="1" indent="-285750">
              <a:buFont typeface="Arial"/>
              <a:buChar char="•"/>
            </a:pPr>
            <a:r>
              <a:rPr lang="fr-FR" sz="2400" dirty="0">
                <a:solidFill>
                  <a:srgbClr val="000000"/>
                </a:solidFill>
                <a:latin typeface="Cambria"/>
                <a:cs typeface="Cambria"/>
              </a:rPr>
              <a:t>Model SK-</a:t>
            </a:r>
            <a:r>
              <a:rPr lang="fr-FR" sz="2400" dirty="0" err="1">
                <a:solidFill>
                  <a:srgbClr val="000000"/>
                </a:solidFill>
                <a:latin typeface="Cambria"/>
                <a:cs typeface="Cambria"/>
              </a:rPr>
              <a:t>like</a:t>
            </a:r>
            <a:r>
              <a:rPr lang="fr-FR" sz="2400" dirty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lang="fr-FR" sz="2400" dirty="0" err="1">
                <a:solidFill>
                  <a:srgbClr val="000000"/>
                </a:solidFill>
                <a:latin typeface="Cambria"/>
                <a:cs typeface="Cambria"/>
              </a:rPr>
              <a:t>channels</a:t>
            </a:r>
            <a:r>
              <a:rPr lang="fr-FR" sz="2400" dirty="0">
                <a:solidFill>
                  <a:srgbClr val="000000"/>
                </a:solidFill>
                <a:latin typeface="Cambria"/>
                <a:cs typeface="Cambria"/>
              </a:rPr>
              <a:t> [Abel 2004]</a:t>
            </a:r>
          </a:p>
          <a:p>
            <a:pPr marL="742950" lvl="1" indent="-285750">
              <a:buFont typeface="Arial"/>
              <a:buChar char="•"/>
            </a:pPr>
            <a:r>
              <a:rPr lang="fr-FR" sz="2400" dirty="0" err="1" smtClean="0">
                <a:solidFill>
                  <a:srgbClr val="000000"/>
                </a:solidFill>
                <a:latin typeface="Cambria"/>
                <a:cs typeface="Cambria"/>
              </a:rPr>
              <a:t>Gating</a:t>
            </a:r>
            <a:r>
              <a:rPr lang="fr-FR" sz="2400" dirty="0" smtClean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lang="fr-FR" sz="2400" dirty="0" err="1">
                <a:solidFill>
                  <a:srgbClr val="000000"/>
                </a:solidFill>
                <a:latin typeface="Cambria"/>
                <a:cs typeface="Cambria"/>
              </a:rPr>
              <a:t>Mechanism</a:t>
            </a:r>
            <a:r>
              <a:rPr lang="fr-FR" sz="2400" dirty="0">
                <a:solidFill>
                  <a:srgbClr val="000000"/>
                </a:solidFill>
                <a:latin typeface="Cambria"/>
                <a:cs typeface="Cambria"/>
              </a:rPr>
              <a:t>: </a:t>
            </a:r>
            <a:r>
              <a:rPr lang="fr-FR" sz="2400" dirty="0" err="1">
                <a:solidFill>
                  <a:srgbClr val="000000"/>
                </a:solidFill>
                <a:latin typeface="Cambria"/>
                <a:cs typeface="Cambria"/>
              </a:rPr>
              <a:t>Calmodulin</a:t>
            </a:r>
            <a:r>
              <a:rPr lang="fr-FR" sz="2400" dirty="0">
                <a:solidFill>
                  <a:srgbClr val="000000"/>
                </a:solidFill>
                <a:latin typeface="Cambria"/>
                <a:cs typeface="Cambria"/>
              </a:rPr>
              <a:t>(</a:t>
            </a:r>
            <a:r>
              <a:rPr lang="fr-FR" sz="2400" dirty="0" err="1">
                <a:solidFill>
                  <a:srgbClr val="000000"/>
                </a:solidFill>
                <a:latin typeface="Cambria"/>
                <a:cs typeface="Cambria"/>
              </a:rPr>
              <a:t>CaM</a:t>
            </a:r>
            <a:r>
              <a:rPr lang="fr-FR" sz="2400" dirty="0">
                <a:solidFill>
                  <a:srgbClr val="000000"/>
                </a:solidFill>
                <a:latin typeface="Cambria"/>
                <a:cs typeface="Cambria"/>
              </a:rPr>
              <a:t>) </a:t>
            </a:r>
            <a:r>
              <a:rPr lang="fr-FR" sz="2400" dirty="0" err="1">
                <a:solidFill>
                  <a:srgbClr val="000000"/>
                </a:solidFill>
                <a:latin typeface="Cambria"/>
                <a:cs typeface="Cambria"/>
              </a:rPr>
              <a:t>binds</a:t>
            </a:r>
            <a:r>
              <a:rPr lang="fr-FR" sz="2400" dirty="0">
                <a:solidFill>
                  <a:srgbClr val="000000"/>
                </a:solidFill>
                <a:latin typeface="Cambria"/>
                <a:cs typeface="Cambria"/>
              </a:rPr>
              <a:t> to </a:t>
            </a:r>
            <a:r>
              <a:rPr lang="fr-FR" sz="2400" dirty="0">
                <a:solidFill>
                  <a:schemeClr val="accent2"/>
                </a:solidFill>
                <a:latin typeface="Cambria"/>
                <a:cs typeface="Cambria"/>
              </a:rPr>
              <a:t>four</a:t>
            </a:r>
            <a:r>
              <a:rPr lang="fr-FR" sz="2400" dirty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lang="fr-FR" sz="2400" dirty="0" smtClean="0">
                <a:solidFill>
                  <a:srgbClr val="000000"/>
                </a:solidFill>
                <a:latin typeface="Cambria"/>
                <a:cs typeface="Cambria"/>
              </a:rPr>
              <a:t>ions </a:t>
            </a:r>
            <a:endParaRPr lang="fr-FR" sz="2400" dirty="0">
              <a:solidFill>
                <a:srgbClr val="000000"/>
              </a:solidFill>
              <a:latin typeface="Cambria"/>
              <a:cs typeface="Cambria"/>
            </a:endParaRPr>
          </a:p>
          <a:p>
            <a:endParaRPr lang="fr-FR" sz="2400" dirty="0" smtClean="0">
              <a:solidFill>
                <a:srgbClr val="000000"/>
              </a:solidFill>
              <a:latin typeface="Cambria"/>
              <a:cs typeface="Cambria"/>
            </a:endParaRPr>
          </a:p>
          <a:p>
            <a:pPr marL="2571750" lvl="5" indent="-285750">
              <a:buFont typeface="Arial"/>
              <a:buChar char="•"/>
            </a:pPr>
            <a:endParaRPr lang="fr-FR" sz="2400" dirty="0">
              <a:solidFill>
                <a:srgbClr val="C0504D"/>
              </a:solidFill>
              <a:latin typeface="Cambria"/>
              <a:cs typeface="Cambria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6533322" y="6191250"/>
            <a:ext cx="2133600" cy="365125"/>
          </a:xfrm>
        </p:spPr>
        <p:txBody>
          <a:bodyPr/>
          <a:lstStyle/>
          <a:p>
            <a:fld id="{EA8EF798-B1B9-7449-98B2-36D44396573B}" type="slidenum">
              <a:rPr lang="fr-FR" smtClean="0">
                <a:latin typeface="Cambria"/>
                <a:cs typeface="Cambria"/>
              </a:rPr>
              <a:t>29</a:t>
            </a:fld>
            <a:endParaRPr lang="fr-FR" dirty="0">
              <a:latin typeface="Cambria"/>
              <a:cs typeface="Cambria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2113722" y="119713"/>
            <a:ext cx="5130800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2800" b="1" dirty="0" err="1" smtClean="0">
                <a:latin typeface="Cambria"/>
                <a:cs typeface="Cambria"/>
              </a:rPr>
              <a:t>sAHP</a:t>
            </a:r>
            <a:r>
              <a:rPr lang="fr-FR" sz="2800" b="1" dirty="0" smtClean="0">
                <a:latin typeface="Cambria"/>
                <a:cs typeface="Cambria"/>
              </a:rPr>
              <a:t> </a:t>
            </a:r>
            <a:r>
              <a:rPr lang="fr-FR" sz="2800" b="1" dirty="0" err="1" smtClean="0">
                <a:latin typeface="Cambria"/>
                <a:cs typeface="Cambria"/>
              </a:rPr>
              <a:t>current</a:t>
            </a:r>
            <a:endParaRPr lang="fr-FR" sz="2800" b="1" dirty="0">
              <a:latin typeface="Cambria"/>
              <a:cs typeface="Cambria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6875925" y="3641090"/>
            <a:ext cx="1977264" cy="101566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2000" i="1" dirty="0" smtClean="0">
                <a:latin typeface="Cambria"/>
                <a:cs typeface="Cambria"/>
              </a:rPr>
              <a:t>Calcium </a:t>
            </a:r>
            <a:r>
              <a:rPr lang="fr-FR" sz="2000" i="1" dirty="0" err="1" smtClean="0">
                <a:latin typeface="Cambria"/>
                <a:cs typeface="Cambria"/>
              </a:rPr>
              <a:t>gated</a:t>
            </a:r>
            <a:r>
              <a:rPr lang="fr-FR" sz="2000" i="1" dirty="0" smtClean="0">
                <a:latin typeface="Cambria"/>
                <a:cs typeface="Cambria"/>
              </a:rPr>
              <a:t> potassium </a:t>
            </a:r>
            <a:r>
              <a:rPr lang="fr-FR" sz="2000" i="1" dirty="0" err="1" smtClean="0">
                <a:latin typeface="Cambria"/>
                <a:cs typeface="Cambria"/>
              </a:rPr>
              <a:t>channel</a:t>
            </a:r>
            <a:endParaRPr lang="fr-FR" sz="2000" i="1" dirty="0">
              <a:latin typeface="Cambria"/>
              <a:cs typeface="Cambria"/>
            </a:endParaRPr>
          </a:p>
        </p:txBody>
      </p:sp>
      <p:graphicFrame>
        <p:nvGraphicFramePr>
          <p:cNvPr id="9" name="Obje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27568219"/>
              </p:ext>
            </p:extLst>
          </p:nvPr>
        </p:nvGraphicFramePr>
        <p:xfrm>
          <a:off x="4494972" y="318135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01" name="…quation" r:id="rId3" imgW="114300" imgH="165100" progId="Equation.3">
                  <p:embed/>
                </p:oleObj>
              </mc:Choice>
              <mc:Fallback>
                <p:oleObj name="…quation" r:id="rId3" imgW="1143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494972" y="318135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66280707"/>
              </p:ext>
            </p:extLst>
          </p:nvPr>
        </p:nvGraphicFramePr>
        <p:xfrm>
          <a:off x="8237506" y="2844339"/>
          <a:ext cx="615683" cy="3788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02" name="…quation" r:id="rId5" imgW="330200" imgH="203200" progId="Equation.3">
                  <p:embed/>
                </p:oleObj>
              </mc:Choice>
              <mc:Fallback>
                <p:oleObj name="…quation" r:id="rId5" imgW="3302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237506" y="2844339"/>
                        <a:ext cx="615683" cy="3788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Image 10" descr="479864bf3aab.jp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018" b="5040"/>
          <a:stretch/>
        </p:blipFill>
        <p:spPr>
          <a:xfrm>
            <a:off x="668460" y="3343331"/>
            <a:ext cx="2527231" cy="3254915"/>
          </a:xfrm>
          <a:prstGeom prst="rect">
            <a:avLst/>
          </a:prstGeom>
        </p:spPr>
      </p:pic>
      <p:pic>
        <p:nvPicPr>
          <p:cNvPr id="13" name="Image 12" descr="479864bf3aab.jp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11" b="4867"/>
          <a:stretch/>
        </p:blipFill>
        <p:spPr>
          <a:xfrm>
            <a:off x="3967342" y="3301460"/>
            <a:ext cx="2436053" cy="3307418"/>
          </a:xfrm>
          <a:prstGeom prst="rect">
            <a:avLst/>
          </a:prstGeom>
        </p:spPr>
      </p:pic>
      <p:graphicFrame>
        <p:nvGraphicFramePr>
          <p:cNvPr id="14" name="Obje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78317576"/>
              </p:ext>
            </p:extLst>
          </p:nvPr>
        </p:nvGraphicFramePr>
        <p:xfrm>
          <a:off x="3282383" y="4239144"/>
          <a:ext cx="615683" cy="3788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03" name="…quation" r:id="rId8" imgW="330200" imgH="203200" progId="Equation.3">
                  <p:embed/>
                </p:oleObj>
              </mc:Choice>
              <mc:Fallback>
                <p:oleObj name="…quation" r:id="rId8" imgW="3302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282383" y="4239144"/>
                        <a:ext cx="615683" cy="3788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ZoneTexte 14"/>
          <p:cNvSpPr txBox="1"/>
          <p:nvPr/>
        </p:nvSpPr>
        <p:spPr>
          <a:xfrm>
            <a:off x="3270092" y="4631983"/>
            <a:ext cx="74894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5"/>
            <a:r>
              <a:rPr lang="fr-FR" sz="2800" dirty="0">
                <a:solidFill>
                  <a:srgbClr val="000000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endParaRPr lang="fr-FR" sz="2800" dirty="0">
              <a:solidFill>
                <a:srgbClr val="000000"/>
              </a:solidFill>
              <a:latin typeface="Cambria"/>
              <a:cs typeface="Cambria"/>
            </a:endParaRPr>
          </a:p>
          <a:p>
            <a:endParaRPr lang="fr-FR" dirty="0"/>
          </a:p>
        </p:txBody>
      </p:sp>
      <p:sp>
        <p:nvSpPr>
          <p:cNvPr id="16" name="Rectangle 15"/>
          <p:cNvSpPr/>
          <p:nvPr/>
        </p:nvSpPr>
        <p:spPr>
          <a:xfrm>
            <a:off x="6875925" y="5868084"/>
            <a:ext cx="24599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i="1" dirty="0" err="1" smtClean="0">
                <a:latin typeface="Cambria"/>
                <a:cs typeface="Cambria"/>
              </a:rPr>
              <a:t>superhimik.livejournal.com</a:t>
            </a:r>
            <a:r>
              <a:rPr lang="fr-FR" i="1" dirty="0" smtClean="0">
                <a:latin typeface="Cambria"/>
                <a:cs typeface="Cambria"/>
              </a:rPr>
              <a:t>/</a:t>
            </a:r>
            <a:endParaRPr lang="fr-FR" i="1" dirty="0">
              <a:latin typeface="Cambria"/>
              <a:cs typeface="Cambria"/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1486276" y="6528461"/>
            <a:ext cx="8197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 smtClean="0"/>
              <a:t>Closed</a:t>
            </a:r>
            <a:endParaRPr lang="fr-FR" b="1" dirty="0"/>
          </a:p>
        </p:txBody>
      </p:sp>
      <p:sp>
        <p:nvSpPr>
          <p:cNvPr id="18" name="ZoneTexte 17"/>
          <p:cNvSpPr txBox="1"/>
          <p:nvPr/>
        </p:nvSpPr>
        <p:spPr>
          <a:xfrm>
            <a:off x="4799408" y="6525072"/>
            <a:ext cx="18989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Open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37954316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/>
          <p:cNvSpPr txBox="1">
            <a:spLocks/>
          </p:cNvSpPr>
          <p:nvPr/>
        </p:nvSpPr>
        <p:spPr>
          <a:xfrm>
            <a:off x="432734" y="275745"/>
            <a:ext cx="8441723" cy="80317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4000" b="1" dirty="0" smtClean="0">
                <a:solidFill>
                  <a:srgbClr val="31859C"/>
                </a:solidFill>
                <a:latin typeface="Cambria"/>
                <a:cs typeface="Cambria"/>
              </a:rPr>
              <a:t>Our goal</a:t>
            </a:r>
            <a:endParaRPr lang="en-GB" sz="4000" b="1" dirty="0">
              <a:solidFill>
                <a:srgbClr val="31859C"/>
              </a:solidFill>
              <a:latin typeface="Cambria"/>
              <a:cs typeface="Cambria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432734" y="1080822"/>
            <a:ext cx="836506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u="sng" dirty="0" err="1" smtClean="0">
                <a:solidFill>
                  <a:srgbClr val="31859C"/>
                </a:solidFill>
                <a:latin typeface="Cambria"/>
                <a:cs typeface="Cambria"/>
              </a:rPr>
              <a:t>Idea</a:t>
            </a:r>
            <a:r>
              <a:rPr lang="fr-FR" sz="2800" b="1" u="sng" dirty="0" smtClean="0">
                <a:solidFill>
                  <a:srgbClr val="31859C"/>
                </a:solidFill>
                <a:latin typeface="Cambria"/>
                <a:cs typeface="Cambria"/>
              </a:rPr>
              <a:t>:</a:t>
            </a:r>
          </a:p>
          <a:p>
            <a:pPr algn="ctr"/>
            <a:r>
              <a:rPr lang="fr-FR" sz="2800" dirty="0" smtClean="0">
                <a:latin typeface="Cambria"/>
                <a:cs typeface="Cambria"/>
              </a:rPr>
              <a:t> </a:t>
            </a:r>
            <a:r>
              <a:rPr lang="fr-FR" sz="2800" dirty="0" err="1" smtClean="0">
                <a:latin typeface="Cambria"/>
                <a:cs typeface="Cambria"/>
              </a:rPr>
              <a:t>Build</a:t>
            </a:r>
            <a:r>
              <a:rPr lang="fr-FR" sz="2800" dirty="0" smtClean="0">
                <a:latin typeface="Cambria"/>
                <a:cs typeface="Cambria"/>
              </a:rPr>
              <a:t> </a:t>
            </a:r>
            <a:r>
              <a:rPr lang="fr-FR" sz="2800" dirty="0" smtClean="0">
                <a:latin typeface="Cambria"/>
                <a:cs typeface="Cambria"/>
              </a:rPr>
              <a:t>a </a:t>
            </a:r>
            <a:r>
              <a:rPr lang="fr-FR" sz="2800" dirty="0" err="1" smtClean="0">
                <a:latin typeface="Cambria"/>
                <a:cs typeface="Cambria"/>
              </a:rPr>
              <a:t>biophysical</a:t>
            </a:r>
            <a:r>
              <a:rPr lang="fr-FR" sz="2800" dirty="0" smtClean="0">
                <a:latin typeface="Cambria"/>
                <a:cs typeface="Cambria"/>
              </a:rPr>
              <a:t> </a:t>
            </a:r>
            <a:r>
              <a:rPr lang="fr-FR" sz="2800" dirty="0" err="1" smtClean="0">
                <a:latin typeface="Cambria"/>
                <a:cs typeface="Cambria"/>
              </a:rPr>
              <a:t>generic</a:t>
            </a:r>
            <a:r>
              <a:rPr lang="fr-FR" sz="2800" dirty="0" smtClean="0">
                <a:latin typeface="Cambria"/>
                <a:cs typeface="Cambria"/>
              </a:rPr>
              <a:t> model to </a:t>
            </a:r>
            <a:r>
              <a:rPr lang="fr-FR" sz="2800" dirty="0" err="1" smtClean="0">
                <a:latin typeface="Cambria"/>
                <a:cs typeface="Cambria"/>
              </a:rPr>
              <a:t>study</a:t>
            </a:r>
            <a:r>
              <a:rPr lang="fr-FR" sz="2800" dirty="0" smtClean="0">
                <a:latin typeface="Cambria"/>
                <a:cs typeface="Cambria"/>
              </a:rPr>
              <a:t> </a:t>
            </a:r>
            <a:r>
              <a:rPr lang="fr-FR" sz="2800" dirty="0" err="1" smtClean="0">
                <a:latin typeface="Cambria"/>
                <a:cs typeface="Cambria"/>
              </a:rPr>
              <a:t>mechanisms</a:t>
            </a:r>
            <a:r>
              <a:rPr lang="fr-FR" sz="2800" dirty="0" smtClean="0">
                <a:latin typeface="Cambria"/>
                <a:cs typeface="Cambria"/>
              </a:rPr>
              <a:t> </a:t>
            </a:r>
            <a:r>
              <a:rPr lang="fr-FR" sz="2800" dirty="0" err="1" smtClean="0">
                <a:latin typeface="Cambria"/>
                <a:cs typeface="Cambria"/>
              </a:rPr>
              <a:t>generating</a:t>
            </a:r>
            <a:r>
              <a:rPr lang="fr-FR" sz="2800" dirty="0" smtClean="0">
                <a:latin typeface="Cambria"/>
                <a:cs typeface="Cambria"/>
              </a:rPr>
              <a:t> </a:t>
            </a:r>
            <a:r>
              <a:rPr lang="fr-FR" sz="2800" dirty="0" smtClean="0">
                <a:latin typeface="Cambria"/>
                <a:cs typeface="Cambria"/>
              </a:rPr>
              <a:t>stage II </a:t>
            </a:r>
            <a:r>
              <a:rPr lang="fr-FR" sz="2800" dirty="0" err="1" smtClean="0">
                <a:latin typeface="Cambria"/>
                <a:cs typeface="Cambria"/>
              </a:rPr>
              <a:t>retinal</a:t>
            </a:r>
            <a:r>
              <a:rPr lang="fr-FR" sz="2800" dirty="0" smtClean="0">
                <a:latin typeface="Cambria"/>
                <a:cs typeface="Cambria"/>
              </a:rPr>
              <a:t> </a:t>
            </a:r>
            <a:r>
              <a:rPr lang="fr-FR" sz="2800" dirty="0" err="1" smtClean="0">
                <a:latin typeface="Cambria"/>
                <a:cs typeface="Cambria"/>
              </a:rPr>
              <a:t>waves</a:t>
            </a:r>
            <a:endParaRPr lang="fr-FR" sz="2800" dirty="0" smtClean="0">
              <a:latin typeface="Cambria"/>
              <a:cs typeface="Cambria"/>
            </a:endParaRPr>
          </a:p>
          <a:p>
            <a:pPr marL="285750" indent="-285750">
              <a:buFont typeface="Arial"/>
              <a:buChar char="•"/>
            </a:pPr>
            <a:endParaRPr lang="fr-FR" sz="2800" dirty="0">
              <a:latin typeface="Cambria"/>
              <a:cs typeface="Cambria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EF798-B1B9-7449-98B2-36D44396573B}" type="slidenum">
              <a:rPr lang="fr-FR" smtClean="0">
                <a:latin typeface="Cambria"/>
                <a:cs typeface="Cambria"/>
              </a:rPr>
              <a:t>3</a:t>
            </a:fld>
            <a:endParaRPr lang="fr-FR">
              <a:latin typeface="Cambria"/>
              <a:cs typeface="Cambria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32734" y="2583833"/>
            <a:ext cx="8254066" cy="4832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800" b="1" dirty="0">
                <a:solidFill>
                  <a:srgbClr val="31859C"/>
                </a:solidFill>
                <a:latin typeface="Cambria"/>
                <a:cs typeface="Cambria"/>
              </a:rPr>
              <a:t> </a:t>
            </a:r>
            <a:r>
              <a:rPr lang="fr-FR" sz="2800" b="1" dirty="0" smtClean="0">
                <a:solidFill>
                  <a:srgbClr val="31859C"/>
                </a:solidFill>
                <a:latin typeface="Cambria"/>
                <a:cs typeface="Cambria"/>
              </a:rPr>
              <a:t> </a:t>
            </a:r>
            <a:r>
              <a:rPr lang="fr-FR" sz="2800" b="1" u="sng" dirty="0" smtClean="0">
                <a:solidFill>
                  <a:srgbClr val="31859C"/>
                </a:solidFill>
                <a:latin typeface="Cambria"/>
                <a:cs typeface="Cambria"/>
              </a:rPr>
              <a:t>Motivation</a:t>
            </a:r>
            <a:r>
              <a:rPr lang="fr-FR" sz="2800" dirty="0" smtClean="0">
                <a:solidFill>
                  <a:srgbClr val="31859C"/>
                </a:solidFill>
                <a:latin typeface="Cambria"/>
                <a:cs typeface="Cambria"/>
              </a:rPr>
              <a:t>:</a:t>
            </a:r>
          </a:p>
          <a:p>
            <a:pPr algn="ctr"/>
            <a:endParaRPr lang="fr-FR" sz="2800" dirty="0">
              <a:solidFill>
                <a:srgbClr val="31859C"/>
              </a:solidFill>
              <a:latin typeface="Cambria"/>
              <a:cs typeface="Cambria"/>
            </a:endParaRPr>
          </a:p>
          <a:p>
            <a:pPr marL="457200" indent="-457200" algn="ctr">
              <a:buFont typeface="Arial"/>
              <a:buChar char="•"/>
            </a:pPr>
            <a:r>
              <a:rPr lang="fr-FR" sz="2800" dirty="0" err="1" smtClean="0">
                <a:latin typeface="Cambria"/>
                <a:cs typeface="Cambria"/>
              </a:rPr>
              <a:t>Retinal</a:t>
            </a:r>
            <a:r>
              <a:rPr lang="fr-FR" sz="2800" dirty="0" smtClean="0">
                <a:latin typeface="Cambria"/>
                <a:cs typeface="Cambria"/>
              </a:rPr>
              <a:t> </a:t>
            </a:r>
            <a:r>
              <a:rPr lang="fr-FR" sz="2800" dirty="0" err="1" smtClean="0">
                <a:latin typeface="Cambria"/>
                <a:cs typeface="Cambria"/>
              </a:rPr>
              <a:t>waves</a:t>
            </a:r>
            <a:r>
              <a:rPr lang="fr-FR" sz="2800" dirty="0" smtClean="0">
                <a:latin typeface="Cambria"/>
                <a:cs typeface="Cambria"/>
              </a:rPr>
              <a:t> </a:t>
            </a:r>
            <a:r>
              <a:rPr lang="fr-FR" sz="2800" dirty="0" err="1" smtClean="0">
                <a:latin typeface="Cambria"/>
                <a:cs typeface="Cambria"/>
              </a:rPr>
              <a:t>instruct</a:t>
            </a:r>
            <a:r>
              <a:rPr lang="fr-FR" sz="2800" dirty="0" smtClean="0">
                <a:latin typeface="Cambria"/>
                <a:cs typeface="Cambria"/>
              </a:rPr>
              <a:t> the </a:t>
            </a:r>
            <a:r>
              <a:rPr lang="fr-FR" sz="2800" dirty="0" err="1" smtClean="0">
                <a:latin typeface="Cambria"/>
                <a:cs typeface="Cambria"/>
              </a:rPr>
              <a:t>shaping</a:t>
            </a:r>
            <a:r>
              <a:rPr lang="fr-FR" sz="2800" dirty="0" smtClean="0">
                <a:latin typeface="Cambria"/>
                <a:cs typeface="Cambria"/>
              </a:rPr>
              <a:t> of the </a:t>
            </a:r>
            <a:r>
              <a:rPr lang="fr-FR" sz="2800" dirty="0" err="1" smtClean="0">
                <a:latin typeface="Cambria"/>
                <a:cs typeface="Cambria"/>
              </a:rPr>
              <a:t>visual</a:t>
            </a:r>
            <a:r>
              <a:rPr lang="fr-FR" sz="2800" dirty="0" smtClean="0">
                <a:latin typeface="Cambria"/>
                <a:cs typeface="Cambria"/>
              </a:rPr>
              <a:t> system</a:t>
            </a:r>
          </a:p>
          <a:p>
            <a:pPr marL="457200" indent="-457200" algn="ctr">
              <a:buFont typeface="Arial"/>
              <a:buChar char="•"/>
            </a:pPr>
            <a:r>
              <a:rPr lang="fr-FR" sz="2800" dirty="0" err="1" smtClean="0">
                <a:latin typeface="Cambria"/>
                <a:cs typeface="Cambria"/>
              </a:rPr>
              <a:t>Understanding</a:t>
            </a:r>
            <a:r>
              <a:rPr lang="fr-FR" sz="2800" dirty="0" smtClean="0">
                <a:latin typeface="Cambria"/>
                <a:cs typeface="Cambria"/>
              </a:rPr>
              <a:t> the </a:t>
            </a:r>
            <a:r>
              <a:rPr lang="fr-FR" sz="2800" dirty="0" err="1" smtClean="0">
                <a:latin typeface="Cambria"/>
                <a:cs typeface="Cambria"/>
              </a:rPr>
              <a:t>mechanisms</a:t>
            </a:r>
            <a:r>
              <a:rPr lang="fr-FR" sz="2800" dirty="0" smtClean="0">
                <a:latin typeface="Cambria"/>
                <a:cs typeface="Cambria"/>
              </a:rPr>
              <a:t> </a:t>
            </a:r>
            <a:r>
              <a:rPr lang="fr-FR" sz="2800" dirty="0" err="1" smtClean="0">
                <a:latin typeface="Cambria"/>
                <a:cs typeface="Cambria"/>
              </a:rPr>
              <a:t>that</a:t>
            </a:r>
            <a:r>
              <a:rPr lang="fr-FR" sz="2800" dirty="0" smtClean="0">
                <a:latin typeface="Cambria"/>
                <a:cs typeface="Cambria"/>
              </a:rPr>
              <a:t> </a:t>
            </a:r>
            <a:r>
              <a:rPr lang="fr-FR" sz="2800" dirty="0" err="1" smtClean="0">
                <a:latin typeface="Cambria"/>
                <a:cs typeface="Cambria"/>
              </a:rPr>
              <a:t>generate</a:t>
            </a:r>
            <a:r>
              <a:rPr lang="fr-FR" sz="2800" dirty="0" smtClean="0">
                <a:latin typeface="Cambria"/>
                <a:cs typeface="Cambria"/>
              </a:rPr>
              <a:t> </a:t>
            </a:r>
            <a:r>
              <a:rPr lang="fr-FR" sz="2800" dirty="0" err="1" smtClean="0">
                <a:latin typeface="Cambria"/>
                <a:cs typeface="Cambria"/>
              </a:rPr>
              <a:t>them</a:t>
            </a:r>
            <a:r>
              <a:rPr lang="fr-FR" sz="2800" dirty="0" smtClean="0">
                <a:latin typeface="Cambria"/>
                <a:cs typeface="Cambria"/>
              </a:rPr>
              <a:t> </a:t>
            </a:r>
            <a:r>
              <a:rPr lang="fr-FR" sz="2800" dirty="0" err="1" smtClean="0">
                <a:latin typeface="Cambria"/>
                <a:cs typeface="Cambria"/>
              </a:rPr>
              <a:t>may</a:t>
            </a:r>
            <a:r>
              <a:rPr lang="fr-FR" sz="2800" dirty="0" smtClean="0">
                <a:latin typeface="Cambria"/>
                <a:cs typeface="Cambria"/>
              </a:rPr>
              <a:t> help to control </a:t>
            </a:r>
            <a:r>
              <a:rPr lang="fr-FR" sz="2800" dirty="0" err="1" smtClean="0">
                <a:latin typeface="Cambria"/>
                <a:cs typeface="Cambria"/>
              </a:rPr>
              <a:t>them</a:t>
            </a:r>
            <a:endParaRPr lang="fr-FR" sz="2800" dirty="0" smtClean="0">
              <a:latin typeface="Cambria"/>
              <a:cs typeface="Cambria"/>
            </a:endParaRPr>
          </a:p>
          <a:p>
            <a:pPr marL="457200" indent="-457200" algn="ctr">
              <a:buFont typeface="Arial"/>
              <a:buChar char="•"/>
            </a:pPr>
            <a:r>
              <a:rPr lang="fr-FR" sz="2800" dirty="0" smtClean="0">
                <a:latin typeface="Cambria"/>
                <a:cs typeface="Cambria"/>
              </a:rPr>
              <a:t>Use </a:t>
            </a:r>
            <a:r>
              <a:rPr lang="fr-FR" sz="2800" dirty="0" err="1" smtClean="0">
                <a:latin typeface="Cambria"/>
                <a:cs typeface="Cambria"/>
              </a:rPr>
              <a:t>retinal</a:t>
            </a:r>
            <a:r>
              <a:rPr lang="fr-FR" sz="2800" dirty="0" smtClean="0">
                <a:latin typeface="Cambria"/>
                <a:cs typeface="Cambria"/>
              </a:rPr>
              <a:t> </a:t>
            </a:r>
            <a:r>
              <a:rPr lang="fr-FR" sz="2800" dirty="0" err="1" smtClean="0">
                <a:latin typeface="Cambria"/>
                <a:cs typeface="Cambria"/>
              </a:rPr>
              <a:t>waves</a:t>
            </a:r>
            <a:r>
              <a:rPr lang="fr-FR" sz="2800" dirty="0" smtClean="0">
                <a:latin typeface="Cambria"/>
                <a:cs typeface="Cambria"/>
              </a:rPr>
              <a:t> to </a:t>
            </a:r>
            <a:r>
              <a:rPr lang="fr-FR" sz="2800" dirty="0" err="1" smtClean="0">
                <a:latin typeface="Cambria"/>
                <a:cs typeface="Cambria"/>
              </a:rPr>
              <a:t>re</a:t>
            </a:r>
            <a:r>
              <a:rPr lang="fr-FR" sz="2800" dirty="0" smtClean="0">
                <a:latin typeface="Cambria"/>
                <a:cs typeface="Cambria"/>
              </a:rPr>
              <a:t>-train the </a:t>
            </a:r>
            <a:r>
              <a:rPr lang="fr-FR" sz="2800" dirty="0" err="1" smtClean="0">
                <a:latin typeface="Cambria"/>
                <a:cs typeface="Cambria"/>
              </a:rPr>
              <a:t>retina</a:t>
            </a:r>
            <a:r>
              <a:rPr lang="fr-FR" sz="2800" dirty="0" smtClean="0">
                <a:latin typeface="Cambria"/>
                <a:cs typeface="Cambria"/>
              </a:rPr>
              <a:t> </a:t>
            </a:r>
            <a:r>
              <a:rPr lang="fr-FR" sz="2800" dirty="0" err="1" smtClean="0">
                <a:latin typeface="Cambria"/>
                <a:cs typeface="Cambria"/>
              </a:rPr>
              <a:t>re-wire</a:t>
            </a:r>
            <a:r>
              <a:rPr lang="fr-FR" sz="2800" dirty="0" smtClean="0">
                <a:latin typeface="Cambria"/>
                <a:cs typeface="Cambria"/>
              </a:rPr>
              <a:t> and </a:t>
            </a:r>
            <a:r>
              <a:rPr lang="fr-FR" sz="2800" dirty="0" err="1" smtClean="0">
                <a:latin typeface="Cambria"/>
                <a:cs typeface="Cambria"/>
              </a:rPr>
              <a:t>possibly</a:t>
            </a:r>
            <a:r>
              <a:rPr lang="fr-FR" sz="2800" dirty="0" smtClean="0">
                <a:latin typeface="Cambria"/>
                <a:cs typeface="Cambria"/>
              </a:rPr>
              <a:t> restore vision </a:t>
            </a:r>
            <a:r>
              <a:rPr lang="fr-FR" sz="2800" dirty="0" err="1" smtClean="0">
                <a:latin typeface="Cambria"/>
                <a:cs typeface="Cambria"/>
              </a:rPr>
              <a:t>partially</a:t>
            </a:r>
            <a:r>
              <a:rPr lang="fr-FR" sz="2800" dirty="0" smtClean="0">
                <a:latin typeface="Cambria"/>
                <a:cs typeface="Cambria"/>
              </a:rPr>
              <a:t> for certain pathologies </a:t>
            </a:r>
          </a:p>
          <a:p>
            <a:pPr algn="ctr"/>
            <a:endParaRPr lang="fr-FR" sz="2800" dirty="0" smtClean="0">
              <a:latin typeface="Cambria"/>
              <a:cs typeface="Cambria"/>
            </a:endParaRPr>
          </a:p>
          <a:p>
            <a:r>
              <a:rPr lang="fr-FR" sz="2800" dirty="0" smtClean="0">
                <a:solidFill>
                  <a:srgbClr val="31859C"/>
                </a:solidFill>
                <a:latin typeface="Cambria"/>
                <a:cs typeface="Cambria"/>
              </a:rPr>
              <a:t> </a:t>
            </a:r>
            <a:endParaRPr lang="fr-FR" sz="2800" dirty="0"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31871306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EF798-B1B9-7449-98B2-36D44396573B}" type="slidenum">
              <a:rPr lang="fr-FR" smtClean="0">
                <a:latin typeface="Cambria"/>
                <a:cs typeface="Cambria"/>
              </a:rPr>
              <a:t>30</a:t>
            </a:fld>
            <a:endParaRPr lang="fr-FR">
              <a:latin typeface="Cambria"/>
              <a:cs typeface="Cambria"/>
            </a:endParaRPr>
          </a:p>
        </p:txBody>
      </p:sp>
      <p:graphicFrame>
        <p:nvGraphicFramePr>
          <p:cNvPr id="10" name="Obje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80396217"/>
              </p:ext>
            </p:extLst>
          </p:nvPr>
        </p:nvGraphicFramePr>
        <p:xfrm>
          <a:off x="372249" y="903955"/>
          <a:ext cx="2787996" cy="688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905" name="…quation" r:id="rId3" imgW="1714500" imgH="444500" progId="Equation.3">
                  <p:embed/>
                </p:oleObj>
              </mc:Choice>
              <mc:Fallback>
                <p:oleObj name="…quation" r:id="rId3" imgW="1714500" imgH="444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72249" y="903955"/>
                        <a:ext cx="2787996" cy="6880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ZoneTexte 12"/>
          <p:cNvSpPr txBox="1"/>
          <p:nvPr/>
        </p:nvSpPr>
        <p:spPr>
          <a:xfrm>
            <a:off x="2133599" y="98820"/>
            <a:ext cx="5890513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2800" b="1" dirty="0" smtClean="0">
                <a:latin typeface="Cambria"/>
                <a:cs typeface="Cambria"/>
              </a:rPr>
              <a:t>Set of </a:t>
            </a:r>
            <a:r>
              <a:rPr lang="fr-FR" sz="2800" b="1" dirty="0" err="1" smtClean="0">
                <a:latin typeface="Cambria"/>
                <a:cs typeface="Cambria"/>
              </a:rPr>
              <a:t>equations</a:t>
            </a:r>
            <a:r>
              <a:rPr lang="fr-FR" sz="2800" b="1" dirty="0" smtClean="0">
                <a:latin typeface="Cambria"/>
                <a:cs typeface="Cambria"/>
              </a:rPr>
              <a:t> for </a:t>
            </a:r>
            <a:r>
              <a:rPr lang="fr-FR" sz="2800" b="1" dirty="0" err="1" smtClean="0">
                <a:latin typeface="Cambria"/>
                <a:cs typeface="Cambria"/>
              </a:rPr>
              <a:t>sAHP</a:t>
            </a:r>
            <a:r>
              <a:rPr lang="fr-FR" sz="2800" b="1" dirty="0" smtClean="0">
                <a:latin typeface="Cambria"/>
                <a:cs typeface="Cambria"/>
              </a:rPr>
              <a:t> </a:t>
            </a:r>
            <a:r>
              <a:rPr lang="fr-FR" sz="2800" b="1" dirty="0" err="1" smtClean="0">
                <a:latin typeface="Cambria"/>
                <a:cs typeface="Cambria"/>
              </a:rPr>
              <a:t>current</a:t>
            </a:r>
            <a:endParaRPr lang="fr-FR" sz="2800" b="1" dirty="0">
              <a:latin typeface="Cambria"/>
              <a:cs typeface="Cambria"/>
            </a:endParaRPr>
          </a:p>
        </p:txBody>
      </p:sp>
      <p:graphicFrame>
        <p:nvGraphicFramePr>
          <p:cNvPr id="3" name="Obje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18951688"/>
              </p:ext>
            </p:extLst>
          </p:nvPr>
        </p:nvGraphicFramePr>
        <p:xfrm>
          <a:off x="4514850" y="334645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906" name="…quation" r:id="rId5" imgW="114300" imgH="165100" progId="Equation.3">
                  <p:embed/>
                </p:oleObj>
              </mc:Choice>
              <mc:Fallback>
                <p:oleObj name="…quation" r:id="rId5" imgW="1143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514850" y="334645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ZoneTexte 15"/>
          <p:cNvSpPr txBox="1"/>
          <p:nvPr/>
        </p:nvSpPr>
        <p:spPr>
          <a:xfrm>
            <a:off x="4112473" y="1004886"/>
            <a:ext cx="46233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latin typeface="Cambria"/>
                <a:cs typeface="Cambria"/>
              </a:rPr>
              <a:t>S : Fraction of </a:t>
            </a:r>
            <a:r>
              <a:rPr lang="fr-FR" b="1" dirty="0" err="1" smtClean="0">
                <a:latin typeface="Cambria"/>
                <a:cs typeface="Cambria"/>
              </a:rPr>
              <a:t>saturated</a:t>
            </a:r>
            <a:r>
              <a:rPr lang="fr-FR" b="1" dirty="0" smtClean="0">
                <a:latin typeface="Cambria"/>
                <a:cs typeface="Cambria"/>
              </a:rPr>
              <a:t> </a:t>
            </a:r>
            <a:r>
              <a:rPr lang="fr-FR" b="1" dirty="0" err="1" smtClean="0">
                <a:latin typeface="Cambria"/>
                <a:cs typeface="Cambria"/>
              </a:rPr>
              <a:t>calmodulin</a:t>
            </a:r>
            <a:r>
              <a:rPr lang="fr-FR" b="1" dirty="0" smtClean="0">
                <a:latin typeface="Cambria"/>
                <a:cs typeface="Cambria"/>
              </a:rPr>
              <a:t>      concentration   (</a:t>
            </a:r>
            <a:r>
              <a:rPr lang="fr-FR" b="1" dirty="0" err="1" smtClean="0">
                <a:latin typeface="Cambria"/>
                <a:cs typeface="Cambria"/>
              </a:rPr>
              <a:t>CaM</a:t>
            </a:r>
            <a:r>
              <a:rPr lang="fr-FR" b="1" dirty="0" smtClean="0">
                <a:latin typeface="Cambria"/>
                <a:cs typeface="Cambria"/>
              </a:rPr>
              <a:t>)</a:t>
            </a:r>
            <a:endParaRPr lang="fr-FR" b="1" dirty="0">
              <a:latin typeface="Cambria"/>
              <a:cs typeface="Cambria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4122628" y="1644375"/>
            <a:ext cx="4954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latin typeface="Cambria"/>
                <a:cs typeface="Cambria"/>
              </a:rPr>
              <a:t>[</a:t>
            </a:r>
            <a:r>
              <a:rPr lang="fr-FR" b="1" dirty="0" err="1" smtClean="0">
                <a:latin typeface="Cambria"/>
                <a:cs typeface="Cambria"/>
              </a:rPr>
              <a:t>CaM</a:t>
            </a:r>
            <a:r>
              <a:rPr lang="fr-FR" b="1" dirty="0" smtClean="0">
                <a:latin typeface="Cambria"/>
                <a:cs typeface="Cambria"/>
              </a:rPr>
              <a:t>] : </a:t>
            </a:r>
            <a:r>
              <a:rPr lang="fr-FR" b="1" dirty="0" err="1" smtClean="0">
                <a:latin typeface="Cambria"/>
                <a:cs typeface="Cambria"/>
              </a:rPr>
              <a:t>Steady</a:t>
            </a:r>
            <a:r>
              <a:rPr lang="fr-FR" b="1" dirty="0" smtClean="0">
                <a:latin typeface="Cambria"/>
                <a:cs typeface="Cambria"/>
              </a:rPr>
              <a:t> state for </a:t>
            </a:r>
            <a:r>
              <a:rPr lang="fr-FR" b="1" dirty="0" err="1" smtClean="0">
                <a:latin typeface="Cambria"/>
                <a:cs typeface="Cambria"/>
              </a:rPr>
              <a:t>saturated</a:t>
            </a:r>
            <a:r>
              <a:rPr lang="fr-FR" b="1" dirty="0" smtClean="0">
                <a:latin typeface="Cambria"/>
                <a:cs typeface="Cambria"/>
              </a:rPr>
              <a:t> </a:t>
            </a:r>
            <a:r>
              <a:rPr lang="fr-FR" b="1" dirty="0" err="1" smtClean="0">
                <a:latin typeface="Cambria"/>
                <a:cs typeface="Cambria"/>
              </a:rPr>
              <a:t>calmodulin</a:t>
            </a:r>
            <a:r>
              <a:rPr lang="fr-FR" b="1" dirty="0" smtClean="0">
                <a:latin typeface="Cambria"/>
                <a:cs typeface="Cambria"/>
              </a:rPr>
              <a:t> concentration</a:t>
            </a:r>
            <a:endParaRPr lang="fr-FR" b="1" dirty="0">
              <a:latin typeface="Cambria"/>
              <a:cs typeface="Cambria"/>
            </a:endParaRPr>
          </a:p>
        </p:txBody>
      </p:sp>
      <p:pic>
        <p:nvPicPr>
          <p:cNvPr id="2" name="Image 1" descr="SKChannel.gif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9" t="4402" r="48700" b="47628"/>
          <a:stretch/>
        </p:blipFill>
        <p:spPr>
          <a:xfrm>
            <a:off x="1508191" y="4312640"/>
            <a:ext cx="2155008" cy="1669258"/>
          </a:xfrm>
          <a:prstGeom prst="rect">
            <a:avLst/>
          </a:prstGeom>
        </p:spPr>
      </p:pic>
      <p:sp>
        <p:nvSpPr>
          <p:cNvPr id="18" name="ZoneTexte 17"/>
          <p:cNvSpPr txBox="1"/>
          <p:nvPr/>
        </p:nvSpPr>
        <p:spPr>
          <a:xfrm>
            <a:off x="4198859" y="4813421"/>
            <a:ext cx="74894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5"/>
            <a:r>
              <a:rPr lang="fr-FR" sz="2800" dirty="0">
                <a:solidFill>
                  <a:srgbClr val="000000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endParaRPr lang="fr-FR" sz="2800" dirty="0">
              <a:solidFill>
                <a:srgbClr val="000000"/>
              </a:solidFill>
              <a:latin typeface="Cambria"/>
              <a:cs typeface="Cambria"/>
            </a:endParaRPr>
          </a:p>
          <a:p>
            <a:endParaRPr lang="fr-FR" dirty="0"/>
          </a:p>
        </p:txBody>
      </p:sp>
      <p:pic>
        <p:nvPicPr>
          <p:cNvPr id="4" name="Image 3" descr="SKChannel.gif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01" t="3599" r="4913" b="47628"/>
          <a:stretch/>
        </p:blipFill>
        <p:spPr>
          <a:xfrm>
            <a:off x="5438538" y="4340552"/>
            <a:ext cx="2231060" cy="1529690"/>
          </a:xfrm>
          <a:prstGeom prst="rect">
            <a:avLst/>
          </a:prstGeom>
        </p:spPr>
      </p:pic>
      <p:graphicFrame>
        <p:nvGraphicFramePr>
          <p:cNvPr id="19" name="Obje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56461242"/>
              </p:ext>
            </p:extLst>
          </p:nvPr>
        </p:nvGraphicFramePr>
        <p:xfrm>
          <a:off x="4207008" y="4428585"/>
          <a:ext cx="615683" cy="3788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907" name="…quation" r:id="rId8" imgW="330200" imgH="203200" progId="Equation.3">
                  <p:embed/>
                </p:oleObj>
              </mc:Choice>
              <mc:Fallback>
                <p:oleObj name="…quation" r:id="rId8" imgW="3302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207008" y="4428585"/>
                        <a:ext cx="615683" cy="3788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ZoneTexte 19"/>
          <p:cNvSpPr txBox="1"/>
          <p:nvPr/>
        </p:nvSpPr>
        <p:spPr>
          <a:xfrm>
            <a:off x="2669890" y="6034336"/>
            <a:ext cx="3639419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2000" i="1" dirty="0" smtClean="0">
                <a:latin typeface="Cambria"/>
                <a:cs typeface="Cambria"/>
              </a:rPr>
              <a:t>Calcium </a:t>
            </a:r>
            <a:r>
              <a:rPr lang="fr-FR" sz="2000" i="1" dirty="0" err="1" smtClean="0">
                <a:latin typeface="Cambria"/>
                <a:cs typeface="Cambria"/>
              </a:rPr>
              <a:t>gated</a:t>
            </a:r>
            <a:r>
              <a:rPr lang="fr-FR" sz="2000" i="1" dirty="0" smtClean="0">
                <a:latin typeface="Cambria"/>
                <a:cs typeface="Cambria"/>
              </a:rPr>
              <a:t> potassium </a:t>
            </a:r>
            <a:r>
              <a:rPr lang="fr-FR" sz="2000" i="1" dirty="0" err="1" smtClean="0">
                <a:latin typeface="Cambria"/>
                <a:cs typeface="Cambria"/>
              </a:rPr>
              <a:t>channel</a:t>
            </a:r>
            <a:endParaRPr lang="fr-FR" sz="2000" i="1" dirty="0">
              <a:latin typeface="Cambria"/>
              <a:cs typeface="Cambria"/>
            </a:endParaRPr>
          </a:p>
        </p:txBody>
      </p:sp>
      <p:graphicFrame>
        <p:nvGraphicFramePr>
          <p:cNvPr id="7" name="Obje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75281998"/>
              </p:ext>
            </p:extLst>
          </p:nvPr>
        </p:nvGraphicFramePr>
        <p:xfrm>
          <a:off x="944516" y="1668211"/>
          <a:ext cx="1554655" cy="6254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908" name="…quation" r:id="rId10" imgW="1104900" imgH="444500" progId="Equation.3">
                  <p:embed/>
                </p:oleObj>
              </mc:Choice>
              <mc:Fallback>
                <p:oleObj name="…quation" r:id="rId10" imgW="1104900" imgH="444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944516" y="1668211"/>
                        <a:ext cx="1554655" cy="6254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619686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EF798-B1B9-7449-98B2-36D44396573B}" type="slidenum">
              <a:rPr lang="fr-FR" smtClean="0">
                <a:latin typeface="Cambria"/>
                <a:cs typeface="Cambria"/>
              </a:rPr>
              <a:t>31</a:t>
            </a:fld>
            <a:endParaRPr lang="fr-FR">
              <a:latin typeface="Cambria"/>
              <a:cs typeface="Cambria"/>
            </a:endParaRPr>
          </a:p>
        </p:txBody>
      </p:sp>
      <p:graphicFrame>
        <p:nvGraphicFramePr>
          <p:cNvPr id="10" name="Obje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37571125"/>
              </p:ext>
            </p:extLst>
          </p:nvPr>
        </p:nvGraphicFramePr>
        <p:xfrm>
          <a:off x="372249" y="903955"/>
          <a:ext cx="2787996" cy="688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922" name="…quation" r:id="rId3" imgW="1714500" imgH="444500" progId="Equation.3">
                  <p:embed/>
                </p:oleObj>
              </mc:Choice>
              <mc:Fallback>
                <p:oleObj name="…quation" r:id="rId3" imgW="1714500" imgH="444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72249" y="903955"/>
                        <a:ext cx="2787996" cy="6880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ZoneTexte 12"/>
          <p:cNvSpPr txBox="1"/>
          <p:nvPr/>
        </p:nvSpPr>
        <p:spPr>
          <a:xfrm>
            <a:off x="2133599" y="98820"/>
            <a:ext cx="5890513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2800" b="1" dirty="0" smtClean="0">
                <a:latin typeface="Cambria"/>
                <a:cs typeface="Cambria"/>
              </a:rPr>
              <a:t>Set of </a:t>
            </a:r>
            <a:r>
              <a:rPr lang="fr-FR" sz="2800" b="1" dirty="0" err="1" smtClean="0">
                <a:latin typeface="Cambria"/>
                <a:cs typeface="Cambria"/>
              </a:rPr>
              <a:t>equations</a:t>
            </a:r>
            <a:r>
              <a:rPr lang="fr-FR" sz="2800" b="1" dirty="0" smtClean="0">
                <a:latin typeface="Cambria"/>
                <a:cs typeface="Cambria"/>
              </a:rPr>
              <a:t> for </a:t>
            </a:r>
            <a:r>
              <a:rPr lang="fr-FR" sz="2800" b="1" dirty="0" err="1" smtClean="0">
                <a:latin typeface="Cambria"/>
                <a:cs typeface="Cambria"/>
              </a:rPr>
              <a:t>sAHP</a:t>
            </a:r>
            <a:r>
              <a:rPr lang="fr-FR" sz="2800" b="1" dirty="0" smtClean="0">
                <a:latin typeface="Cambria"/>
                <a:cs typeface="Cambria"/>
              </a:rPr>
              <a:t> </a:t>
            </a:r>
            <a:r>
              <a:rPr lang="fr-FR" sz="2800" b="1" dirty="0" err="1" smtClean="0">
                <a:latin typeface="Cambria"/>
                <a:cs typeface="Cambria"/>
              </a:rPr>
              <a:t>current</a:t>
            </a:r>
            <a:endParaRPr lang="fr-FR" sz="2800" b="1" dirty="0">
              <a:latin typeface="Cambria"/>
              <a:cs typeface="Cambria"/>
            </a:endParaRPr>
          </a:p>
        </p:txBody>
      </p:sp>
      <p:graphicFrame>
        <p:nvGraphicFramePr>
          <p:cNvPr id="3" name="Obje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95661624"/>
              </p:ext>
            </p:extLst>
          </p:nvPr>
        </p:nvGraphicFramePr>
        <p:xfrm>
          <a:off x="4514850" y="334645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923" name="…quation" r:id="rId5" imgW="114300" imgH="165100" progId="Equation.3">
                  <p:embed/>
                </p:oleObj>
              </mc:Choice>
              <mc:Fallback>
                <p:oleObj name="…quation" r:id="rId5" imgW="1143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514850" y="334645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ZoneTexte 15"/>
          <p:cNvSpPr txBox="1"/>
          <p:nvPr/>
        </p:nvSpPr>
        <p:spPr>
          <a:xfrm>
            <a:off x="4112473" y="1004886"/>
            <a:ext cx="46233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latin typeface="Cambria"/>
                <a:cs typeface="Cambria"/>
              </a:rPr>
              <a:t>S : Fraction of </a:t>
            </a:r>
            <a:r>
              <a:rPr lang="fr-FR" b="1" dirty="0" err="1" smtClean="0">
                <a:latin typeface="Cambria"/>
                <a:cs typeface="Cambria"/>
              </a:rPr>
              <a:t>saturated</a:t>
            </a:r>
            <a:r>
              <a:rPr lang="fr-FR" b="1" dirty="0" smtClean="0">
                <a:latin typeface="Cambria"/>
                <a:cs typeface="Cambria"/>
              </a:rPr>
              <a:t> </a:t>
            </a:r>
            <a:r>
              <a:rPr lang="fr-FR" b="1" dirty="0" err="1" smtClean="0">
                <a:latin typeface="Cambria"/>
                <a:cs typeface="Cambria"/>
              </a:rPr>
              <a:t>calmodulin</a:t>
            </a:r>
            <a:r>
              <a:rPr lang="fr-FR" b="1" dirty="0" smtClean="0">
                <a:latin typeface="Cambria"/>
                <a:cs typeface="Cambria"/>
              </a:rPr>
              <a:t> concentration (</a:t>
            </a:r>
            <a:r>
              <a:rPr lang="fr-FR" b="1" dirty="0" err="1" smtClean="0">
                <a:latin typeface="Cambria"/>
                <a:cs typeface="Cambria"/>
              </a:rPr>
              <a:t>CaM</a:t>
            </a:r>
            <a:r>
              <a:rPr lang="fr-FR" b="1" dirty="0" smtClean="0">
                <a:latin typeface="Cambria"/>
                <a:cs typeface="Cambria"/>
              </a:rPr>
              <a:t>)</a:t>
            </a:r>
            <a:endParaRPr lang="fr-FR" b="1" dirty="0">
              <a:latin typeface="Cambria"/>
              <a:cs typeface="Cambria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4122628" y="1644375"/>
            <a:ext cx="4954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latin typeface="Cambria"/>
                <a:cs typeface="Cambria"/>
              </a:rPr>
              <a:t>[</a:t>
            </a:r>
            <a:r>
              <a:rPr lang="fr-FR" b="1" dirty="0" err="1" smtClean="0">
                <a:latin typeface="Cambria"/>
                <a:cs typeface="Cambria"/>
              </a:rPr>
              <a:t>CaM</a:t>
            </a:r>
            <a:r>
              <a:rPr lang="fr-FR" b="1" dirty="0" smtClean="0">
                <a:latin typeface="Cambria"/>
                <a:cs typeface="Cambria"/>
              </a:rPr>
              <a:t>] : </a:t>
            </a:r>
            <a:r>
              <a:rPr lang="fr-FR" b="1" dirty="0" err="1" smtClean="0">
                <a:latin typeface="Cambria"/>
                <a:cs typeface="Cambria"/>
              </a:rPr>
              <a:t>Steady</a:t>
            </a:r>
            <a:r>
              <a:rPr lang="fr-FR" b="1" dirty="0" smtClean="0">
                <a:latin typeface="Cambria"/>
                <a:cs typeface="Cambria"/>
              </a:rPr>
              <a:t> state for </a:t>
            </a:r>
            <a:r>
              <a:rPr lang="fr-FR" b="1" dirty="0" err="1" smtClean="0">
                <a:latin typeface="Cambria"/>
                <a:cs typeface="Cambria"/>
              </a:rPr>
              <a:t>saturated</a:t>
            </a:r>
            <a:r>
              <a:rPr lang="fr-FR" b="1" dirty="0" smtClean="0">
                <a:latin typeface="Cambria"/>
                <a:cs typeface="Cambria"/>
              </a:rPr>
              <a:t> </a:t>
            </a:r>
            <a:r>
              <a:rPr lang="fr-FR" b="1" dirty="0" err="1" smtClean="0">
                <a:latin typeface="Cambria"/>
                <a:cs typeface="Cambria"/>
              </a:rPr>
              <a:t>calmodulin</a:t>
            </a:r>
            <a:r>
              <a:rPr lang="fr-FR" b="1" dirty="0" smtClean="0">
                <a:latin typeface="Cambria"/>
                <a:cs typeface="Cambria"/>
              </a:rPr>
              <a:t> concentration</a:t>
            </a:r>
            <a:endParaRPr lang="fr-FR" b="1" dirty="0">
              <a:latin typeface="Cambria"/>
              <a:cs typeface="Cambria"/>
            </a:endParaRPr>
          </a:p>
        </p:txBody>
      </p:sp>
      <p:pic>
        <p:nvPicPr>
          <p:cNvPr id="2" name="Image 1" descr="SKChannel.gif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9" t="4402" r="48700" b="47628"/>
          <a:stretch/>
        </p:blipFill>
        <p:spPr>
          <a:xfrm>
            <a:off x="1508191" y="4312640"/>
            <a:ext cx="2155008" cy="1669258"/>
          </a:xfrm>
          <a:prstGeom prst="rect">
            <a:avLst/>
          </a:prstGeom>
        </p:spPr>
      </p:pic>
      <p:sp>
        <p:nvSpPr>
          <p:cNvPr id="18" name="ZoneTexte 17"/>
          <p:cNvSpPr txBox="1"/>
          <p:nvPr/>
        </p:nvSpPr>
        <p:spPr>
          <a:xfrm>
            <a:off x="4198859" y="4813421"/>
            <a:ext cx="74894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5"/>
            <a:r>
              <a:rPr lang="fr-FR" sz="2800" dirty="0">
                <a:solidFill>
                  <a:srgbClr val="000000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endParaRPr lang="fr-FR" sz="2800" dirty="0">
              <a:solidFill>
                <a:srgbClr val="000000"/>
              </a:solidFill>
              <a:latin typeface="Cambria"/>
              <a:cs typeface="Cambria"/>
            </a:endParaRPr>
          </a:p>
          <a:p>
            <a:endParaRPr lang="fr-FR" dirty="0"/>
          </a:p>
        </p:txBody>
      </p:sp>
      <p:pic>
        <p:nvPicPr>
          <p:cNvPr id="4" name="Image 3" descr="SKChannel.gif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01" t="3599" r="4913" b="47628"/>
          <a:stretch/>
        </p:blipFill>
        <p:spPr>
          <a:xfrm>
            <a:off x="5438538" y="4340552"/>
            <a:ext cx="2231060" cy="1529690"/>
          </a:xfrm>
          <a:prstGeom prst="rect">
            <a:avLst/>
          </a:prstGeom>
        </p:spPr>
      </p:pic>
      <p:graphicFrame>
        <p:nvGraphicFramePr>
          <p:cNvPr id="19" name="Obje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31152826"/>
              </p:ext>
            </p:extLst>
          </p:nvPr>
        </p:nvGraphicFramePr>
        <p:xfrm>
          <a:off x="4207008" y="4428585"/>
          <a:ext cx="615683" cy="3788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924" name="…quation" r:id="rId8" imgW="330200" imgH="203200" progId="Equation.3">
                  <p:embed/>
                </p:oleObj>
              </mc:Choice>
              <mc:Fallback>
                <p:oleObj name="…quation" r:id="rId8" imgW="3302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207008" y="4428585"/>
                        <a:ext cx="615683" cy="3788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ZoneTexte 19"/>
          <p:cNvSpPr txBox="1"/>
          <p:nvPr/>
        </p:nvSpPr>
        <p:spPr>
          <a:xfrm>
            <a:off x="2669890" y="6034336"/>
            <a:ext cx="3639419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2000" i="1" dirty="0" smtClean="0">
                <a:latin typeface="Cambria"/>
                <a:cs typeface="Cambria"/>
              </a:rPr>
              <a:t>Calcium </a:t>
            </a:r>
            <a:r>
              <a:rPr lang="fr-FR" sz="2000" i="1" dirty="0" err="1" smtClean="0">
                <a:latin typeface="Cambria"/>
                <a:cs typeface="Cambria"/>
              </a:rPr>
              <a:t>gated</a:t>
            </a:r>
            <a:r>
              <a:rPr lang="fr-FR" sz="2000" i="1" dirty="0" smtClean="0">
                <a:latin typeface="Cambria"/>
                <a:cs typeface="Cambria"/>
              </a:rPr>
              <a:t> potassium </a:t>
            </a:r>
            <a:r>
              <a:rPr lang="fr-FR" sz="2000" i="1" dirty="0" err="1" smtClean="0">
                <a:latin typeface="Cambria"/>
                <a:cs typeface="Cambria"/>
              </a:rPr>
              <a:t>channel</a:t>
            </a:r>
            <a:endParaRPr lang="fr-FR" sz="2000" i="1" dirty="0">
              <a:latin typeface="Cambria"/>
              <a:cs typeface="Cambria"/>
            </a:endParaRPr>
          </a:p>
        </p:txBody>
      </p:sp>
      <p:pic>
        <p:nvPicPr>
          <p:cNvPr id="15" name="Image 14" descr="Screen Shot 2015-09-02 at 00.26.13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28" y="2597586"/>
            <a:ext cx="3810000" cy="584200"/>
          </a:xfrm>
          <a:prstGeom prst="rect">
            <a:avLst/>
          </a:prstGeom>
        </p:spPr>
      </p:pic>
      <p:sp>
        <p:nvSpPr>
          <p:cNvPr id="17" name="ZoneTexte 16"/>
          <p:cNvSpPr txBox="1"/>
          <p:nvPr/>
        </p:nvSpPr>
        <p:spPr>
          <a:xfrm>
            <a:off x="4473152" y="2658272"/>
            <a:ext cx="44090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latin typeface="Cambria"/>
                <a:cs typeface="Cambria"/>
              </a:rPr>
              <a:t>R : </a:t>
            </a:r>
            <a:r>
              <a:rPr lang="fr-FR" b="1" dirty="0" err="1" smtClean="0">
                <a:latin typeface="Cambria"/>
                <a:cs typeface="Cambria"/>
              </a:rPr>
              <a:t>Probability</a:t>
            </a:r>
            <a:r>
              <a:rPr lang="fr-FR" b="1" dirty="0" smtClean="0">
                <a:latin typeface="Cambria"/>
                <a:cs typeface="Cambria"/>
              </a:rPr>
              <a:t> </a:t>
            </a:r>
            <a:r>
              <a:rPr lang="fr-FR" b="1" dirty="0" err="1" smtClean="0">
                <a:latin typeface="Cambria"/>
                <a:cs typeface="Cambria"/>
              </a:rPr>
              <a:t>that</a:t>
            </a:r>
            <a:r>
              <a:rPr lang="fr-FR" b="1" dirty="0" smtClean="0">
                <a:latin typeface="Cambria"/>
                <a:cs typeface="Cambria"/>
              </a:rPr>
              <a:t> one terminal of the </a:t>
            </a:r>
            <a:r>
              <a:rPr lang="fr-FR" b="1" dirty="0" err="1" smtClean="0">
                <a:latin typeface="Cambria"/>
                <a:cs typeface="Cambria"/>
              </a:rPr>
              <a:t>channel</a:t>
            </a:r>
            <a:r>
              <a:rPr lang="fr-FR" b="1" dirty="0" smtClean="0">
                <a:latin typeface="Cambria"/>
                <a:cs typeface="Cambria"/>
              </a:rPr>
              <a:t> </a:t>
            </a:r>
            <a:r>
              <a:rPr lang="fr-FR" b="1" dirty="0" err="1" smtClean="0">
                <a:latin typeface="Cambria"/>
                <a:cs typeface="Cambria"/>
              </a:rPr>
              <a:t>is</a:t>
            </a:r>
            <a:r>
              <a:rPr lang="fr-FR" b="1" dirty="0" smtClean="0">
                <a:latin typeface="Cambria"/>
                <a:cs typeface="Cambria"/>
              </a:rPr>
              <a:t> open</a:t>
            </a:r>
            <a:endParaRPr lang="fr-FR" b="1" dirty="0">
              <a:latin typeface="Cambria"/>
              <a:cs typeface="Cambria"/>
            </a:endParaRPr>
          </a:p>
        </p:txBody>
      </p:sp>
      <p:graphicFrame>
        <p:nvGraphicFramePr>
          <p:cNvPr id="21" name="Obje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19975140"/>
              </p:ext>
            </p:extLst>
          </p:nvPr>
        </p:nvGraphicFramePr>
        <p:xfrm>
          <a:off x="944516" y="1668211"/>
          <a:ext cx="1554655" cy="6254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925" name="…quation" r:id="rId11" imgW="1104900" imgH="444500" progId="Equation.3">
                  <p:embed/>
                </p:oleObj>
              </mc:Choice>
              <mc:Fallback>
                <p:oleObj name="…quation" r:id="rId11" imgW="1104900" imgH="444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944516" y="1668211"/>
                        <a:ext cx="1554655" cy="6254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151708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EF798-B1B9-7449-98B2-36D44396573B}" type="slidenum">
              <a:rPr lang="fr-FR" smtClean="0">
                <a:latin typeface="Cambria"/>
                <a:cs typeface="Cambria"/>
              </a:rPr>
              <a:t>32</a:t>
            </a:fld>
            <a:endParaRPr lang="fr-FR">
              <a:latin typeface="Cambria"/>
              <a:cs typeface="Cambria"/>
            </a:endParaRPr>
          </a:p>
        </p:txBody>
      </p:sp>
      <p:graphicFrame>
        <p:nvGraphicFramePr>
          <p:cNvPr id="10" name="Obje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07234352"/>
              </p:ext>
            </p:extLst>
          </p:nvPr>
        </p:nvGraphicFramePr>
        <p:xfrm>
          <a:off x="372249" y="903955"/>
          <a:ext cx="2787996" cy="688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970" name="…quation" r:id="rId3" imgW="1714500" imgH="444500" progId="Equation.3">
                  <p:embed/>
                </p:oleObj>
              </mc:Choice>
              <mc:Fallback>
                <p:oleObj name="…quation" r:id="rId3" imgW="1714500" imgH="444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72249" y="903955"/>
                        <a:ext cx="2787996" cy="6880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ZoneTexte 12"/>
          <p:cNvSpPr txBox="1"/>
          <p:nvPr/>
        </p:nvSpPr>
        <p:spPr>
          <a:xfrm>
            <a:off x="2133599" y="98820"/>
            <a:ext cx="5890513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2800" b="1" dirty="0" smtClean="0">
                <a:latin typeface="Cambria"/>
                <a:cs typeface="Cambria"/>
              </a:rPr>
              <a:t>Set of </a:t>
            </a:r>
            <a:r>
              <a:rPr lang="fr-FR" sz="2800" b="1" dirty="0" err="1" smtClean="0">
                <a:latin typeface="Cambria"/>
                <a:cs typeface="Cambria"/>
              </a:rPr>
              <a:t>equations</a:t>
            </a:r>
            <a:r>
              <a:rPr lang="fr-FR" sz="2800" b="1" dirty="0" smtClean="0">
                <a:latin typeface="Cambria"/>
                <a:cs typeface="Cambria"/>
              </a:rPr>
              <a:t> for </a:t>
            </a:r>
            <a:r>
              <a:rPr lang="fr-FR" sz="2800" b="1" dirty="0" err="1" smtClean="0">
                <a:latin typeface="Cambria"/>
                <a:cs typeface="Cambria"/>
              </a:rPr>
              <a:t>sAHP</a:t>
            </a:r>
            <a:r>
              <a:rPr lang="fr-FR" sz="2800" b="1" dirty="0" smtClean="0">
                <a:latin typeface="Cambria"/>
                <a:cs typeface="Cambria"/>
              </a:rPr>
              <a:t> </a:t>
            </a:r>
            <a:r>
              <a:rPr lang="fr-FR" sz="2800" b="1" dirty="0" err="1" smtClean="0">
                <a:latin typeface="Cambria"/>
                <a:cs typeface="Cambria"/>
              </a:rPr>
              <a:t>current</a:t>
            </a:r>
            <a:endParaRPr lang="fr-FR" sz="2800" b="1" dirty="0">
              <a:latin typeface="Cambria"/>
              <a:cs typeface="Cambria"/>
            </a:endParaRPr>
          </a:p>
        </p:txBody>
      </p:sp>
      <p:graphicFrame>
        <p:nvGraphicFramePr>
          <p:cNvPr id="3" name="Obje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63859608"/>
              </p:ext>
            </p:extLst>
          </p:nvPr>
        </p:nvGraphicFramePr>
        <p:xfrm>
          <a:off x="4514850" y="334645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971" name="…quation" r:id="rId5" imgW="114300" imgH="165100" progId="Equation.3">
                  <p:embed/>
                </p:oleObj>
              </mc:Choice>
              <mc:Fallback>
                <p:oleObj name="…quation" r:id="rId5" imgW="1143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514850" y="334645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ZoneTexte 15"/>
          <p:cNvSpPr txBox="1"/>
          <p:nvPr/>
        </p:nvSpPr>
        <p:spPr>
          <a:xfrm>
            <a:off x="4112473" y="1004886"/>
            <a:ext cx="46233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latin typeface="Cambria"/>
                <a:cs typeface="Cambria"/>
              </a:rPr>
              <a:t>S : Fraction of </a:t>
            </a:r>
            <a:r>
              <a:rPr lang="fr-FR" b="1" dirty="0" err="1" smtClean="0">
                <a:latin typeface="Cambria"/>
                <a:cs typeface="Cambria"/>
              </a:rPr>
              <a:t>saturated</a:t>
            </a:r>
            <a:r>
              <a:rPr lang="fr-FR" b="1" dirty="0" smtClean="0">
                <a:latin typeface="Cambria"/>
                <a:cs typeface="Cambria"/>
              </a:rPr>
              <a:t> </a:t>
            </a:r>
            <a:r>
              <a:rPr lang="fr-FR" b="1" dirty="0" err="1" smtClean="0">
                <a:latin typeface="Cambria"/>
                <a:cs typeface="Cambria"/>
              </a:rPr>
              <a:t>calmodulin</a:t>
            </a:r>
            <a:r>
              <a:rPr lang="fr-FR" b="1" dirty="0" smtClean="0">
                <a:latin typeface="Cambria"/>
                <a:cs typeface="Cambria"/>
              </a:rPr>
              <a:t> concentration (</a:t>
            </a:r>
            <a:r>
              <a:rPr lang="fr-FR" b="1" dirty="0" err="1" smtClean="0">
                <a:latin typeface="Cambria"/>
                <a:cs typeface="Cambria"/>
              </a:rPr>
              <a:t>CaM</a:t>
            </a:r>
            <a:r>
              <a:rPr lang="fr-FR" b="1" dirty="0" smtClean="0">
                <a:latin typeface="Cambria"/>
                <a:cs typeface="Cambria"/>
              </a:rPr>
              <a:t>)</a:t>
            </a:r>
            <a:endParaRPr lang="fr-FR" b="1" dirty="0">
              <a:latin typeface="Cambria"/>
              <a:cs typeface="Cambria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4122628" y="1644375"/>
            <a:ext cx="4954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latin typeface="Cambria"/>
                <a:cs typeface="Cambria"/>
              </a:rPr>
              <a:t>[</a:t>
            </a:r>
            <a:r>
              <a:rPr lang="fr-FR" b="1" dirty="0" err="1" smtClean="0">
                <a:latin typeface="Cambria"/>
                <a:cs typeface="Cambria"/>
              </a:rPr>
              <a:t>CaM</a:t>
            </a:r>
            <a:r>
              <a:rPr lang="fr-FR" b="1" dirty="0" smtClean="0">
                <a:latin typeface="Cambria"/>
                <a:cs typeface="Cambria"/>
              </a:rPr>
              <a:t>] : </a:t>
            </a:r>
            <a:r>
              <a:rPr lang="fr-FR" b="1" dirty="0" err="1" smtClean="0">
                <a:latin typeface="Cambria"/>
                <a:cs typeface="Cambria"/>
              </a:rPr>
              <a:t>Steady</a:t>
            </a:r>
            <a:r>
              <a:rPr lang="fr-FR" b="1" dirty="0" smtClean="0">
                <a:latin typeface="Cambria"/>
                <a:cs typeface="Cambria"/>
              </a:rPr>
              <a:t> state for </a:t>
            </a:r>
            <a:r>
              <a:rPr lang="fr-FR" b="1" dirty="0" err="1" smtClean="0">
                <a:latin typeface="Cambria"/>
                <a:cs typeface="Cambria"/>
              </a:rPr>
              <a:t>saturated</a:t>
            </a:r>
            <a:r>
              <a:rPr lang="fr-FR" b="1" dirty="0" smtClean="0">
                <a:latin typeface="Cambria"/>
                <a:cs typeface="Cambria"/>
              </a:rPr>
              <a:t> </a:t>
            </a:r>
            <a:r>
              <a:rPr lang="fr-FR" b="1" dirty="0" err="1" smtClean="0">
                <a:latin typeface="Cambria"/>
                <a:cs typeface="Cambria"/>
              </a:rPr>
              <a:t>calmodulin</a:t>
            </a:r>
            <a:r>
              <a:rPr lang="fr-FR" b="1" dirty="0" smtClean="0">
                <a:latin typeface="Cambria"/>
                <a:cs typeface="Cambria"/>
              </a:rPr>
              <a:t> concentration</a:t>
            </a:r>
            <a:endParaRPr lang="fr-FR" b="1" dirty="0">
              <a:latin typeface="Cambria"/>
              <a:cs typeface="Cambria"/>
            </a:endParaRPr>
          </a:p>
        </p:txBody>
      </p:sp>
      <p:pic>
        <p:nvPicPr>
          <p:cNvPr id="2" name="Image 1" descr="SKChannel.gif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9" t="4402" r="48700" b="47628"/>
          <a:stretch/>
        </p:blipFill>
        <p:spPr>
          <a:xfrm>
            <a:off x="1508191" y="4312640"/>
            <a:ext cx="2155008" cy="1669258"/>
          </a:xfrm>
          <a:prstGeom prst="rect">
            <a:avLst/>
          </a:prstGeom>
        </p:spPr>
      </p:pic>
      <p:sp>
        <p:nvSpPr>
          <p:cNvPr id="18" name="ZoneTexte 17"/>
          <p:cNvSpPr txBox="1"/>
          <p:nvPr/>
        </p:nvSpPr>
        <p:spPr>
          <a:xfrm>
            <a:off x="4198859" y="4813421"/>
            <a:ext cx="74894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5"/>
            <a:r>
              <a:rPr lang="fr-FR" sz="2800" dirty="0">
                <a:solidFill>
                  <a:srgbClr val="000000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endParaRPr lang="fr-FR" sz="2800" dirty="0">
              <a:solidFill>
                <a:srgbClr val="000000"/>
              </a:solidFill>
              <a:latin typeface="Cambria"/>
              <a:cs typeface="Cambria"/>
            </a:endParaRPr>
          </a:p>
          <a:p>
            <a:endParaRPr lang="fr-FR" dirty="0"/>
          </a:p>
        </p:txBody>
      </p:sp>
      <p:pic>
        <p:nvPicPr>
          <p:cNvPr id="4" name="Image 3" descr="SKChannel.gif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01" t="3599" r="4913" b="47628"/>
          <a:stretch/>
        </p:blipFill>
        <p:spPr>
          <a:xfrm>
            <a:off x="5438538" y="4340552"/>
            <a:ext cx="2231060" cy="1529690"/>
          </a:xfrm>
          <a:prstGeom prst="rect">
            <a:avLst/>
          </a:prstGeom>
        </p:spPr>
      </p:pic>
      <p:graphicFrame>
        <p:nvGraphicFramePr>
          <p:cNvPr id="19" name="Obje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8204499"/>
              </p:ext>
            </p:extLst>
          </p:nvPr>
        </p:nvGraphicFramePr>
        <p:xfrm>
          <a:off x="4207008" y="4428585"/>
          <a:ext cx="615683" cy="3788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972" name="…quation" r:id="rId8" imgW="330200" imgH="203200" progId="Equation.3">
                  <p:embed/>
                </p:oleObj>
              </mc:Choice>
              <mc:Fallback>
                <p:oleObj name="…quation" r:id="rId8" imgW="3302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207008" y="4428585"/>
                        <a:ext cx="615683" cy="3788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ZoneTexte 19"/>
          <p:cNvSpPr txBox="1"/>
          <p:nvPr/>
        </p:nvSpPr>
        <p:spPr>
          <a:xfrm>
            <a:off x="2669890" y="6034336"/>
            <a:ext cx="3639419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2000" i="1" dirty="0" smtClean="0">
                <a:latin typeface="Cambria"/>
                <a:cs typeface="Cambria"/>
              </a:rPr>
              <a:t>Calcium </a:t>
            </a:r>
            <a:r>
              <a:rPr lang="fr-FR" sz="2000" i="1" dirty="0" err="1" smtClean="0">
                <a:latin typeface="Cambria"/>
                <a:cs typeface="Cambria"/>
              </a:rPr>
              <a:t>gated</a:t>
            </a:r>
            <a:r>
              <a:rPr lang="fr-FR" sz="2000" i="1" dirty="0" smtClean="0">
                <a:latin typeface="Cambria"/>
                <a:cs typeface="Cambria"/>
              </a:rPr>
              <a:t> potassium </a:t>
            </a:r>
            <a:r>
              <a:rPr lang="fr-FR" sz="2000" i="1" dirty="0" err="1" smtClean="0">
                <a:latin typeface="Cambria"/>
                <a:cs typeface="Cambria"/>
              </a:rPr>
              <a:t>channel</a:t>
            </a:r>
            <a:endParaRPr lang="fr-FR" sz="2000" i="1" dirty="0">
              <a:latin typeface="Cambria"/>
              <a:cs typeface="Cambria"/>
            </a:endParaRPr>
          </a:p>
        </p:txBody>
      </p:sp>
      <p:pic>
        <p:nvPicPr>
          <p:cNvPr id="15" name="Image 14" descr="Screen Shot 2015-09-02 at 00.26.13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28" y="2597586"/>
            <a:ext cx="3810000" cy="584200"/>
          </a:xfrm>
          <a:prstGeom prst="rect">
            <a:avLst/>
          </a:prstGeom>
        </p:spPr>
      </p:pic>
      <p:sp>
        <p:nvSpPr>
          <p:cNvPr id="17" name="ZoneTexte 16"/>
          <p:cNvSpPr txBox="1"/>
          <p:nvPr/>
        </p:nvSpPr>
        <p:spPr>
          <a:xfrm>
            <a:off x="4473152" y="2658272"/>
            <a:ext cx="44090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latin typeface="Cambria"/>
                <a:cs typeface="Cambria"/>
              </a:rPr>
              <a:t>R : </a:t>
            </a:r>
            <a:r>
              <a:rPr lang="fr-FR" b="1" dirty="0" err="1" smtClean="0">
                <a:latin typeface="Cambria"/>
                <a:cs typeface="Cambria"/>
              </a:rPr>
              <a:t>Probability</a:t>
            </a:r>
            <a:r>
              <a:rPr lang="fr-FR" b="1" dirty="0" smtClean="0">
                <a:latin typeface="Cambria"/>
                <a:cs typeface="Cambria"/>
              </a:rPr>
              <a:t> </a:t>
            </a:r>
            <a:r>
              <a:rPr lang="fr-FR" b="1" dirty="0" err="1" smtClean="0">
                <a:latin typeface="Cambria"/>
                <a:cs typeface="Cambria"/>
              </a:rPr>
              <a:t>that</a:t>
            </a:r>
            <a:r>
              <a:rPr lang="fr-FR" b="1" dirty="0" smtClean="0">
                <a:latin typeface="Cambria"/>
                <a:cs typeface="Cambria"/>
              </a:rPr>
              <a:t> one terminal  of the </a:t>
            </a:r>
            <a:r>
              <a:rPr lang="fr-FR" b="1" dirty="0" err="1" smtClean="0">
                <a:latin typeface="Cambria"/>
                <a:cs typeface="Cambria"/>
              </a:rPr>
              <a:t>channel</a:t>
            </a:r>
            <a:r>
              <a:rPr lang="fr-FR" b="1" dirty="0" smtClean="0">
                <a:latin typeface="Cambria"/>
                <a:cs typeface="Cambria"/>
              </a:rPr>
              <a:t> </a:t>
            </a:r>
            <a:r>
              <a:rPr lang="fr-FR" b="1" dirty="0" err="1" smtClean="0">
                <a:latin typeface="Cambria"/>
                <a:cs typeface="Cambria"/>
              </a:rPr>
              <a:t>is</a:t>
            </a:r>
            <a:r>
              <a:rPr lang="fr-FR" b="1" dirty="0" smtClean="0">
                <a:latin typeface="Cambria"/>
                <a:cs typeface="Cambria"/>
              </a:rPr>
              <a:t> open</a:t>
            </a:r>
            <a:endParaRPr lang="fr-FR" b="1" dirty="0">
              <a:latin typeface="Cambria"/>
              <a:cs typeface="Cambria"/>
            </a:endParaRPr>
          </a:p>
        </p:txBody>
      </p:sp>
      <p:pic>
        <p:nvPicPr>
          <p:cNvPr id="21" name="Image 20" descr="Screen Shot 2015-09-02 at 00.26.33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689" y="3318536"/>
            <a:ext cx="5321300" cy="673100"/>
          </a:xfrm>
          <a:prstGeom prst="rect">
            <a:avLst/>
          </a:prstGeom>
        </p:spPr>
      </p:pic>
      <p:sp>
        <p:nvSpPr>
          <p:cNvPr id="22" name="ZoneTexte 21"/>
          <p:cNvSpPr txBox="1"/>
          <p:nvPr/>
        </p:nvSpPr>
        <p:spPr>
          <a:xfrm>
            <a:off x="5957503" y="3373219"/>
            <a:ext cx="44090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latin typeface="Cambria"/>
                <a:cs typeface="Cambria"/>
              </a:rPr>
              <a:t>C</a:t>
            </a:r>
            <a:r>
              <a:rPr lang="fr-FR" b="1" dirty="0" smtClean="0">
                <a:latin typeface="Cambria"/>
                <a:cs typeface="Cambria"/>
              </a:rPr>
              <a:t> : </a:t>
            </a:r>
            <a:r>
              <a:rPr lang="fr-FR" b="1" dirty="0" err="1" smtClean="0">
                <a:latin typeface="Cambria"/>
                <a:cs typeface="Cambria"/>
              </a:rPr>
              <a:t>Intracellular</a:t>
            </a:r>
            <a:r>
              <a:rPr lang="fr-FR" b="1" dirty="0" smtClean="0">
                <a:latin typeface="Cambria"/>
                <a:cs typeface="Cambria"/>
              </a:rPr>
              <a:t> Calcium </a:t>
            </a:r>
          </a:p>
          <a:p>
            <a:r>
              <a:rPr lang="fr-FR" b="1" dirty="0">
                <a:latin typeface="Cambria"/>
                <a:cs typeface="Cambria"/>
              </a:rPr>
              <a:t> </a:t>
            </a:r>
            <a:r>
              <a:rPr lang="fr-FR" b="1" dirty="0" smtClean="0">
                <a:latin typeface="Cambria"/>
                <a:cs typeface="Cambria"/>
              </a:rPr>
              <a:t>     concentration</a:t>
            </a:r>
            <a:endParaRPr lang="fr-FR" b="1" dirty="0">
              <a:latin typeface="Cambria"/>
              <a:cs typeface="Cambria"/>
            </a:endParaRPr>
          </a:p>
        </p:txBody>
      </p:sp>
      <p:graphicFrame>
        <p:nvGraphicFramePr>
          <p:cNvPr id="23" name="Obje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19975140"/>
              </p:ext>
            </p:extLst>
          </p:nvPr>
        </p:nvGraphicFramePr>
        <p:xfrm>
          <a:off x="944516" y="1668211"/>
          <a:ext cx="1554655" cy="6254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973" name="…quation" r:id="rId12" imgW="1104900" imgH="444500" progId="Equation.3">
                  <p:embed/>
                </p:oleObj>
              </mc:Choice>
              <mc:Fallback>
                <p:oleObj name="…quation" r:id="rId12" imgW="1104900" imgH="444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944516" y="1668211"/>
                        <a:ext cx="1554655" cy="6254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833022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EF798-B1B9-7449-98B2-36D44396573B}" type="slidenum">
              <a:rPr lang="fr-FR" smtClean="0">
                <a:latin typeface="Cambria"/>
                <a:cs typeface="Cambria"/>
              </a:rPr>
              <a:t>33</a:t>
            </a:fld>
            <a:endParaRPr lang="fr-FR">
              <a:latin typeface="Cambria"/>
              <a:cs typeface="Cambria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2133600" y="93569"/>
            <a:ext cx="5130800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2800" b="1" dirty="0" err="1" smtClean="0">
                <a:latin typeface="Cambria"/>
                <a:cs typeface="Cambria"/>
              </a:rPr>
              <a:t>sAHP</a:t>
            </a:r>
            <a:r>
              <a:rPr lang="fr-FR" sz="2800" b="1" dirty="0" smtClean="0">
                <a:latin typeface="Cambria"/>
                <a:cs typeface="Cambria"/>
              </a:rPr>
              <a:t> </a:t>
            </a:r>
            <a:r>
              <a:rPr lang="fr-FR" sz="2800" b="1" dirty="0" err="1" smtClean="0">
                <a:latin typeface="Cambria"/>
                <a:cs typeface="Cambria"/>
              </a:rPr>
              <a:t>current</a:t>
            </a:r>
            <a:endParaRPr lang="fr-FR" sz="2800" b="1" dirty="0">
              <a:latin typeface="Cambria"/>
              <a:cs typeface="Cambria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1" y="730388"/>
            <a:ext cx="914399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endParaRPr lang="fr-FR" sz="2800" dirty="0" smtClean="0">
              <a:solidFill>
                <a:srgbClr val="000000"/>
              </a:solidFill>
              <a:latin typeface="Cambria"/>
              <a:cs typeface="Cambria"/>
            </a:endParaRPr>
          </a:p>
          <a:p>
            <a:pPr marL="457200" indent="-457200">
              <a:buFont typeface="Arial"/>
              <a:buChar char="•"/>
            </a:pPr>
            <a:endParaRPr lang="fr-FR" sz="2800" dirty="0">
              <a:solidFill>
                <a:srgbClr val="000000"/>
              </a:solidFill>
              <a:latin typeface="Cambria"/>
              <a:cs typeface="Cambria"/>
            </a:endParaRPr>
          </a:p>
          <a:p>
            <a:pPr marL="457200" indent="-457200">
              <a:buFont typeface="Arial"/>
              <a:buChar char="•"/>
            </a:pPr>
            <a:endParaRPr lang="fr-FR" sz="2800" dirty="0" smtClean="0">
              <a:solidFill>
                <a:srgbClr val="000000"/>
              </a:solidFill>
              <a:latin typeface="Cambria"/>
              <a:cs typeface="Cambria"/>
            </a:endParaRPr>
          </a:p>
          <a:p>
            <a:pPr marL="457200" indent="-457200">
              <a:buFont typeface="Arial"/>
              <a:buChar char="•"/>
            </a:pPr>
            <a:r>
              <a:rPr lang="fr-FR" sz="2800" dirty="0" smtClean="0">
                <a:solidFill>
                  <a:srgbClr val="000000"/>
                </a:solidFill>
                <a:latin typeface="Cambria"/>
                <a:cs typeface="Cambria"/>
              </a:rPr>
              <a:t>Four        </a:t>
            </a:r>
            <a:r>
              <a:rPr lang="fr-FR" sz="2800" dirty="0">
                <a:solidFill>
                  <a:srgbClr val="000000"/>
                </a:solidFill>
                <a:latin typeface="Cambria"/>
                <a:cs typeface="Cambria"/>
              </a:rPr>
              <a:t>ions </a:t>
            </a:r>
            <a:r>
              <a:rPr lang="fr-FR" sz="2800" dirty="0" err="1">
                <a:solidFill>
                  <a:srgbClr val="000000"/>
                </a:solidFill>
                <a:latin typeface="Cambria"/>
                <a:cs typeface="Cambria"/>
              </a:rPr>
              <a:t>bind</a:t>
            </a:r>
            <a:r>
              <a:rPr lang="fr-FR" sz="2800" dirty="0">
                <a:solidFill>
                  <a:srgbClr val="000000"/>
                </a:solidFill>
                <a:latin typeface="Cambria"/>
                <a:cs typeface="Cambria"/>
              </a:rPr>
              <a:t> to </a:t>
            </a:r>
            <a:r>
              <a:rPr lang="fr-FR" sz="2800" dirty="0" err="1">
                <a:solidFill>
                  <a:srgbClr val="000000"/>
                </a:solidFill>
                <a:latin typeface="Cambria"/>
                <a:cs typeface="Cambria"/>
              </a:rPr>
              <a:t>calmodulin</a:t>
            </a:r>
            <a:r>
              <a:rPr lang="fr-FR" sz="2800" dirty="0">
                <a:solidFill>
                  <a:srgbClr val="000000"/>
                </a:solidFill>
                <a:latin typeface="Cambria"/>
                <a:cs typeface="Cambria"/>
              </a:rPr>
              <a:t> and open the </a:t>
            </a:r>
            <a:r>
              <a:rPr lang="fr-FR" sz="2800" dirty="0" err="1" smtClean="0">
                <a:solidFill>
                  <a:srgbClr val="000000"/>
                </a:solidFill>
                <a:latin typeface="Cambria"/>
                <a:cs typeface="Cambria"/>
              </a:rPr>
              <a:t>channel</a:t>
            </a:r>
            <a:endParaRPr lang="fr-FR" sz="2800" dirty="0">
              <a:latin typeface="Cambria"/>
              <a:cs typeface="Cambria"/>
            </a:endParaRPr>
          </a:p>
          <a:p>
            <a:pPr marL="457200" indent="-457200">
              <a:buFont typeface="Arial"/>
              <a:buChar char="•"/>
            </a:pPr>
            <a:endParaRPr lang="fr-FR" sz="2800" dirty="0">
              <a:solidFill>
                <a:srgbClr val="000000"/>
              </a:solidFill>
              <a:latin typeface="Cambria"/>
              <a:cs typeface="Cambria"/>
            </a:endParaRPr>
          </a:p>
        </p:txBody>
      </p:sp>
      <p:graphicFrame>
        <p:nvGraphicFramePr>
          <p:cNvPr id="10" name="Obje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98891735"/>
              </p:ext>
            </p:extLst>
          </p:nvPr>
        </p:nvGraphicFramePr>
        <p:xfrm>
          <a:off x="1339780" y="2074426"/>
          <a:ext cx="615683" cy="3788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96" name="…quation" r:id="rId3" imgW="330200" imgH="203200" progId="Equation.3">
                  <p:embed/>
                </p:oleObj>
              </mc:Choice>
              <mc:Fallback>
                <p:oleObj name="…quation" r:id="rId3" imgW="3302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339780" y="2074426"/>
                        <a:ext cx="615683" cy="3788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/>
          <p:cNvSpPr/>
          <p:nvPr/>
        </p:nvSpPr>
        <p:spPr>
          <a:xfrm>
            <a:off x="1" y="2730935"/>
            <a:ext cx="8517466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fr-FR" sz="2600" dirty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lang="fr-FR" sz="2600" dirty="0" smtClean="0">
                <a:solidFill>
                  <a:srgbClr val="000000"/>
                </a:solidFill>
                <a:latin typeface="Cambria"/>
                <a:cs typeface="Cambria"/>
              </a:rPr>
              <a:t>           </a:t>
            </a:r>
            <a:r>
              <a:rPr lang="fr-FR" sz="2600" dirty="0" err="1" smtClean="0">
                <a:solidFill>
                  <a:srgbClr val="000000"/>
                </a:solidFill>
                <a:latin typeface="Cambria"/>
                <a:cs typeface="Cambria"/>
              </a:rPr>
              <a:t>current</a:t>
            </a:r>
            <a:r>
              <a:rPr lang="fr-FR" sz="2600" dirty="0" smtClean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lang="fr-FR" sz="2600" dirty="0" err="1" smtClean="0">
                <a:solidFill>
                  <a:srgbClr val="000000"/>
                </a:solidFill>
                <a:latin typeface="Cambria"/>
                <a:cs typeface="Cambria"/>
              </a:rPr>
              <a:t>depends</a:t>
            </a:r>
            <a:r>
              <a:rPr lang="fr-FR" sz="2600" dirty="0" smtClean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lang="fr-FR" sz="2600" dirty="0">
                <a:solidFill>
                  <a:srgbClr val="000000"/>
                </a:solidFill>
                <a:latin typeface="Cambria"/>
                <a:cs typeface="Cambria"/>
              </a:rPr>
              <a:t>on </a:t>
            </a:r>
            <a:r>
              <a:rPr lang="fr-FR" sz="2600" dirty="0" err="1">
                <a:solidFill>
                  <a:srgbClr val="000000"/>
                </a:solidFill>
                <a:latin typeface="Cambria"/>
                <a:cs typeface="Cambria"/>
              </a:rPr>
              <a:t>gating</a:t>
            </a:r>
            <a:r>
              <a:rPr lang="fr-FR" sz="2600" dirty="0">
                <a:solidFill>
                  <a:srgbClr val="000000"/>
                </a:solidFill>
                <a:latin typeface="Cambria"/>
                <a:cs typeface="Cambria"/>
              </a:rPr>
              <a:t> variable </a:t>
            </a:r>
            <a:r>
              <a:rPr lang="fr-FR" sz="2600" dirty="0" smtClean="0">
                <a:solidFill>
                  <a:srgbClr val="000000"/>
                </a:solidFill>
                <a:latin typeface="Cambria"/>
                <a:cs typeface="Cambria"/>
              </a:rPr>
              <a:t>R as </a:t>
            </a:r>
            <a:r>
              <a:rPr lang="fr-FR" sz="2600" dirty="0" err="1" smtClean="0">
                <a:solidFill>
                  <a:srgbClr val="000000"/>
                </a:solidFill>
                <a:latin typeface="Cambria"/>
                <a:cs typeface="Cambria"/>
              </a:rPr>
              <a:t>follows</a:t>
            </a:r>
            <a:r>
              <a:rPr lang="fr-FR" sz="2600" dirty="0" smtClean="0">
                <a:solidFill>
                  <a:srgbClr val="000000"/>
                </a:solidFill>
                <a:latin typeface="Cambria"/>
                <a:cs typeface="Cambria"/>
              </a:rPr>
              <a:t>:</a:t>
            </a:r>
            <a:endParaRPr lang="fr-FR" sz="2600" dirty="0">
              <a:solidFill>
                <a:srgbClr val="000000"/>
              </a:solidFill>
              <a:latin typeface="Cambria"/>
              <a:cs typeface="Cambria"/>
            </a:endParaRPr>
          </a:p>
        </p:txBody>
      </p:sp>
      <p:graphicFrame>
        <p:nvGraphicFramePr>
          <p:cNvPr id="14" name="Obje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7926093"/>
              </p:ext>
            </p:extLst>
          </p:nvPr>
        </p:nvGraphicFramePr>
        <p:xfrm>
          <a:off x="567188" y="2725552"/>
          <a:ext cx="863599" cy="468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97" name="…quation" r:id="rId5" imgW="317500" imgH="215900" progId="Equation.3">
                  <p:embed/>
                </p:oleObj>
              </mc:Choice>
              <mc:Fallback>
                <p:oleObj name="…quation" r:id="rId5" imgW="3175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67188" y="2725552"/>
                        <a:ext cx="863599" cy="4688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ZoneTexte 14"/>
          <p:cNvSpPr txBox="1"/>
          <p:nvPr/>
        </p:nvSpPr>
        <p:spPr>
          <a:xfrm>
            <a:off x="5080000" y="4575391"/>
            <a:ext cx="3606799" cy="132343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2000" i="1" dirty="0" smtClean="0">
                <a:latin typeface="Cambria"/>
                <a:cs typeface="Cambria"/>
              </a:rPr>
              <a:t>The conductance </a:t>
            </a:r>
            <a:r>
              <a:rPr lang="fr-FR" sz="2000" i="1" dirty="0" err="1" smtClean="0">
                <a:latin typeface="Cambria"/>
                <a:cs typeface="Cambria"/>
              </a:rPr>
              <a:t>is</a:t>
            </a:r>
            <a:r>
              <a:rPr lang="fr-FR" sz="2000" i="1" dirty="0" smtClean="0">
                <a:latin typeface="Cambria"/>
                <a:cs typeface="Cambria"/>
              </a:rPr>
              <a:t> </a:t>
            </a:r>
            <a:r>
              <a:rPr lang="fr-FR" sz="2000" i="1" dirty="0" err="1" smtClean="0">
                <a:latin typeface="Cambria"/>
                <a:cs typeface="Cambria"/>
              </a:rPr>
              <a:t>proportional</a:t>
            </a:r>
            <a:r>
              <a:rPr lang="fr-FR" sz="2000" i="1" dirty="0" smtClean="0">
                <a:latin typeface="Cambria"/>
                <a:cs typeface="Cambria"/>
              </a:rPr>
              <a:t> to the </a:t>
            </a:r>
            <a:r>
              <a:rPr lang="fr-FR" sz="2000" i="1" dirty="0" err="1" smtClean="0">
                <a:latin typeface="Cambria"/>
                <a:cs typeface="Cambria"/>
              </a:rPr>
              <a:t>fourth</a:t>
            </a:r>
            <a:r>
              <a:rPr lang="fr-FR" sz="2000" i="1" dirty="0" smtClean="0">
                <a:latin typeface="Cambria"/>
                <a:cs typeface="Cambria"/>
              </a:rPr>
              <a:t> power of R </a:t>
            </a:r>
            <a:r>
              <a:rPr lang="fr-FR" sz="2000" i="1" dirty="0" err="1" smtClean="0">
                <a:latin typeface="Cambria"/>
                <a:cs typeface="Cambria"/>
              </a:rPr>
              <a:t>because</a:t>
            </a:r>
            <a:r>
              <a:rPr lang="fr-FR" sz="2000" i="1" dirty="0" smtClean="0">
                <a:latin typeface="Cambria"/>
                <a:cs typeface="Cambria"/>
              </a:rPr>
              <a:t> four pores are </a:t>
            </a:r>
            <a:r>
              <a:rPr lang="fr-FR" sz="2000" i="1" dirty="0" err="1" smtClean="0">
                <a:latin typeface="Cambria"/>
                <a:cs typeface="Cambria"/>
              </a:rPr>
              <a:t>needed</a:t>
            </a:r>
            <a:r>
              <a:rPr lang="fr-FR" sz="2000" i="1" dirty="0" smtClean="0">
                <a:latin typeface="Cambria"/>
                <a:cs typeface="Cambria"/>
              </a:rPr>
              <a:t> to open the </a:t>
            </a:r>
            <a:r>
              <a:rPr lang="fr-FR" sz="2000" i="1" dirty="0" err="1" smtClean="0">
                <a:latin typeface="Cambria"/>
                <a:cs typeface="Cambria"/>
              </a:rPr>
              <a:t>channel</a:t>
            </a:r>
            <a:r>
              <a:rPr lang="fr-FR" sz="2000" i="1" dirty="0" smtClean="0">
                <a:latin typeface="Cambria"/>
                <a:cs typeface="Cambria"/>
              </a:rPr>
              <a:t>.</a:t>
            </a:r>
            <a:endParaRPr lang="fr-FR" sz="2000" i="1" dirty="0">
              <a:latin typeface="Cambria"/>
              <a:cs typeface="Cambria"/>
            </a:endParaRPr>
          </a:p>
        </p:txBody>
      </p:sp>
      <p:graphicFrame>
        <p:nvGraphicFramePr>
          <p:cNvPr id="17" name="Obje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62523578"/>
              </p:ext>
            </p:extLst>
          </p:nvPr>
        </p:nvGraphicFramePr>
        <p:xfrm>
          <a:off x="4366041" y="3508652"/>
          <a:ext cx="2495134" cy="4416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98" name="…quation" r:id="rId7" imgW="1435100" imgH="254000" progId="Equation.3">
                  <p:embed/>
                </p:oleObj>
              </mc:Choice>
              <mc:Fallback>
                <p:oleObj name="…quation" r:id="rId7" imgW="1435100" imgH="254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366041" y="3508652"/>
                        <a:ext cx="2495134" cy="4416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Rectangle 17"/>
          <p:cNvSpPr/>
          <p:nvPr/>
        </p:nvSpPr>
        <p:spPr>
          <a:xfrm>
            <a:off x="0" y="260080"/>
            <a:ext cx="8686799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/>
              <a:buChar char="•"/>
            </a:pPr>
            <a:endParaRPr lang="fr-FR" sz="2600" dirty="0">
              <a:solidFill>
                <a:srgbClr val="000000"/>
              </a:solidFill>
              <a:latin typeface="Cambria"/>
              <a:cs typeface="Cambria"/>
            </a:endParaRPr>
          </a:p>
          <a:p>
            <a:pPr marL="457200" indent="-457200">
              <a:buFont typeface="Arial"/>
              <a:buChar char="•"/>
            </a:pPr>
            <a:endParaRPr lang="fr-FR" sz="2600" dirty="0">
              <a:solidFill>
                <a:srgbClr val="000000"/>
              </a:solidFill>
              <a:latin typeface="Cambria"/>
              <a:cs typeface="Cambria"/>
            </a:endParaRPr>
          </a:p>
          <a:p>
            <a:pPr marL="457200" indent="-457200">
              <a:buFont typeface="Arial"/>
              <a:buChar char="•"/>
            </a:pPr>
            <a:r>
              <a:rPr lang="fr-FR" sz="2600" dirty="0">
                <a:solidFill>
                  <a:srgbClr val="000000"/>
                </a:solidFill>
                <a:latin typeface="Cambria"/>
                <a:cs typeface="Cambria"/>
              </a:rPr>
              <a:t>Equations for R,S </a:t>
            </a:r>
            <a:r>
              <a:rPr lang="fr-FR" sz="2600" dirty="0" err="1">
                <a:solidFill>
                  <a:srgbClr val="000000"/>
                </a:solidFill>
                <a:latin typeface="Cambria"/>
                <a:cs typeface="Cambria"/>
              </a:rPr>
              <a:t>mimic</a:t>
            </a:r>
            <a:r>
              <a:rPr lang="fr-FR" sz="2600" dirty="0">
                <a:solidFill>
                  <a:srgbClr val="000000"/>
                </a:solidFill>
                <a:latin typeface="Cambria"/>
                <a:cs typeface="Cambria"/>
              </a:rPr>
              <a:t> the </a:t>
            </a:r>
            <a:r>
              <a:rPr lang="fr-FR" sz="2600" dirty="0" err="1">
                <a:solidFill>
                  <a:srgbClr val="000000"/>
                </a:solidFill>
                <a:latin typeface="Cambria"/>
                <a:cs typeface="Cambria"/>
              </a:rPr>
              <a:t>binding</a:t>
            </a:r>
            <a:r>
              <a:rPr lang="fr-FR" sz="2600" dirty="0">
                <a:solidFill>
                  <a:srgbClr val="000000"/>
                </a:solidFill>
                <a:latin typeface="Cambria"/>
                <a:cs typeface="Cambria"/>
              </a:rPr>
              <a:t> of </a:t>
            </a:r>
            <a:r>
              <a:rPr lang="fr-FR" sz="2600" dirty="0" err="1">
                <a:solidFill>
                  <a:srgbClr val="000000"/>
                </a:solidFill>
                <a:latin typeface="Cambria"/>
                <a:cs typeface="Cambria"/>
              </a:rPr>
              <a:t>CaM</a:t>
            </a:r>
            <a:r>
              <a:rPr lang="fr-FR" sz="2600" dirty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lang="fr-FR" sz="2600" dirty="0" err="1">
                <a:solidFill>
                  <a:srgbClr val="000000"/>
                </a:solidFill>
                <a:latin typeface="Cambria"/>
                <a:cs typeface="Cambria"/>
              </a:rPr>
              <a:t>subunits</a:t>
            </a:r>
            <a:r>
              <a:rPr lang="fr-FR" sz="2600" dirty="0">
                <a:solidFill>
                  <a:srgbClr val="000000"/>
                </a:solidFill>
                <a:latin typeface="Cambria"/>
                <a:cs typeface="Cambria"/>
              </a:rPr>
              <a:t> and </a:t>
            </a:r>
            <a:r>
              <a:rPr lang="fr-FR" sz="2600" dirty="0" err="1">
                <a:solidFill>
                  <a:srgbClr val="000000"/>
                </a:solidFill>
                <a:latin typeface="Cambria"/>
                <a:cs typeface="Cambria"/>
              </a:rPr>
              <a:t>their</a:t>
            </a:r>
            <a:r>
              <a:rPr lang="fr-FR" sz="2600" dirty="0">
                <a:solidFill>
                  <a:srgbClr val="000000"/>
                </a:solidFill>
                <a:latin typeface="Cambria"/>
                <a:cs typeface="Cambria"/>
              </a:rPr>
              <a:t> changes of conformation</a:t>
            </a:r>
            <a:endParaRPr lang="fr-FR" sz="2600" dirty="0">
              <a:solidFill>
                <a:srgbClr val="000000"/>
              </a:solidFill>
              <a:latin typeface="Cambria"/>
              <a:cs typeface="Cambria"/>
            </a:endParaRPr>
          </a:p>
        </p:txBody>
      </p:sp>
      <p:pic>
        <p:nvPicPr>
          <p:cNvPr id="19" name="Image 18" descr="479864bf3aab.jpg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11" b="4867"/>
          <a:stretch/>
        </p:blipFill>
        <p:spPr>
          <a:xfrm>
            <a:off x="357863" y="3480738"/>
            <a:ext cx="2436053" cy="3307418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2926665" y="6075144"/>
            <a:ext cx="24599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i="1" dirty="0" err="1" smtClean="0">
                <a:latin typeface="Cambria"/>
                <a:cs typeface="Cambria"/>
              </a:rPr>
              <a:t>superhimik.livejournal.com</a:t>
            </a:r>
            <a:r>
              <a:rPr lang="fr-FR" i="1" dirty="0" smtClean="0">
                <a:latin typeface="Cambria"/>
                <a:cs typeface="Cambria"/>
              </a:rPr>
              <a:t>/</a:t>
            </a:r>
            <a:endParaRPr lang="fr-FR" i="1" dirty="0"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26224521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EF798-B1B9-7449-98B2-36D44396573B}" type="slidenum">
              <a:rPr lang="fr-FR" smtClean="0"/>
              <a:t>34</a:t>
            </a:fld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>
            <a:off x="2133600" y="330979"/>
            <a:ext cx="5130800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2800" b="1" dirty="0" err="1" smtClean="0">
                <a:latin typeface="Cambria"/>
                <a:cs typeface="Cambria"/>
              </a:rPr>
              <a:t>Parameter</a:t>
            </a:r>
            <a:r>
              <a:rPr lang="fr-FR" sz="2800" b="1" dirty="0" smtClean="0">
                <a:latin typeface="Cambria"/>
                <a:cs typeface="Cambria"/>
              </a:rPr>
              <a:t> issues</a:t>
            </a:r>
            <a:endParaRPr lang="fr-FR" sz="2800" b="1" dirty="0">
              <a:latin typeface="Cambria"/>
              <a:cs typeface="Cambria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24933" y="2353826"/>
            <a:ext cx="8161867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FR" sz="2800" dirty="0">
              <a:latin typeface="Cambria"/>
              <a:cs typeface="Cambria"/>
            </a:endParaRPr>
          </a:p>
          <a:p>
            <a:pPr marL="457200" indent="-457200">
              <a:buFont typeface="Arial"/>
              <a:buChar char="•"/>
            </a:pPr>
            <a:r>
              <a:rPr lang="fr-FR" sz="2800" dirty="0" smtClean="0">
                <a:latin typeface="Cambria"/>
                <a:cs typeface="Cambria"/>
              </a:rPr>
              <a:t>Issues </a:t>
            </a:r>
            <a:r>
              <a:rPr lang="fr-FR" sz="2800" dirty="0" err="1">
                <a:latin typeface="Cambria"/>
                <a:cs typeface="Cambria"/>
              </a:rPr>
              <a:t>with</a:t>
            </a:r>
            <a:r>
              <a:rPr lang="fr-FR" sz="2800" dirty="0">
                <a:latin typeface="Cambria"/>
                <a:cs typeface="Cambria"/>
              </a:rPr>
              <a:t> </a:t>
            </a:r>
            <a:r>
              <a:rPr lang="fr-FR" sz="2800" dirty="0" err="1">
                <a:latin typeface="Cambria"/>
                <a:cs typeface="Cambria"/>
              </a:rPr>
              <a:t>two</a:t>
            </a:r>
            <a:r>
              <a:rPr lang="fr-FR" sz="2800" dirty="0">
                <a:latin typeface="Cambria"/>
                <a:cs typeface="Cambria"/>
              </a:rPr>
              <a:t> </a:t>
            </a:r>
            <a:r>
              <a:rPr lang="fr-FR" sz="2800" dirty="0" err="1" smtClean="0">
                <a:latin typeface="Cambria"/>
                <a:cs typeface="Cambria"/>
              </a:rPr>
              <a:t>parameters</a:t>
            </a:r>
            <a:r>
              <a:rPr lang="fr-FR" sz="2800" dirty="0" smtClean="0">
                <a:latin typeface="Cambria"/>
                <a:cs typeface="Cambria"/>
              </a:rPr>
              <a:t> </a:t>
            </a:r>
            <a:r>
              <a:rPr lang="fr-FR" sz="2800" dirty="0">
                <a:latin typeface="Cambria"/>
                <a:cs typeface="Cambria"/>
              </a:rPr>
              <a:t>values </a:t>
            </a:r>
            <a:r>
              <a:rPr lang="fr-FR" sz="2800" dirty="0" smtClean="0">
                <a:latin typeface="Cambria"/>
                <a:cs typeface="Cambria"/>
              </a:rPr>
              <a:t>, </a:t>
            </a:r>
            <a:r>
              <a:rPr lang="en-US" sz="2800" dirty="0" smtClean="0">
                <a:latin typeface="Cambria"/>
                <a:cs typeface="Cambria"/>
              </a:rPr>
              <a:t>    ,       given in the paper of </a:t>
            </a:r>
            <a:r>
              <a:rPr lang="en-US" sz="2800" dirty="0" err="1" smtClean="0">
                <a:latin typeface="Cambria"/>
                <a:cs typeface="Cambria"/>
              </a:rPr>
              <a:t>Hennig</a:t>
            </a:r>
            <a:r>
              <a:rPr lang="en-US" sz="2800" dirty="0" smtClean="0">
                <a:latin typeface="Cambria"/>
                <a:cs typeface="Cambria"/>
              </a:rPr>
              <a:t> et al.</a:t>
            </a:r>
          </a:p>
          <a:p>
            <a:pPr marL="457200" indent="-457200">
              <a:buFont typeface="Arial"/>
              <a:buChar char="•"/>
            </a:pPr>
            <a:endParaRPr lang="en-US" sz="2800" dirty="0">
              <a:latin typeface="Cambria"/>
              <a:cs typeface="Cambria"/>
            </a:endParaRPr>
          </a:p>
          <a:p>
            <a:pPr marL="914400" lvl="1" indent="-457200">
              <a:buFont typeface="Arial"/>
              <a:buChar char="•"/>
            </a:pPr>
            <a:r>
              <a:rPr lang="en-US" sz="2800" dirty="0">
                <a:latin typeface="Cambria"/>
                <a:cs typeface="Cambria"/>
              </a:rPr>
              <a:t> </a:t>
            </a:r>
            <a:r>
              <a:rPr lang="en-US" sz="2800" dirty="0" smtClean="0">
                <a:latin typeface="Cambria"/>
                <a:cs typeface="Cambria"/>
              </a:rPr>
              <a:t>  In </a:t>
            </a:r>
            <a:r>
              <a:rPr lang="en-US" sz="2800" dirty="0" err="1" smtClean="0">
                <a:latin typeface="Cambria"/>
                <a:cs typeface="Cambria"/>
              </a:rPr>
              <a:t>Hennig</a:t>
            </a:r>
            <a:r>
              <a:rPr lang="en-US" sz="2800" dirty="0" smtClean="0">
                <a:latin typeface="Cambria"/>
                <a:cs typeface="Cambria"/>
              </a:rPr>
              <a:t> et al. model                  </a:t>
            </a:r>
            <a:r>
              <a:rPr lang="en-US" sz="2800" dirty="0" smtClean="0">
                <a:latin typeface="Cambria"/>
                <a:cs typeface="Cambria"/>
              </a:rPr>
              <a:t>with no units</a:t>
            </a:r>
          </a:p>
          <a:p>
            <a:pPr marL="914400" lvl="1" indent="-457200">
              <a:buFont typeface="Arial"/>
              <a:buChar char="•"/>
            </a:pPr>
            <a:r>
              <a:rPr lang="en-US" sz="2800" dirty="0" smtClean="0">
                <a:latin typeface="Cambria"/>
                <a:cs typeface="Cambria"/>
              </a:rPr>
              <a:t>   In </a:t>
            </a:r>
            <a:r>
              <a:rPr lang="en-US" sz="2800" dirty="0" err="1" smtClean="0">
                <a:latin typeface="Cambria"/>
                <a:cs typeface="Cambria"/>
              </a:rPr>
              <a:t>Graupner</a:t>
            </a:r>
            <a:r>
              <a:rPr lang="en-US" sz="2800" dirty="0" smtClean="0">
                <a:latin typeface="Cambria"/>
                <a:cs typeface="Cambria"/>
              </a:rPr>
              <a:t> et al. 2003 </a:t>
            </a:r>
            <a:r>
              <a:rPr lang="en-US" sz="2800" dirty="0" smtClean="0">
                <a:latin typeface="Cambria"/>
                <a:cs typeface="Cambria"/>
              </a:rPr>
              <a:t> </a:t>
            </a:r>
          </a:p>
          <a:p>
            <a:pPr marL="914400" lvl="1" indent="-457200">
              <a:buFont typeface="Arial"/>
              <a:buChar char="•"/>
            </a:pPr>
            <a:endParaRPr lang="en-US" sz="2800" dirty="0">
              <a:solidFill>
                <a:srgbClr val="000000"/>
              </a:solidFill>
              <a:latin typeface="Cambria"/>
              <a:cs typeface="Cambria"/>
            </a:endParaRPr>
          </a:p>
          <a:p>
            <a:pPr marL="914400" lvl="1" indent="-457200">
              <a:buFont typeface="Arial"/>
              <a:buChar char="•"/>
            </a:pPr>
            <a:r>
              <a:rPr lang="en-US" sz="2800" dirty="0" smtClean="0">
                <a:solidFill>
                  <a:srgbClr val="000000"/>
                </a:solidFill>
                <a:latin typeface="Cambria"/>
                <a:cs typeface="Cambria"/>
              </a:rPr>
              <a:t>   In </a:t>
            </a:r>
            <a:r>
              <a:rPr lang="en-US" sz="2800" dirty="0" err="1" smtClean="0">
                <a:solidFill>
                  <a:srgbClr val="000000"/>
                </a:solidFill>
                <a:latin typeface="Cambria"/>
                <a:cs typeface="Cambria"/>
              </a:rPr>
              <a:t>Hennig</a:t>
            </a:r>
            <a:r>
              <a:rPr lang="en-US" sz="2800" dirty="0" smtClean="0">
                <a:solidFill>
                  <a:srgbClr val="000000"/>
                </a:solidFill>
                <a:latin typeface="Cambria"/>
                <a:cs typeface="Cambria"/>
              </a:rPr>
              <a:t> et al. Model             with no units</a:t>
            </a:r>
          </a:p>
          <a:p>
            <a:pPr marL="914400" lvl="1" indent="-457200">
              <a:buFont typeface="Arial"/>
              <a:buChar char="•"/>
            </a:pPr>
            <a:r>
              <a:rPr lang="en-US" sz="2800" dirty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lang="en-US" sz="2800" dirty="0" smtClean="0">
                <a:solidFill>
                  <a:srgbClr val="000000"/>
                </a:solidFill>
                <a:latin typeface="Cambria"/>
                <a:cs typeface="Cambria"/>
              </a:rPr>
              <a:t>  After computation based on physics</a:t>
            </a:r>
          </a:p>
          <a:p>
            <a:pPr lvl="1"/>
            <a:endParaRPr lang="en-US" sz="2800" dirty="0">
              <a:solidFill>
                <a:srgbClr val="000000"/>
              </a:solidFill>
              <a:latin typeface="Cambria"/>
              <a:cs typeface="Cambria"/>
            </a:endParaRPr>
          </a:p>
        </p:txBody>
      </p:sp>
      <p:graphicFrame>
        <p:nvGraphicFramePr>
          <p:cNvPr id="5" name="Obje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92935235"/>
              </p:ext>
            </p:extLst>
          </p:nvPr>
        </p:nvGraphicFramePr>
        <p:xfrm>
          <a:off x="5200439" y="4067105"/>
          <a:ext cx="1240924" cy="501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19" name="…quation" r:id="rId3" imgW="596900" imgH="241300" progId="Equation.3">
                  <p:embed/>
                </p:oleObj>
              </mc:Choice>
              <mc:Fallback>
                <p:oleObj name="…quation" r:id="rId3" imgW="5969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200439" y="4067105"/>
                        <a:ext cx="1240924" cy="5016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99181006"/>
              </p:ext>
            </p:extLst>
          </p:nvPr>
        </p:nvGraphicFramePr>
        <p:xfrm>
          <a:off x="5438086" y="4487148"/>
          <a:ext cx="2533618" cy="5176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20" name="…quation" r:id="rId5" imgW="1181100" imgH="241300" progId="Equation.3">
                  <p:embed/>
                </p:oleObj>
              </mc:Choice>
              <mc:Fallback>
                <p:oleObj name="…quation" r:id="rId5" imgW="11811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438086" y="4487148"/>
                        <a:ext cx="2533618" cy="51762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22983066"/>
              </p:ext>
            </p:extLst>
          </p:nvPr>
        </p:nvGraphicFramePr>
        <p:xfrm>
          <a:off x="5102851" y="5420275"/>
          <a:ext cx="991112" cy="4279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21" name="…quation" r:id="rId7" imgW="558800" imgH="241300" progId="Equation.3">
                  <p:embed/>
                </p:oleObj>
              </mc:Choice>
              <mc:Fallback>
                <p:oleObj name="…quation" r:id="rId7" imgW="5588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102851" y="5420275"/>
                        <a:ext cx="991112" cy="4279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57635936"/>
              </p:ext>
            </p:extLst>
          </p:nvPr>
        </p:nvGraphicFramePr>
        <p:xfrm>
          <a:off x="7231685" y="5861303"/>
          <a:ext cx="1571708" cy="3641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22" name="…quation" r:id="rId9" imgW="1041400" imgH="241300" progId="Equation.3">
                  <p:embed/>
                </p:oleObj>
              </mc:Choice>
              <mc:Fallback>
                <p:oleObj name="…quation" r:id="rId9" imgW="10414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7231685" y="5861303"/>
                        <a:ext cx="1571708" cy="3641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ZoneTexte 17"/>
          <p:cNvSpPr txBox="1"/>
          <p:nvPr/>
        </p:nvSpPr>
        <p:spPr>
          <a:xfrm>
            <a:off x="607245" y="1336689"/>
            <a:ext cx="7644510" cy="129266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600" b="1" dirty="0" smtClean="0">
                <a:solidFill>
                  <a:srgbClr val="000000"/>
                </a:solidFill>
                <a:latin typeface="Cambria"/>
                <a:cs typeface="Cambria"/>
              </a:rPr>
              <a:t>The choice of the parameters values can change dramatically the </a:t>
            </a:r>
            <a:r>
              <a:rPr lang="en-US" sz="2600" b="1" dirty="0" err="1" smtClean="0">
                <a:solidFill>
                  <a:srgbClr val="000000"/>
                </a:solidFill>
                <a:latin typeface="Cambria"/>
                <a:cs typeface="Cambria"/>
              </a:rPr>
              <a:t>behaviour</a:t>
            </a:r>
            <a:r>
              <a:rPr lang="en-US" sz="2600" b="1" dirty="0" smtClean="0">
                <a:solidFill>
                  <a:srgbClr val="000000"/>
                </a:solidFill>
                <a:latin typeface="Cambria"/>
                <a:cs typeface="Cambria"/>
              </a:rPr>
              <a:t> of the system  </a:t>
            </a:r>
            <a:endParaRPr lang="fr-FR" sz="2600" b="1" dirty="0" smtClean="0">
              <a:solidFill>
                <a:srgbClr val="000000"/>
              </a:solidFill>
              <a:latin typeface="Cambria"/>
              <a:cs typeface="Cambria"/>
            </a:endParaRPr>
          </a:p>
          <a:p>
            <a:endParaRPr lang="fr-FR" sz="2600" b="1" dirty="0">
              <a:latin typeface="Cambria"/>
              <a:cs typeface="Cambria"/>
            </a:endParaRPr>
          </a:p>
        </p:txBody>
      </p:sp>
      <p:graphicFrame>
        <p:nvGraphicFramePr>
          <p:cNvPr id="19" name="Obje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19436568"/>
              </p:ext>
            </p:extLst>
          </p:nvPr>
        </p:nvGraphicFramePr>
        <p:xfrm>
          <a:off x="6944536" y="2877889"/>
          <a:ext cx="406174" cy="4061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23" name="…quation" r:id="rId11" imgW="215900" imgH="215900" progId="Equation.3">
                  <p:embed/>
                </p:oleObj>
              </mc:Choice>
              <mc:Fallback>
                <p:oleObj name="…quation" r:id="rId11" imgW="2159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6944536" y="2877889"/>
                        <a:ext cx="406174" cy="4061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60680560"/>
              </p:ext>
            </p:extLst>
          </p:nvPr>
        </p:nvGraphicFramePr>
        <p:xfrm>
          <a:off x="6490681" y="2890218"/>
          <a:ext cx="381515" cy="3815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24" name="…quation" r:id="rId13" imgW="215900" imgH="215900" progId="Equation.3">
                  <p:embed/>
                </p:oleObj>
              </mc:Choice>
              <mc:Fallback>
                <p:oleObj name="…quation" r:id="rId13" imgW="2159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6490681" y="2890218"/>
                        <a:ext cx="381515" cy="3815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487667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289062" y="1229015"/>
            <a:ext cx="6882466" cy="6093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endParaRPr lang="fr-FR" sz="2600" dirty="0" smtClean="0">
              <a:latin typeface="Cambria"/>
              <a:cs typeface="Cambria"/>
            </a:endParaRPr>
          </a:p>
          <a:p>
            <a:pPr marL="457200" indent="-457200">
              <a:buFont typeface="Arial"/>
              <a:buChar char="•"/>
            </a:pPr>
            <a:r>
              <a:rPr lang="fr-FR" sz="2600" dirty="0" err="1" smtClean="0">
                <a:latin typeface="Cambria"/>
                <a:cs typeface="Cambria"/>
              </a:rPr>
              <a:t>Molecular</a:t>
            </a:r>
            <a:r>
              <a:rPr lang="fr-FR" sz="2600" dirty="0" smtClean="0">
                <a:latin typeface="Cambria"/>
                <a:cs typeface="Cambria"/>
              </a:rPr>
              <a:t> </a:t>
            </a:r>
            <a:r>
              <a:rPr lang="fr-FR" sz="2600" dirty="0" err="1" smtClean="0">
                <a:latin typeface="Cambria"/>
                <a:cs typeface="Cambria"/>
              </a:rPr>
              <a:t>nicotinic</a:t>
            </a:r>
            <a:r>
              <a:rPr lang="fr-FR" sz="2600" dirty="0" smtClean="0">
                <a:latin typeface="Cambria"/>
                <a:cs typeface="Cambria"/>
              </a:rPr>
              <a:t> </a:t>
            </a:r>
            <a:r>
              <a:rPr lang="fr-FR" sz="2600" dirty="0" err="1" smtClean="0">
                <a:latin typeface="Cambria"/>
                <a:cs typeface="Cambria"/>
              </a:rPr>
              <a:t>receptors</a:t>
            </a:r>
            <a:r>
              <a:rPr lang="fr-FR" sz="2600" dirty="0" smtClean="0">
                <a:latin typeface="Cambria"/>
                <a:cs typeface="Cambria"/>
              </a:rPr>
              <a:t> (</a:t>
            </a:r>
            <a:r>
              <a:rPr lang="fr-FR" sz="2600" dirty="0" err="1" smtClean="0">
                <a:latin typeface="Cambria"/>
                <a:cs typeface="Cambria"/>
              </a:rPr>
              <a:t>nAchR</a:t>
            </a:r>
            <a:r>
              <a:rPr lang="fr-FR" sz="2600" dirty="0" smtClean="0">
                <a:latin typeface="Cambria"/>
                <a:cs typeface="Cambria"/>
              </a:rPr>
              <a:t>)</a:t>
            </a:r>
          </a:p>
          <a:p>
            <a:pPr marL="457200" indent="-457200">
              <a:buFont typeface="Arial"/>
              <a:buChar char="•"/>
            </a:pPr>
            <a:endParaRPr lang="fr-FR" sz="2600" dirty="0" smtClean="0">
              <a:latin typeface="Cambria"/>
              <a:cs typeface="Cambria"/>
            </a:endParaRPr>
          </a:p>
          <a:p>
            <a:pPr marL="457200" indent="-457200">
              <a:buFont typeface="Arial"/>
              <a:buChar char="•"/>
            </a:pPr>
            <a:r>
              <a:rPr lang="fr-FR" sz="2600" dirty="0" err="1" smtClean="0">
                <a:latin typeface="Cambria"/>
                <a:cs typeface="Cambria"/>
              </a:rPr>
              <a:t>Two</a:t>
            </a:r>
            <a:r>
              <a:rPr lang="fr-FR" sz="2600" dirty="0" smtClean="0">
                <a:latin typeface="Cambria"/>
                <a:cs typeface="Cambria"/>
              </a:rPr>
              <a:t> </a:t>
            </a:r>
            <a:r>
              <a:rPr lang="fr-FR" sz="2600" dirty="0" err="1" smtClean="0">
                <a:latin typeface="Cambria"/>
                <a:cs typeface="Cambria"/>
              </a:rPr>
              <a:t>molecules</a:t>
            </a:r>
            <a:r>
              <a:rPr lang="fr-FR" sz="2600" dirty="0" smtClean="0">
                <a:latin typeface="Cambria"/>
                <a:cs typeface="Cambria"/>
              </a:rPr>
              <a:t> of </a:t>
            </a:r>
            <a:r>
              <a:rPr lang="fr-FR" sz="2600" dirty="0" err="1" smtClean="0">
                <a:latin typeface="Cambria"/>
                <a:cs typeface="Cambria"/>
              </a:rPr>
              <a:t>acetylcholine</a:t>
            </a:r>
            <a:r>
              <a:rPr lang="fr-FR" sz="2600" dirty="0" smtClean="0">
                <a:latin typeface="Cambria"/>
                <a:cs typeface="Cambria"/>
              </a:rPr>
              <a:t> </a:t>
            </a:r>
            <a:r>
              <a:rPr lang="fr-FR" sz="2600" dirty="0" err="1" smtClean="0">
                <a:latin typeface="Cambria"/>
                <a:cs typeface="Cambria"/>
              </a:rPr>
              <a:t>bind</a:t>
            </a:r>
            <a:r>
              <a:rPr lang="fr-FR" sz="2600" dirty="0" smtClean="0">
                <a:latin typeface="Cambria"/>
                <a:cs typeface="Cambria"/>
              </a:rPr>
              <a:t> to open a </a:t>
            </a:r>
            <a:r>
              <a:rPr lang="fr-FR" sz="2600" dirty="0" err="1" smtClean="0">
                <a:latin typeface="Cambria"/>
                <a:cs typeface="Cambria"/>
              </a:rPr>
              <a:t>nicotinic</a:t>
            </a:r>
            <a:r>
              <a:rPr lang="fr-FR" sz="2600" dirty="0" smtClean="0">
                <a:latin typeface="Cambria"/>
                <a:cs typeface="Cambria"/>
              </a:rPr>
              <a:t> </a:t>
            </a:r>
            <a:r>
              <a:rPr lang="fr-FR" sz="2600" dirty="0" err="1" smtClean="0">
                <a:latin typeface="Cambria"/>
                <a:cs typeface="Cambria"/>
              </a:rPr>
              <a:t>channel</a:t>
            </a:r>
            <a:endParaRPr lang="fr-FR" sz="2600" dirty="0" smtClean="0">
              <a:latin typeface="Cambria"/>
              <a:cs typeface="Cambria"/>
            </a:endParaRPr>
          </a:p>
          <a:p>
            <a:pPr marL="457200" indent="-457200">
              <a:buFont typeface="Arial"/>
              <a:buChar char="•"/>
            </a:pPr>
            <a:endParaRPr lang="fr-FR" sz="2600" dirty="0">
              <a:latin typeface="Cambria"/>
              <a:cs typeface="Cambria"/>
            </a:endParaRPr>
          </a:p>
          <a:p>
            <a:pPr marL="457200" indent="-457200">
              <a:buFont typeface="Arial"/>
              <a:buChar char="•"/>
            </a:pPr>
            <a:r>
              <a:rPr lang="fr-FR" sz="2600" dirty="0" smtClean="0">
                <a:latin typeface="Cambria"/>
                <a:cs typeface="Cambria"/>
              </a:rPr>
              <a:t>The </a:t>
            </a:r>
            <a:r>
              <a:rPr lang="fr-FR" sz="2600" dirty="0" err="1" smtClean="0">
                <a:latin typeface="Cambria"/>
                <a:cs typeface="Cambria"/>
              </a:rPr>
              <a:t>nicotinic</a:t>
            </a:r>
            <a:r>
              <a:rPr lang="fr-FR" sz="2600" dirty="0" smtClean="0">
                <a:latin typeface="Cambria"/>
                <a:cs typeface="Cambria"/>
              </a:rPr>
              <a:t> conductance </a:t>
            </a:r>
            <a:r>
              <a:rPr lang="fr-FR" sz="2600" dirty="0" err="1" smtClean="0">
                <a:latin typeface="Cambria"/>
                <a:cs typeface="Cambria"/>
              </a:rPr>
              <a:t>depends</a:t>
            </a:r>
            <a:r>
              <a:rPr lang="fr-FR" sz="2600" dirty="0" smtClean="0">
                <a:latin typeface="Cambria"/>
                <a:cs typeface="Cambria"/>
              </a:rPr>
              <a:t> on the second power of the </a:t>
            </a:r>
            <a:r>
              <a:rPr lang="fr-FR" sz="2600" dirty="0" err="1" smtClean="0">
                <a:latin typeface="Cambria"/>
                <a:cs typeface="Cambria"/>
              </a:rPr>
              <a:t>acetylcholine</a:t>
            </a:r>
            <a:r>
              <a:rPr lang="fr-FR" sz="2600" dirty="0" smtClean="0">
                <a:latin typeface="Cambria"/>
                <a:cs typeface="Cambria"/>
              </a:rPr>
              <a:t> </a:t>
            </a:r>
            <a:r>
              <a:rPr lang="fr-FR" sz="2600" dirty="0" err="1" smtClean="0">
                <a:latin typeface="Cambria"/>
                <a:cs typeface="Cambria"/>
              </a:rPr>
              <a:t>neurotransmitter</a:t>
            </a:r>
            <a:r>
              <a:rPr lang="fr-FR" sz="2600" dirty="0" smtClean="0">
                <a:latin typeface="Cambria"/>
                <a:cs typeface="Cambria"/>
              </a:rPr>
              <a:t> concentration A</a:t>
            </a:r>
          </a:p>
          <a:p>
            <a:pPr marL="457200" indent="-457200">
              <a:buFont typeface="Arial"/>
              <a:buChar char="•"/>
            </a:pPr>
            <a:endParaRPr lang="fr-FR" sz="2600" dirty="0" smtClean="0">
              <a:latin typeface="Cambria"/>
              <a:cs typeface="Cambria"/>
            </a:endParaRPr>
          </a:p>
          <a:p>
            <a:pPr marL="457200" indent="-457200">
              <a:buFont typeface="Arial"/>
              <a:buChar char="•"/>
            </a:pPr>
            <a:endParaRPr lang="fr-FR" sz="2600" dirty="0" smtClean="0">
              <a:latin typeface="Cambria"/>
              <a:cs typeface="Cambria"/>
            </a:endParaRPr>
          </a:p>
          <a:p>
            <a:pPr marL="457200" indent="-457200">
              <a:buFont typeface="Arial"/>
              <a:buChar char="•"/>
            </a:pPr>
            <a:endParaRPr lang="fr-FR" sz="2600" dirty="0" smtClean="0">
              <a:latin typeface="Cambria"/>
              <a:cs typeface="Cambria"/>
            </a:endParaRPr>
          </a:p>
          <a:p>
            <a:pPr marL="457200" indent="-457200">
              <a:buFont typeface="Arial"/>
              <a:buChar char="•"/>
            </a:pPr>
            <a:endParaRPr lang="fr-FR" sz="2600" dirty="0">
              <a:latin typeface="Cambria"/>
              <a:cs typeface="Cambria"/>
            </a:endParaRPr>
          </a:p>
          <a:p>
            <a:pPr marL="457200" indent="-457200">
              <a:buFont typeface="Arial"/>
              <a:buChar char="•"/>
            </a:pPr>
            <a:endParaRPr lang="fr-FR" sz="2600" dirty="0" smtClean="0">
              <a:latin typeface="Cambria"/>
              <a:cs typeface="Cambria"/>
            </a:endParaRPr>
          </a:p>
          <a:p>
            <a:pPr marL="1828800" lvl="3" indent="-457200">
              <a:buFont typeface="Arial"/>
              <a:buChar char="•"/>
            </a:pPr>
            <a:endParaRPr lang="fr-FR" sz="2600" dirty="0">
              <a:solidFill>
                <a:srgbClr val="000000"/>
              </a:solidFill>
              <a:latin typeface="Cambria"/>
              <a:cs typeface="Cambria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EF798-B1B9-7449-98B2-36D44396573B}" type="slidenum">
              <a:rPr lang="fr-FR" smtClean="0"/>
              <a:t>35</a:t>
            </a:fld>
            <a:endParaRPr lang="fr-FR"/>
          </a:p>
        </p:txBody>
      </p:sp>
      <p:pic>
        <p:nvPicPr>
          <p:cNvPr id="3" name="Image 2" descr="Screen Shot 2015-08-31 at 02.21.4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1528" y="1480508"/>
            <a:ext cx="1702929" cy="3649133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2133600" y="324576"/>
            <a:ext cx="5130800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2800" b="1" dirty="0" err="1" smtClean="0">
                <a:latin typeface="Cambria"/>
                <a:cs typeface="Cambria"/>
              </a:rPr>
              <a:t>Acetylcholine</a:t>
            </a:r>
            <a:r>
              <a:rPr lang="fr-FR" sz="2800" b="1" dirty="0" smtClean="0">
                <a:latin typeface="Cambria"/>
                <a:cs typeface="Cambria"/>
              </a:rPr>
              <a:t> </a:t>
            </a:r>
            <a:r>
              <a:rPr lang="fr-FR" sz="2800" b="1" dirty="0" err="1" smtClean="0">
                <a:latin typeface="Cambria"/>
                <a:cs typeface="Cambria"/>
              </a:rPr>
              <a:t>current</a:t>
            </a:r>
            <a:endParaRPr lang="fr-FR" sz="2800" b="1" dirty="0">
              <a:latin typeface="Cambria"/>
              <a:cs typeface="Cambria"/>
            </a:endParaRPr>
          </a:p>
        </p:txBody>
      </p:sp>
      <p:graphicFrame>
        <p:nvGraphicFramePr>
          <p:cNvPr id="2" name="Obje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89823608"/>
              </p:ext>
            </p:extLst>
          </p:nvPr>
        </p:nvGraphicFramePr>
        <p:xfrm>
          <a:off x="4514850" y="334645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76" name="…quation" r:id="rId4" imgW="114300" imgH="165100" progId="Equation.3">
                  <p:embed/>
                </p:oleObj>
              </mc:Choice>
              <mc:Fallback>
                <p:oleObj name="…quation" r:id="rId4" imgW="1143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514850" y="334645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48877855"/>
              </p:ext>
            </p:extLst>
          </p:nvPr>
        </p:nvGraphicFramePr>
        <p:xfrm>
          <a:off x="4514850" y="334645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77" name="…quation" r:id="rId6" imgW="114300" imgH="165100" progId="Equation.3">
                  <p:embed/>
                </p:oleObj>
              </mc:Choice>
              <mc:Fallback>
                <p:oleObj name="…quation" r:id="rId6" imgW="1143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514850" y="334645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0969744"/>
              </p:ext>
            </p:extLst>
          </p:nvPr>
        </p:nvGraphicFramePr>
        <p:xfrm>
          <a:off x="2801736" y="5121016"/>
          <a:ext cx="2273302" cy="8648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78" name="…quation" r:id="rId8" imgW="1168400" imgH="444500" progId="Equation.3">
                  <p:embed/>
                </p:oleObj>
              </mc:Choice>
              <mc:Fallback>
                <p:oleObj name="…quation" r:id="rId8" imgW="1168400" imgH="444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801736" y="5121016"/>
                        <a:ext cx="2273302" cy="86484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458951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289062" y="416853"/>
            <a:ext cx="6882466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2600" dirty="0" smtClean="0">
              <a:latin typeface="Cambria"/>
              <a:cs typeface="Cambria"/>
            </a:endParaRPr>
          </a:p>
          <a:p>
            <a:pPr marL="457200" indent="-457200">
              <a:buFont typeface="Arial"/>
              <a:buChar char="•"/>
            </a:pPr>
            <a:r>
              <a:rPr lang="fr-FR" sz="2600" dirty="0" err="1" smtClean="0">
                <a:latin typeface="Cambria"/>
                <a:cs typeface="Cambria"/>
              </a:rPr>
              <a:t>nAchR</a:t>
            </a:r>
            <a:r>
              <a:rPr lang="fr-FR" sz="2600" dirty="0" smtClean="0">
                <a:latin typeface="Cambria"/>
                <a:cs typeface="Cambria"/>
              </a:rPr>
              <a:t> </a:t>
            </a:r>
            <a:r>
              <a:rPr lang="fr-FR" sz="2600" dirty="0" err="1" smtClean="0">
                <a:latin typeface="Cambria"/>
                <a:cs typeface="Cambria"/>
              </a:rPr>
              <a:t>channel</a:t>
            </a:r>
            <a:r>
              <a:rPr lang="fr-FR" sz="2600" dirty="0" smtClean="0">
                <a:latin typeface="Cambria"/>
                <a:cs typeface="Cambria"/>
              </a:rPr>
              <a:t> </a:t>
            </a:r>
            <a:r>
              <a:rPr lang="fr-FR" sz="2600" dirty="0" err="1" smtClean="0">
                <a:latin typeface="Cambria"/>
                <a:cs typeface="Cambria"/>
              </a:rPr>
              <a:t>is</a:t>
            </a:r>
            <a:r>
              <a:rPr lang="fr-FR" sz="2600" dirty="0" smtClean="0">
                <a:latin typeface="Cambria"/>
                <a:cs typeface="Cambria"/>
              </a:rPr>
              <a:t> </a:t>
            </a:r>
            <a:r>
              <a:rPr lang="fr-FR" sz="2600" dirty="0" err="1" smtClean="0">
                <a:latin typeface="Cambria"/>
                <a:cs typeface="Cambria"/>
              </a:rPr>
              <a:t>permeable</a:t>
            </a:r>
            <a:r>
              <a:rPr lang="fr-FR" sz="2600" dirty="0" smtClean="0">
                <a:latin typeface="Cambria"/>
                <a:cs typeface="Cambria"/>
              </a:rPr>
              <a:t> to </a:t>
            </a:r>
            <a:r>
              <a:rPr lang="fr-FR" sz="2600" dirty="0" err="1" smtClean="0">
                <a:latin typeface="Cambria"/>
                <a:cs typeface="Cambria"/>
              </a:rPr>
              <a:t>three</a:t>
            </a:r>
            <a:r>
              <a:rPr lang="fr-FR" sz="2600" dirty="0" smtClean="0">
                <a:latin typeface="Cambria"/>
                <a:cs typeface="Cambria"/>
              </a:rPr>
              <a:t> </a:t>
            </a:r>
            <a:r>
              <a:rPr lang="fr-FR" sz="2600" dirty="0">
                <a:latin typeface="Cambria"/>
                <a:cs typeface="Cambria"/>
              </a:rPr>
              <a:t>c</a:t>
            </a:r>
            <a:r>
              <a:rPr lang="fr-FR" sz="2600" dirty="0" smtClean="0">
                <a:latin typeface="Cambria"/>
                <a:cs typeface="Cambria"/>
              </a:rPr>
              <a:t>ations </a:t>
            </a:r>
            <a:endParaRPr lang="fr-FR" sz="2600" dirty="0">
              <a:latin typeface="Cambria"/>
              <a:cs typeface="Cambria"/>
            </a:endParaRPr>
          </a:p>
          <a:p>
            <a:pPr marL="457200" indent="-457200">
              <a:buFont typeface="Arial"/>
              <a:buChar char="•"/>
            </a:pPr>
            <a:endParaRPr lang="fr-FR" sz="2600" dirty="0" smtClean="0">
              <a:latin typeface="Cambria"/>
              <a:cs typeface="Cambria"/>
            </a:endParaRPr>
          </a:p>
          <a:p>
            <a:pPr marL="457200" indent="-457200">
              <a:buFont typeface="Arial"/>
              <a:buChar char="•"/>
            </a:pPr>
            <a:endParaRPr lang="fr-FR" sz="2600" dirty="0" smtClean="0">
              <a:latin typeface="Cambria"/>
              <a:cs typeface="Cambria"/>
            </a:endParaRPr>
          </a:p>
          <a:p>
            <a:pPr marL="457200" indent="-457200">
              <a:buFont typeface="Arial"/>
              <a:buChar char="•"/>
            </a:pPr>
            <a:r>
              <a:rPr lang="fr-FR" sz="2600" dirty="0" smtClean="0">
                <a:latin typeface="Cambria"/>
                <a:cs typeface="Cambria"/>
              </a:rPr>
              <a:t>Reversal </a:t>
            </a:r>
            <a:r>
              <a:rPr lang="fr-FR" sz="2600" dirty="0" err="1" smtClean="0">
                <a:latin typeface="Cambria"/>
                <a:cs typeface="Cambria"/>
              </a:rPr>
              <a:t>potential</a:t>
            </a:r>
            <a:r>
              <a:rPr lang="fr-FR" sz="2600" dirty="0" smtClean="0">
                <a:latin typeface="Cambria"/>
                <a:cs typeface="Cambria"/>
              </a:rPr>
              <a:t>               [</a:t>
            </a:r>
            <a:r>
              <a:rPr lang="fr-FR" sz="2600" dirty="0" err="1" smtClean="0">
                <a:latin typeface="Cambria"/>
                <a:cs typeface="Cambria"/>
              </a:rPr>
              <a:t>Lassignal</a:t>
            </a:r>
            <a:r>
              <a:rPr lang="fr-FR" sz="2600" dirty="0" smtClean="0">
                <a:latin typeface="Cambria"/>
                <a:cs typeface="Cambria"/>
              </a:rPr>
              <a:t> 1977]</a:t>
            </a:r>
            <a:endParaRPr lang="fr-FR" sz="2600" dirty="0" smtClean="0">
              <a:latin typeface="Cambria"/>
              <a:cs typeface="Cambria"/>
            </a:endParaRPr>
          </a:p>
          <a:p>
            <a:pPr marL="1828800" lvl="3" indent="-457200">
              <a:buFont typeface="Arial"/>
              <a:buChar char="•"/>
            </a:pPr>
            <a:endParaRPr lang="fr-FR" sz="2600" dirty="0">
              <a:solidFill>
                <a:srgbClr val="000000"/>
              </a:solidFill>
              <a:latin typeface="Cambria"/>
              <a:cs typeface="Cambria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EF798-B1B9-7449-98B2-36D44396573B}" type="slidenum">
              <a:rPr lang="fr-FR" smtClean="0">
                <a:latin typeface="Cambria"/>
                <a:cs typeface="Cambria"/>
              </a:rPr>
              <a:t>36</a:t>
            </a:fld>
            <a:endParaRPr lang="fr-FR">
              <a:latin typeface="Cambria"/>
              <a:cs typeface="Cambria"/>
            </a:endParaRPr>
          </a:p>
        </p:txBody>
      </p:sp>
      <p:pic>
        <p:nvPicPr>
          <p:cNvPr id="3" name="Image 2" descr="Screen Shot 2015-08-31 at 02.21.4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1071" y="416853"/>
            <a:ext cx="1702929" cy="3649133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2133600" y="62966"/>
            <a:ext cx="5130800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2800" b="1" dirty="0" err="1" smtClean="0">
                <a:latin typeface="Cambria"/>
                <a:cs typeface="Cambria"/>
              </a:rPr>
              <a:t>Acetylcholine</a:t>
            </a:r>
            <a:r>
              <a:rPr lang="fr-FR" sz="2800" b="1" dirty="0" smtClean="0">
                <a:latin typeface="Cambria"/>
                <a:cs typeface="Cambria"/>
              </a:rPr>
              <a:t> </a:t>
            </a:r>
            <a:r>
              <a:rPr lang="fr-FR" sz="2800" b="1" dirty="0" err="1" smtClean="0">
                <a:latin typeface="Cambria"/>
                <a:cs typeface="Cambria"/>
              </a:rPr>
              <a:t>current</a:t>
            </a:r>
            <a:endParaRPr lang="fr-FR" sz="2800" b="1" dirty="0">
              <a:latin typeface="Cambria"/>
              <a:cs typeface="Cambria"/>
            </a:endParaRPr>
          </a:p>
        </p:txBody>
      </p:sp>
      <p:graphicFrame>
        <p:nvGraphicFramePr>
          <p:cNvPr id="2" name="Obje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60931209"/>
              </p:ext>
            </p:extLst>
          </p:nvPr>
        </p:nvGraphicFramePr>
        <p:xfrm>
          <a:off x="4514850" y="334645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29" name="…quation" r:id="rId4" imgW="114300" imgH="165100" progId="Equation.3">
                  <p:embed/>
                </p:oleObj>
              </mc:Choice>
              <mc:Fallback>
                <p:oleObj name="…quation" r:id="rId4" imgW="1143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514850" y="334645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20808501"/>
              </p:ext>
            </p:extLst>
          </p:nvPr>
        </p:nvGraphicFramePr>
        <p:xfrm>
          <a:off x="3272615" y="1480508"/>
          <a:ext cx="1587252" cy="4027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30" name="…quation" r:id="rId6" imgW="850900" imgH="215900" progId="Equation.3">
                  <p:embed/>
                </p:oleObj>
              </mc:Choice>
              <mc:Fallback>
                <p:oleObj name="…quation" r:id="rId6" imgW="8509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272615" y="1480508"/>
                        <a:ext cx="1587252" cy="4027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05042741"/>
              </p:ext>
            </p:extLst>
          </p:nvPr>
        </p:nvGraphicFramePr>
        <p:xfrm>
          <a:off x="4514850" y="3846756"/>
          <a:ext cx="1600465" cy="369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31" name="…quation" r:id="rId8" imgW="800100" imgH="215900" progId="Equation.3">
                  <p:embed/>
                </p:oleObj>
              </mc:Choice>
              <mc:Fallback>
                <p:oleObj name="…quation" r:id="rId8" imgW="8001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514850" y="3846756"/>
                        <a:ext cx="1600465" cy="3698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06289963"/>
              </p:ext>
            </p:extLst>
          </p:nvPr>
        </p:nvGraphicFramePr>
        <p:xfrm>
          <a:off x="3482742" y="2449975"/>
          <a:ext cx="930275" cy="396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32" name="…quation" r:id="rId10" imgW="508000" imgH="215900" progId="Equation.3">
                  <p:embed/>
                </p:oleObj>
              </mc:Choice>
              <mc:Fallback>
                <p:oleObj name="…quation" r:id="rId10" imgW="5080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3482742" y="2449975"/>
                        <a:ext cx="930275" cy="396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Image 10" descr="Screen Shot 2015-08-31 at 13.16.31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69" y="3049885"/>
            <a:ext cx="3213100" cy="3213100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3935340" y="4325180"/>
            <a:ext cx="350573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dirty="0" err="1" smtClean="0">
                <a:latin typeface="Cambria"/>
                <a:cs typeface="Cambria"/>
              </a:rPr>
              <a:t>Which</a:t>
            </a:r>
            <a:r>
              <a:rPr lang="fr-FR" sz="2200" dirty="0" smtClean="0">
                <a:latin typeface="Cambria"/>
                <a:cs typeface="Cambria"/>
              </a:rPr>
              <a:t> </a:t>
            </a:r>
            <a:r>
              <a:rPr lang="fr-FR" sz="2200" dirty="0" err="1" smtClean="0">
                <a:latin typeface="Cambria"/>
                <a:cs typeface="Cambria"/>
              </a:rPr>
              <a:t>was</a:t>
            </a:r>
            <a:r>
              <a:rPr lang="fr-FR" sz="2200" dirty="0" smtClean="0">
                <a:latin typeface="Cambria"/>
                <a:cs typeface="Cambria"/>
              </a:rPr>
              <a:t> </a:t>
            </a:r>
            <a:r>
              <a:rPr lang="fr-FR" sz="2200" dirty="0" err="1" smtClean="0">
                <a:latin typeface="Cambria"/>
                <a:cs typeface="Cambria"/>
              </a:rPr>
              <a:t>chosen</a:t>
            </a:r>
            <a:r>
              <a:rPr lang="fr-FR" sz="2200" dirty="0" smtClean="0">
                <a:latin typeface="Cambria"/>
                <a:cs typeface="Cambria"/>
              </a:rPr>
              <a:t> by </a:t>
            </a:r>
            <a:r>
              <a:rPr lang="fr-FR" sz="2200" dirty="0" err="1" smtClean="0">
                <a:latin typeface="Cambria"/>
                <a:cs typeface="Cambria"/>
              </a:rPr>
              <a:t>Lansdell</a:t>
            </a:r>
            <a:r>
              <a:rPr lang="fr-FR" sz="2200" dirty="0" smtClean="0">
                <a:latin typeface="Cambria"/>
                <a:cs typeface="Cambria"/>
              </a:rPr>
              <a:t> et al.</a:t>
            </a:r>
            <a:endParaRPr lang="fr-FR" sz="2200" dirty="0">
              <a:latin typeface="Cambria"/>
              <a:cs typeface="Cambria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4220604" y="3751411"/>
            <a:ext cx="5373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latin typeface="Cambria"/>
                <a:cs typeface="Cambria"/>
              </a:rPr>
              <a:t>≠</a:t>
            </a:r>
            <a:endParaRPr lang="fr-FR" sz="2400" dirty="0">
              <a:latin typeface="Cambria"/>
              <a:cs typeface="Cambria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0" y="6488668"/>
            <a:ext cx="44130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smtClean="0">
                <a:latin typeface="Cambria"/>
                <a:cs typeface="Cambria"/>
              </a:rPr>
              <a:t>Reversal </a:t>
            </a:r>
            <a:r>
              <a:rPr lang="fr-FR" i="1" dirty="0" err="1" smtClean="0">
                <a:latin typeface="Cambria"/>
                <a:cs typeface="Cambria"/>
              </a:rPr>
              <a:t>potential</a:t>
            </a:r>
            <a:r>
              <a:rPr lang="fr-FR" i="1" dirty="0" smtClean="0">
                <a:latin typeface="Cambria"/>
                <a:cs typeface="Cambria"/>
              </a:rPr>
              <a:t> of Ach,Lassignal,1977</a:t>
            </a:r>
            <a:endParaRPr lang="fr-FR" i="1" dirty="0"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41251164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EF798-B1B9-7449-98B2-36D44396573B}" type="slidenum">
              <a:rPr lang="fr-FR" smtClean="0">
                <a:latin typeface="Cambria"/>
                <a:cs typeface="Cambria"/>
              </a:rPr>
              <a:t>37</a:t>
            </a:fld>
            <a:endParaRPr lang="fr-FR">
              <a:latin typeface="Cambria"/>
              <a:cs typeface="Cambria"/>
            </a:endParaRPr>
          </a:p>
        </p:txBody>
      </p:sp>
      <p:pic>
        <p:nvPicPr>
          <p:cNvPr id="3" name="Image 2" descr="SACNetwor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43" y="1958082"/>
            <a:ext cx="2732900" cy="2606929"/>
          </a:xfrm>
          <a:prstGeom prst="rect">
            <a:avLst/>
          </a:prstGeom>
        </p:spPr>
      </p:pic>
      <p:cxnSp>
        <p:nvCxnSpPr>
          <p:cNvPr id="8" name="Connecteur droit avec flèche 7"/>
          <p:cNvCxnSpPr>
            <a:stCxn id="3" idx="3"/>
          </p:cNvCxnSpPr>
          <p:nvPr/>
        </p:nvCxnSpPr>
        <p:spPr>
          <a:xfrm>
            <a:off x="2828743" y="3261547"/>
            <a:ext cx="521878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Image 9" descr="Ideal_SAC_Mosai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7702" y="1958082"/>
            <a:ext cx="2683597" cy="2653370"/>
          </a:xfrm>
          <a:prstGeom prst="rect">
            <a:avLst/>
          </a:prstGeom>
        </p:spPr>
      </p:pic>
      <p:pic>
        <p:nvPicPr>
          <p:cNvPr id="12" name="Image 11" descr="SAC_Mosaic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0621" y="1958082"/>
            <a:ext cx="2483808" cy="2483808"/>
          </a:xfrm>
          <a:prstGeom prst="rect">
            <a:avLst/>
          </a:prstGeom>
        </p:spPr>
      </p:pic>
      <p:cxnSp>
        <p:nvCxnSpPr>
          <p:cNvPr id="18" name="Connecteur droit avec flèche 17"/>
          <p:cNvCxnSpPr/>
          <p:nvPr/>
        </p:nvCxnSpPr>
        <p:spPr>
          <a:xfrm>
            <a:off x="5834429" y="3236759"/>
            <a:ext cx="521878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ZoneTexte 18"/>
          <p:cNvSpPr txBox="1"/>
          <p:nvPr/>
        </p:nvSpPr>
        <p:spPr>
          <a:xfrm>
            <a:off x="2133600" y="62966"/>
            <a:ext cx="5130800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2800" b="1" dirty="0" err="1" smtClean="0">
                <a:solidFill>
                  <a:schemeClr val="accent5">
                    <a:lumMod val="75000"/>
                  </a:schemeClr>
                </a:solidFill>
                <a:latin typeface="Cambria"/>
                <a:cs typeface="Cambria"/>
              </a:rPr>
              <a:t>SACs</a:t>
            </a:r>
            <a:r>
              <a:rPr lang="fr-FR" sz="2800" b="1" dirty="0" smtClean="0">
                <a:solidFill>
                  <a:schemeClr val="accent5">
                    <a:lumMod val="75000"/>
                  </a:schemeClr>
                </a:solidFill>
                <a:latin typeface="Cambria"/>
                <a:cs typeface="Cambria"/>
              </a:rPr>
              <a:t> &amp; Diffusion</a:t>
            </a:r>
            <a:endParaRPr lang="fr-FR" sz="2800" b="1" dirty="0">
              <a:solidFill>
                <a:schemeClr val="accent5">
                  <a:lumMod val="75000"/>
                </a:schemeClr>
              </a:solidFill>
              <a:latin typeface="Cambria"/>
              <a:cs typeface="Cambria"/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335450" y="4720771"/>
            <a:ext cx="22403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 smtClean="0">
                <a:latin typeface="Cambria"/>
                <a:cs typeface="Cambria"/>
              </a:rPr>
              <a:t>SACs</a:t>
            </a:r>
            <a:r>
              <a:rPr lang="fr-FR" dirty="0" smtClean="0">
                <a:latin typeface="Cambria"/>
                <a:cs typeface="Cambria"/>
              </a:rPr>
              <a:t> </a:t>
            </a:r>
            <a:r>
              <a:rPr lang="fr-FR" dirty="0" err="1" smtClean="0">
                <a:latin typeface="Cambria"/>
                <a:cs typeface="Cambria"/>
              </a:rPr>
              <a:t>realistic</a:t>
            </a:r>
            <a:r>
              <a:rPr lang="fr-FR" dirty="0" smtClean="0">
                <a:latin typeface="Cambria"/>
                <a:cs typeface="Cambria"/>
              </a:rPr>
              <a:t> connections</a:t>
            </a:r>
            <a:endParaRPr lang="fr-FR" dirty="0">
              <a:latin typeface="Cambria"/>
              <a:cs typeface="Cambria"/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3410519" y="4712469"/>
            <a:ext cx="2240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>
                <a:latin typeface="Cambria"/>
                <a:cs typeface="Cambria"/>
              </a:rPr>
              <a:t>SACs</a:t>
            </a:r>
            <a:r>
              <a:rPr lang="fr-FR" dirty="0" smtClean="0">
                <a:latin typeface="Cambria"/>
                <a:cs typeface="Cambria"/>
              </a:rPr>
              <a:t> on a </a:t>
            </a:r>
            <a:r>
              <a:rPr lang="fr-FR" dirty="0" err="1" smtClean="0">
                <a:latin typeface="Cambria"/>
                <a:cs typeface="Cambria"/>
              </a:rPr>
              <a:t>lattice</a:t>
            </a:r>
            <a:endParaRPr lang="fr-FR" dirty="0">
              <a:latin typeface="Cambria"/>
              <a:cs typeface="Cambria"/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6495494" y="4688602"/>
            <a:ext cx="24658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 smtClean="0">
                <a:latin typeface="Cambria"/>
                <a:cs typeface="Cambria"/>
              </a:rPr>
              <a:t>SACs</a:t>
            </a:r>
            <a:r>
              <a:rPr lang="fr-FR" dirty="0" smtClean="0">
                <a:latin typeface="Cambria"/>
                <a:cs typeface="Cambria"/>
              </a:rPr>
              <a:t> </a:t>
            </a:r>
            <a:r>
              <a:rPr lang="fr-FR" dirty="0" err="1" smtClean="0">
                <a:latin typeface="Cambria"/>
                <a:cs typeface="Cambria"/>
              </a:rPr>
              <a:t>become</a:t>
            </a:r>
            <a:r>
              <a:rPr lang="fr-FR" dirty="0" smtClean="0">
                <a:latin typeface="Cambria"/>
                <a:cs typeface="Cambria"/>
              </a:rPr>
              <a:t> points on a </a:t>
            </a:r>
            <a:r>
              <a:rPr lang="fr-FR" dirty="0" err="1" smtClean="0">
                <a:latin typeface="Cambria"/>
                <a:cs typeface="Cambria"/>
              </a:rPr>
              <a:t>lattice</a:t>
            </a:r>
            <a:endParaRPr lang="fr-FR" dirty="0">
              <a:latin typeface="Cambria"/>
              <a:cs typeface="Cambria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287048" y="697523"/>
            <a:ext cx="625598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FR" sz="2800" b="1" dirty="0">
              <a:latin typeface="Cambria"/>
              <a:cs typeface="Cambria"/>
            </a:endParaRPr>
          </a:p>
          <a:p>
            <a:r>
              <a:rPr lang="fr-FR" sz="2800" b="1" dirty="0">
                <a:latin typeface="Cambria"/>
                <a:cs typeface="Cambria"/>
              </a:rPr>
              <a:t>Model </a:t>
            </a:r>
            <a:r>
              <a:rPr lang="fr-FR" sz="2800" b="1" dirty="0" err="1">
                <a:latin typeface="Cambria"/>
                <a:cs typeface="Cambria"/>
              </a:rPr>
              <a:t>synaptic</a:t>
            </a:r>
            <a:r>
              <a:rPr lang="fr-FR" sz="2800" b="1" dirty="0">
                <a:latin typeface="Cambria"/>
                <a:cs typeface="Cambria"/>
              </a:rPr>
              <a:t> interactions </a:t>
            </a:r>
          </a:p>
        </p:txBody>
      </p:sp>
    </p:spTree>
    <p:extLst>
      <p:ext uri="{BB962C8B-B14F-4D97-AF65-F5344CB8AC3E}">
        <p14:creationId xmlns:p14="http://schemas.microsoft.com/office/powerpoint/2010/main" val="4004688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289062" y="928378"/>
            <a:ext cx="7229338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2600" dirty="0">
              <a:latin typeface="Cambria"/>
              <a:cs typeface="Cambria"/>
            </a:endParaRPr>
          </a:p>
          <a:p>
            <a:pPr marL="457200" indent="-457200">
              <a:buFont typeface="Arial"/>
              <a:buChar char="•"/>
            </a:pPr>
            <a:r>
              <a:rPr lang="fr-FR" sz="2600" dirty="0" smtClean="0">
                <a:latin typeface="Cambria"/>
                <a:cs typeface="Cambria"/>
              </a:rPr>
              <a:t>Diffusion </a:t>
            </a:r>
            <a:r>
              <a:rPr lang="fr-FR" sz="2600" dirty="0" smtClean="0">
                <a:latin typeface="Cambria"/>
                <a:cs typeface="Cambria"/>
              </a:rPr>
              <a:t>of </a:t>
            </a:r>
            <a:r>
              <a:rPr lang="fr-FR" sz="2600" dirty="0" err="1">
                <a:latin typeface="Cambria"/>
                <a:cs typeface="Cambria"/>
              </a:rPr>
              <a:t>a</a:t>
            </a:r>
            <a:r>
              <a:rPr lang="fr-FR" sz="2600" dirty="0" err="1" smtClean="0">
                <a:latin typeface="Cambria"/>
                <a:cs typeface="Cambria"/>
              </a:rPr>
              <a:t>cetylcholine</a:t>
            </a:r>
            <a:r>
              <a:rPr lang="fr-FR" sz="2600" dirty="0" smtClean="0">
                <a:latin typeface="Cambria"/>
                <a:cs typeface="Cambria"/>
              </a:rPr>
              <a:t> </a:t>
            </a:r>
            <a:r>
              <a:rPr lang="fr-FR" sz="2600" dirty="0" err="1" smtClean="0">
                <a:latin typeface="Cambria"/>
                <a:cs typeface="Cambria"/>
              </a:rPr>
              <a:t>neurotransmitter</a:t>
            </a:r>
            <a:r>
              <a:rPr lang="fr-FR" sz="2600" dirty="0" smtClean="0">
                <a:latin typeface="Cambria"/>
                <a:cs typeface="Cambria"/>
              </a:rPr>
              <a:t> in </a:t>
            </a:r>
            <a:r>
              <a:rPr lang="fr-FR" sz="2600" dirty="0" err="1" smtClean="0">
                <a:latin typeface="Cambria"/>
                <a:cs typeface="Cambria"/>
              </a:rPr>
              <a:t>nicotinic</a:t>
            </a:r>
            <a:r>
              <a:rPr lang="fr-FR" sz="2600" dirty="0" smtClean="0">
                <a:latin typeface="Cambria"/>
                <a:cs typeface="Cambria"/>
              </a:rPr>
              <a:t> </a:t>
            </a:r>
            <a:r>
              <a:rPr lang="fr-FR" sz="2600" dirty="0" err="1" smtClean="0">
                <a:latin typeface="Cambria"/>
                <a:cs typeface="Cambria"/>
              </a:rPr>
              <a:t>receptors</a:t>
            </a:r>
            <a:r>
              <a:rPr lang="fr-FR" sz="2600" dirty="0" smtClean="0">
                <a:latin typeface="Cambria"/>
                <a:cs typeface="Cambria"/>
              </a:rPr>
              <a:t> [</a:t>
            </a:r>
            <a:r>
              <a:rPr lang="fr-FR" sz="2600" dirty="0" err="1" smtClean="0">
                <a:latin typeface="Cambria"/>
                <a:cs typeface="Cambria"/>
              </a:rPr>
              <a:t>Lansdell</a:t>
            </a:r>
            <a:r>
              <a:rPr lang="fr-FR" sz="2600" dirty="0" smtClean="0">
                <a:latin typeface="Cambria"/>
                <a:cs typeface="Cambria"/>
              </a:rPr>
              <a:t> 2014</a:t>
            </a:r>
            <a:r>
              <a:rPr lang="fr-FR" sz="2600" dirty="0" smtClean="0">
                <a:latin typeface="Cambria"/>
                <a:cs typeface="Cambria"/>
              </a:rPr>
              <a:t>]</a:t>
            </a:r>
          </a:p>
          <a:p>
            <a:pPr marL="457200" indent="-457200">
              <a:buFont typeface="Arial"/>
              <a:buChar char="•"/>
            </a:pPr>
            <a:r>
              <a:rPr lang="fr-FR" sz="2600" dirty="0">
                <a:solidFill>
                  <a:srgbClr val="000000"/>
                </a:solidFill>
                <a:latin typeface="Cambria"/>
                <a:cs typeface="Cambria"/>
              </a:rPr>
              <a:t>Diffusion </a:t>
            </a:r>
            <a:r>
              <a:rPr lang="fr-FR" sz="2600" dirty="0" err="1" smtClean="0">
                <a:solidFill>
                  <a:srgbClr val="000000"/>
                </a:solidFill>
                <a:latin typeface="Cambria"/>
                <a:cs typeface="Cambria"/>
              </a:rPr>
              <a:t>is</a:t>
            </a:r>
            <a:r>
              <a:rPr lang="fr-FR" sz="2600" dirty="0" smtClean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lang="fr-FR" sz="2600" dirty="0">
                <a:solidFill>
                  <a:srgbClr val="000000"/>
                </a:solidFill>
                <a:latin typeface="Cambria"/>
                <a:cs typeface="Cambria"/>
              </a:rPr>
              <a:t>the </a:t>
            </a:r>
            <a:r>
              <a:rPr lang="fr-FR" sz="2600" u="sng" dirty="0" err="1">
                <a:solidFill>
                  <a:srgbClr val="000000"/>
                </a:solidFill>
                <a:latin typeface="Cambria"/>
                <a:cs typeface="Cambria"/>
              </a:rPr>
              <a:t>only</a:t>
            </a:r>
            <a:r>
              <a:rPr lang="fr-FR" sz="2600" dirty="0">
                <a:solidFill>
                  <a:srgbClr val="000000"/>
                </a:solidFill>
                <a:latin typeface="Cambria"/>
                <a:cs typeface="Cambria"/>
              </a:rPr>
              <a:t> spatial </a:t>
            </a:r>
            <a:r>
              <a:rPr lang="fr-FR" sz="2600" dirty="0" err="1">
                <a:solidFill>
                  <a:srgbClr val="000000"/>
                </a:solidFill>
                <a:latin typeface="Cambria"/>
                <a:cs typeface="Cambria"/>
              </a:rPr>
              <a:t>coupling</a:t>
            </a:r>
            <a:r>
              <a:rPr lang="fr-FR" sz="2600" dirty="0">
                <a:solidFill>
                  <a:srgbClr val="000000"/>
                </a:solidFill>
                <a:latin typeface="Cambria"/>
                <a:cs typeface="Cambria"/>
              </a:rPr>
              <a:t> in the </a:t>
            </a:r>
            <a:endParaRPr lang="fr-FR" sz="2600" dirty="0" smtClean="0">
              <a:solidFill>
                <a:srgbClr val="000000"/>
              </a:solidFill>
              <a:latin typeface="Cambria"/>
              <a:cs typeface="Cambria"/>
            </a:endParaRPr>
          </a:p>
          <a:p>
            <a:r>
              <a:rPr lang="fr-FR" sz="2600" dirty="0" smtClean="0">
                <a:solidFill>
                  <a:srgbClr val="000000"/>
                </a:solidFill>
                <a:latin typeface="Cambria"/>
                <a:cs typeface="Cambria"/>
              </a:rPr>
              <a:t>model </a:t>
            </a:r>
            <a:endParaRPr lang="fr-FR" sz="2600" dirty="0">
              <a:solidFill>
                <a:srgbClr val="000000"/>
              </a:solidFill>
              <a:latin typeface="Cambria"/>
              <a:cs typeface="Cambria"/>
            </a:endParaRPr>
          </a:p>
          <a:p>
            <a:pPr marL="1371600" lvl="2" indent="-457200">
              <a:buFont typeface="Arial"/>
              <a:buChar char="•"/>
            </a:pPr>
            <a:r>
              <a:rPr lang="fr-FR" sz="2600" dirty="0">
                <a:solidFill>
                  <a:srgbClr val="000000"/>
                </a:solidFill>
                <a:latin typeface="Cambria"/>
                <a:cs typeface="Cambria"/>
              </a:rPr>
              <a:t>Effective diffusion </a:t>
            </a:r>
            <a:r>
              <a:rPr lang="fr-FR" sz="2600" dirty="0" err="1">
                <a:solidFill>
                  <a:srgbClr val="000000"/>
                </a:solidFill>
                <a:latin typeface="Cambria"/>
                <a:cs typeface="Cambria"/>
              </a:rPr>
              <a:t>process</a:t>
            </a:r>
            <a:r>
              <a:rPr lang="fr-FR" sz="2600" dirty="0">
                <a:solidFill>
                  <a:srgbClr val="000000"/>
                </a:solidFill>
                <a:latin typeface="Cambria"/>
                <a:cs typeface="Cambria"/>
              </a:rPr>
              <a:t> – </a:t>
            </a:r>
            <a:r>
              <a:rPr lang="fr-FR" sz="2600" dirty="0" err="1">
                <a:solidFill>
                  <a:srgbClr val="000000"/>
                </a:solidFill>
                <a:latin typeface="Cambria"/>
                <a:cs typeface="Cambria"/>
              </a:rPr>
              <a:t>averaging</a:t>
            </a:r>
            <a:endParaRPr lang="fr-FR" sz="2600" dirty="0">
              <a:solidFill>
                <a:srgbClr val="000000"/>
              </a:solidFill>
              <a:latin typeface="Cambria"/>
              <a:cs typeface="Cambria"/>
            </a:endParaRPr>
          </a:p>
          <a:p>
            <a:pPr marL="914400" lvl="1" indent="-457200">
              <a:buFont typeface="Arial"/>
              <a:buChar char="•"/>
            </a:pPr>
            <a:endParaRPr lang="fr-FR" sz="2600" dirty="0" smtClean="0">
              <a:latin typeface="Cambria"/>
              <a:cs typeface="Cambria"/>
            </a:endParaRPr>
          </a:p>
          <a:p>
            <a:pPr marL="457200" indent="-457200">
              <a:buFont typeface="Arial"/>
              <a:buChar char="•"/>
            </a:pPr>
            <a:r>
              <a:rPr lang="fr-FR" sz="2600" dirty="0" err="1" smtClean="0">
                <a:latin typeface="Cambria"/>
                <a:cs typeface="Cambria"/>
              </a:rPr>
              <a:t>Cholinergic</a:t>
            </a:r>
            <a:r>
              <a:rPr lang="fr-FR" sz="2600" dirty="0" smtClean="0">
                <a:latin typeface="Cambria"/>
                <a:cs typeface="Cambria"/>
              </a:rPr>
              <a:t> </a:t>
            </a:r>
            <a:r>
              <a:rPr lang="fr-FR" sz="2600" dirty="0" err="1" smtClean="0">
                <a:latin typeface="Cambria"/>
                <a:cs typeface="Cambria"/>
              </a:rPr>
              <a:t>waves</a:t>
            </a:r>
            <a:r>
              <a:rPr lang="fr-FR" sz="2600" dirty="0" smtClean="0">
                <a:latin typeface="Cambria"/>
                <a:cs typeface="Cambria"/>
              </a:rPr>
              <a:t> </a:t>
            </a:r>
            <a:r>
              <a:rPr lang="fr-FR" sz="2600" dirty="0" err="1" smtClean="0">
                <a:latin typeface="Cambria"/>
                <a:cs typeface="Cambria"/>
              </a:rPr>
              <a:t>modulated</a:t>
            </a:r>
            <a:r>
              <a:rPr lang="fr-FR" sz="2600" dirty="0" smtClean="0">
                <a:latin typeface="Cambria"/>
                <a:cs typeface="Cambria"/>
              </a:rPr>
              <a:t> by </a:t>
            </a:r>
            <a:r>
              <a:rPr lang="fr-FR" sz="2600" dirty="0" err="1" smtClean="0">
                <a:latin typeface="Cambria"/>
                <a:cs typeface="Cambria"/>
              </a:rPr>
              <a:t>Ach</a:t>
            </a:r>
            <a:r>
              <a:rPr lang="fr-FR" sz="2600" dirty="0" smtClean="0">
                <a:latin typeface="Cambria"/>
                <a:cs typeface="Cambria"/>
              </a:rPr>
              <a:t> </a:t>
            </a:r>
            <a:r>
              <a:rPr lang="fr-FR" sz="2600" dirty="0" err="1" smtClean="0">
                <a:latin typeface="Cambria"/>
                <a:cs typeface="Cambria"/>
              </a:rPr>
              <a:t>extracellular</a:t>
            </a:r>
            <a:r>
              <a:rPr lang="fr-FR" sz="2600" dirty="0" smtClean="0">
                <a:latin typeface="Cambria"/>
                <a:cs typeface="Cambria"/>
              </a:rPr>
              <a:t> concentration </a:t>
            </a:r>
            <a:r>
              <a:rPr lang="fr-FR" sz="2600" dirty="0" smtClean="0">
                <a:latin typeface="Cambria"/>
                <a:cs typeface="Cambria"/>
              </a:rPr>
              <a:t>A</a:t>
            </a:r>
            <a:endParaRPr lang="fr-FR" sz="2600" dirty="0" smtClean="0">
              <a:latin typeface="Cambria"/>
              <a:cs typeface="Cambria"/>
            </a:endParaRPr>
          </a:p>
          <a:p>
            <a:pPr marL="1828800" lvl="3" indent="-457200">
              <a:buFont typeface="Arial"/>
              <a:buChar char="•"/>
            </a:pPr>
            <a:endParaRPr lang="fr-FR" sz="2600" dirty="0">
              <a:solidFill>
                <a:srgbClr val="000000"/>
              </a:solidFill>
              <a:latin typeface="Cambria"/>
              <a:cs typeface="Cambria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EF798-B1B9-7449-98B2-36D44396573B}" type="slidenum">
              <a:rPr lang="fr-FR" smtClean="0">
                <a:latin typeface="Cambria"/>
                <a:cs typeface="Cambria"/>
              </a:rPr>
              <a:t>38</a:t>
            </a:fld>
            <a:endParaRPr lang="fr-FR">
              <a:latin typeface="Cambria"/>
              <a:cs typeface="Cambria"/>
            </a:endParaRPr>
          </a:p>
        </p:txBody>
      </p:sp>
      <p:pic>
        <p:nvPicPr>
          <p:cNvPr id="3" name="Image 2" descr="Screen Shot 2015-08-31 at 02.21.4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1071" y="62966"/>
            <a:ext cx="1702929" cy="3649133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2133600" y="62966"/>
            <a:ext cx="5130800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2800" b="1" dirty="0" err="1" smtClean="0">
                <a:latin typeface="Cambria"/>
                <a:cs typeface="Cambria"/>
              </a:rPr>
              <a:t>Acetylcholine</a:t>
            </a:r>
            <a:r>
              <a:rPr lang="fr-FR" sz="2800" b="1" dirty="0" smtClean="0">
                <a:latin typeface="Cambria"/>
                <a:cs typeface="Cambria"/>
              </a:rPr>
              <a:t> </a:t>
            </a:r>
            <a:r>
              <a:rPr lang="fr-FR" sz="2800" b="1" dirty="0" err="1" smtClean="0">
                <a:latin typeface="Cambria"/>
                <a:cs typeface="Cambria"/>
              </a:rPr>
              <a:t>current</a:t>
            </a:r>
            <a:endParaRPr lang="fr-FR" sz="2800" b="1" dirty="0">
              <a:latin typeface="Cambria"/>
              <a:cs typeface="Cambria"/>
            </a:endParaRPr>
          </a:p>
        </p:txBody>
      </p:sp>
      <p:graphicFrame>
        <p:nvGraphicFramePr>
          <p:cNvPr id="2" name="Obje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25087138"/>
              </p:ext>
            </p:extLst>
          </p:nvPr>
        </p:nvGraphicFramePr>
        <p:xfrm>
          <a:off x="4514850" y="334645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57" name="…quation" r:id="rId4" imgW="114300" imgH="165100" progId="Equation.3">
                  <p:embed/>
                </p:oleObj>
              </mc:Choice>
              <mc:Fallback>
                <p:oleObj name="…quation" r:id="rId4" imgW="1143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514850" y="334645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Image 9" descr="Screen Shot 2015-09-02 at 00.26.46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8700" y="5129641"/>
            <a:ext cx="41275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1837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432734" y="1597060"/>
            <a:ext cx="8365067" cy="35394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2800" dirty="0" smtClean="0">
              <a:latin typeface="Cambria"/>
              <a:cs typeface="Cambria"/>
            </a:endParaRPr>
          </a:p>
          <a:p>
            <a:pPr marL="457200" indent="-457200">
              <a:buFont typeface="Arial"/>
              <a:buChar char="•"/>
            </a:pPr>
            <a:r>
              <a:rPr lang="fr-FR" sz="2800" dirty="0" err="1">
                <a:solidFill>
                  <a:srgbClr val="000000"/>
                </a:solidFill>
                <a:latin typeface="Cambria"/>
                <a:cs typeface="Cambria"/>
              </a:rPr>
              <a:t>Mimics</a:t>
            </a:r>
            <a:r>
              <a:rPr lang="fr-FR" sz="2800" dirty="0">
                <a:solidFill>
                  <a:srgbClr val="000000"/>
                </a:solidFill>
                <a:latin typeface="Cambria"/>
                <a:cs typeface="Cambria"/>
              </a:rPr>
              <a:t> the </a:t>
            </a:r>
            <a:r>
              <a:rPr lang="fr-FR" sz="2800" dirty="0" err="1">
                <a:solidFill>
                  <a:srgbClr val="000000"/>
                </a:solidFill>
                <a:latin typeface="Cambria"/>
                <a:cs typeface="Cambria"/>
              </a:rPr>
              <a:t>random</a:t>
            </a:r>
            <a:r>
              <a:rPr lang="fr-FR" sz="2800" dirty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Cambria"/>
                <a:cs typeface="Cambria"/>
              </a:rPr>
              <a:t>opening</a:t>
            </a:r>
            <a:r>
              <a:rPr lang="fr-FR" sz="2800" dirty="0">
                <a:solidFill>
                  <a:srgbClr val="000000"/>
                </a:solidFill>
                <a:latin typeface="Cambria"/>
                <a:cs typeface="Cambria"/>
              </a:rPr>
              <a:t> of Ca </a:t>
            </a:r>
            <a:r>
              <a:rPr lang="fr-FR" sz="2800" dirty="0" err="1">
                <a:solidFill>
                  <a:srgbClr val="000000"/>
                </a:solidFill>
                <a:latin typeface="Cambria"/>
                <a:cs typeface="Cambria"/>
              </a:rPr>
              <a:t>channels</a:t>
            </a:r>
            <a:r>
              <a:rPr lang="fr-FR" sz="2800" dirty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Cambria"/>
                <a:cs typeface="Cambria"/>
              </a:rPr>
              <a:t>generating</a:t>
            </a:r>
            <a:r>
              <a:rPr lang="fr-FR" sz="2800" dirty="0">
                <a:solidFill>
                  <a:srgbClr val="000000"/>
                </a:solidFill>
                <a:latin typeface="Cambria"/>
                <a:cs typeface="Cambria"/>
              </a:rPr>
              <a:t> an </a:t>
            </a:r>
            <a:r>
              <a:rPr lang="fr-FR" sz="2800" dirty="0" err="1">
                <a:solidFill>
                  <a:srgbClr val="000000"/>
                </a:solidFill>
                <a:latin typeface="Cambria"/>
                <a:cs typeface="Cambria"/>
              </a:rPr>
              <a:t>intrinsic</a:t>
            </a:r>
            <a:r>
              <a:rPr lang="fr-FR" sz="2800" dirty="0">
                <a:solidFill>
                  <a:srgbClr val="000000"/>
                </a:solidFill>
                <a:latin typeface="Cambria"/>
                <a:cs typeface="Cambria"/>
              </a:rPr>
              <a:t> extra </a:t>
            </a:r>
            <a:r>
              <a:rPr lang="fr-FR" sz="2800" dirty="0" err="1">
                <a:solidFill>
                  <a:srgbClr val="000000"/>
                </a:solidFill>
                <a:latin typeface="Cambria"/>
                <a:cs typeface="Cambria"/>
              </a:rPr>
              <a:t>current</a:t>
            </a:r>
            <a:r>
              <a:rPr lang="fr-FR" sz="2800" dirty="0">
                <a:solidFill>
                  <a:srgbClr val="000000"/>
                </a:solidFill>
                <a:latin typeface="Cambria"/>
                <a:cs typeface="Cambria"/>
              </a:rPr>
              <a:t> in </a:t>
            </a:r>
            <a:r>
              <a:rPr lang="fr-FR" sz="2800" dirty="0" err="1">
                <a:solidFill>
                  <a:srgbClr val="000000"/>
                </a:solidFill>
                <a:latin typeface="Cambria"/>
                <a:cs typeface="Cambria"/>
              </a:rPr>
              <a:t>SACs</a:t>
            </a:r>
            <a:r>
              <a:rPr lang="fr-FR" sz="2800" dirty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Cambria"/>
                <a:cs typeface="Cambria"/>
              </a:rPr>
              <a:t>activity</a:t>
            </a:r>
            <a:r>
              <a:rPr lang="fr-FR" sz="2800" dirty="0">
                <a:solidFill>
                  <a:srgbClr val="000000"/>
                </a:solidFill>
                <a:latin typeface="Cambria"/>
                <a:cs typeface="Cambria"/>
              </a:rPr>
              <a:t> [Zheng, 2006]</a:t>
            </a:r>
          </a:p>
          <a:p>
            <a:pPr marL="457200" indent="-457200">
              <a:buFont typeface="Arial"/>
              <a:buChar char="•"/>
            </a:pPr>
            <a:endParaRPr lang="fr-FR" sz="2800" dirty="0">
              <a:latin typeface="Cambria"/>
              <a:cs typeface="Cambria"/>
            </a:endParaRPr>
          </a:p>
          <a:p>
            <a:pPr marL="457200" indent="-457200">
              <a:buFont typeface="Arial"/>
              <a:buChar char="•"/>
            </a:pPr>
            <a:r>
              <a:rPr lang="fr-FR" sz="2800" dirty="0" err="1" smtClean="0">
                <a:latin typeface="Cambria"/>
                <a:cs typeface="Cambria"/>
              </a:rPr>
              <a:t>Add</a:t>
            </a:r>
            <a:r>
              <a:rPr lang="fr-FR" sz="2800" dirty="0" smtClean="0">
                <a:latin typeface="Cambria"/>
                <a:cs typeface="Cambria"/>
              </a:rPr>
              <a:t> a voltage </a:t>
            </a:r>
            <a:r>
              <a:rPr lang="fr-FR" sz="2800" dirty="0" err="1" smtClean="0">
                <a:latin typeface="Cambria"/>
                <a:cs typeface="Cambria"/>
              </a:rPr>
              <a:t>dependent</a:t>
            </a:r>
            <a:r>
              <a:rPr lang="fr-FR" sz="2800" dirty="0" smtClean="0">
                <a:latin typeface="Cambria"/>
                <a:cs typeface="Cambria"/>
              </a:rPr>
              <a:t> </a:t>
            </a:r>
            <a:r>
              <a:rPr lang="fr-FR" sz="2800" dirty="0" err="1" smtClean="0">
                <a:latin typeface="Cambria"/>
                <a:cs typeface="Cambria"/>
              </a:rPr>
              <a:t>external</a:t>
            </a:r>
            <a:r>
              <a:rPr lang="fr-FR" sz="2800" dirty="0" smtClean="0">
                <a:latin typeface="Cambria"/>
                <a:cs typeface="Cambria"/>
              </a:rPr>
              <a:t> </a:t>
            </a:r>
            <a:r>
              <a:rPr lang="fr-FR" sz="2800" dirty="0" err="1" smtClean="0">
                <a:latin typeface="Cambria"/>
                <a:cs typeface="Cambria"/>
              </a:rPr>
              <a:t>current</a:t>
            </a:r>
            <a:r>
              <a:rPr lang="fr-FR" sz="2800" dirty="0" smtClean="0">
                <a:latin typeface="Cambria"/>
                <a:cs typeface="Cambria"/>
              </a:rPr>
              <a:t> to </a:t>
            </a:r>
            <a:r>
              <a:rPr lang="fr-FR" sz="2800" dirty="0" err="1" smtClean="0">
                <a:latin typeface="Cambria"/>
                <a:cs typeface="Cambria"/>
              </a:rPr>
              <a:t>play</a:t>
            </a:r>
            <a:r>
              <a:rPr lang="fr-FR" sz="2800" dirty="0" smtClean="0">
                <a:latin typeface="Cambria"/>
                <a:cs typeface="Cambria"/>
              </a:rPr>
              <a:t> the </a:t>
            </a:r>
            <a:r>
              <a:rPr lang="fr-FR" sz="2800" dirty="0" err="1" smtClean="0">
                <a:latin typeface="Cambria"/>
                <a:cs typeface="Cambria"/>
              </a:rPr>
              <a:t>role</a:t>
            </a:r>
            <a:r>
              <a:rPr lang="fr-FR" sz="2800" dirty="0" smtClean="0">
                <a:latin typeface="Cambria"/>
                <a:cs typeface="Cambria"/>
              </a:rPr>
              <a:t> of the trigger of a </a:t>
            </a:r>
            <a:r>
              <a:rPr lang="fr-FR" sz="2800" dirty="0" err="1" smtClean="0">
                <a:latin typeface="Cambria"/>
                <a:cs typeface="Cambria"/>
              </a:rPr>
              <a:t>burst</a:t>
            </a:r>
            <a:r>
              <a:rPr lang="fr-FR" sz="2800" dirty="0" smtClean="0">
                <a:latin typeface="Cambria"/>
                <a:cs typeface="Cambria"/>
              </a:rPr>
              <a:t> [</a:t>
            </a:r>
            <a:r>
              <a:rPr lang="fr-FR" sz="2800" dirty="0" err="1" smtClean="0">
                <a:latin typeface="Cambria"/>
                <a:cs typeface="Cambria"/>
              </a:rPr>
              <a:t>Hennig</a:t>
            </a:r>
            <a:r>
              <a:rPr lang="fr-FR" sz="2800" dirty="0" smtClean="0">
                <a:latin typeface="Cambria"/>
                <a:cs typeface="Cambria"/>
              </a:rPr>
              <a:t>, </a:t>
            </a:r>
            <a:r>
              <a:rPr lang="fr-FR" sz="2800" dirty="0" smtClean="0">
                <a:latin typeface="Cambria"/>
                <a:cs typeface="Cambria"/>
              </a:rPr>
              <a:t>2009]</a:t>
            </a:r>
          </a:p>
          <a:p>
            <a:pPr algn="ctr"/>
            <a:endParaRPr lang="fr-FR" sz="2800" dirty="0" smtClean="0">
              <a:solidFill>
                <a:srgbClr val="000000"/>
              </a:solidFill>
              <a:latin typeface="Cambria"/>
              <a:cs typeface="Cambria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EF798-B1B9-7449-98B2-36D44396573B}" type="slidenum">
              <a:rPr lang="fr-FR" smtClean="0">
                <a:latin typeface="Cambria"/>
                <a:cs typeface="Cambria"/>
              </a:rPr>
              <a:t>39</a:t>
            </a:fld>
            <a:endParaRPr lang="fr-FR">
              <a:latin typeface="Cambria"/>
              <a:cs typeface="Cambria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2133600" y="1069643"/>
            <a:ext cx="5130800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2800" b="1" dirty="0" err="1" smtClean="0">
                <a:latin typeface="Cambria"/>
                <a:cs typeface="Cambria"/>
              </a:rPr>
              <a:t>External</a:t>
            </a:r>
            <a:r>
              <a:rPr lang="fr-FR" sz="2800" b="1" dirty="0" smtClean="0">
                <a:latin typeface="Cambria"/>
                <a:cs typeface="Cambria"/>
              </a:rPr>
              <a:t> </a:t>
            </a:r>
            <a:r>
              <a:rPr lang="fr-FR" sz="2800" b="1" dirty="0" err="1" smtClean="0">
                <a:latin typeface="Cambria"/>
                <a:cs typeface="Cambria"/>
              </a:rPr>
              <a:t>current</a:t>
            </a:r>
            <a:endParaRPr lang="fr-FR" sz="2800" b="1" dirty="0"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27071196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80" y="1225970"/>
            <a:ext cx="2563272" cy="4841801"/>
          </a:xfrm>
          <a:prstGeom prst="rect">
            <a:avLst/>
          </a:prstGeom>
        </p:spPr>
      </p:pic>
      <p:sp>
        <p:nvSpPr>
          <p:cNvPr id="13" name="Title 3"/>
          <p:cNvSpPr txBox="1">
            <a:spLocks/>
          </p:cNvSpPr>
          <p:nvPr/>
        </p:nvSpPr>
        <p:spPr>
          <a:xfrm>
            <a:off x="1169714" y="154945"/>
            <a:ext cx="7039914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b="1" dirty="0" smtClean="0">
                <a:solidFill>
                  <a:schemeClr val="accent5">
                    <a:lumMod val="75000"/>
                  </a:schemeClr>
                </a:solidFill>
                <a:latin typeface="Cambria"/>
                <a:cs typeface="Cambria"/>
              </a:rPr>
              <a:t>Visual System</a:t>
            </a:r>
            <a:endParaRPr lang="en-GB" b="1" dirty="0">
              <a:solidFill>
                <a:schemeClr val="accent5">
                  <a:lumMod val="75000"/>
                </a:schemeClr>
              </a:solidFill>
              <a:latin typeface="Cambria"/>
              <a:cs typeface="Cambri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747B5-B4D4-4A0D-8F80-6B0AAAB7E4C8}" type="slidenum">
              <a:rPr lang="en-GB" smtClean="0">
                <a:latin typeface="Cambria"/>
                <a:cs typeface="Cambria"/>
              </a:rPr>
              <a:t>4</a:t>
            </a:fld>
            <a:endParaRPr lang="en-GB">
              <a:latin typeface="Cambria"/>
              <a:cs typeface="Cambria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774414" y="1239480"/>
            <a:ext cx="1030515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latin typeface="Cambria"/>
                <a:cs typeface="Cambria"/>
              </a:rPr>
              <a:t>Retina</a:t>
            </a:r>
            <a:endParaRPr lang="en-GB" sz="2000" b="1" dirty="0">
              <a:latin typeface="Cambria"/>
              <a:cs typeface="Cambria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614452" y="3915596"/>
            <a:ext cx="1593344" cy="132343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smtClean="0">
                <a:latin typeface="Cambria"/>
                <a:cs typeface="Cambria"/>
              </a:rPr>
              <a:t>Lateral Geniculate Nucleus </a:t>
            </a:r>
          </a:p>
          <a:p>
            <a:pPr algn="ctr"/>
            <a:r>
              <a:rPr lang="en-GB" sz="2000" b="1" dirty="0" smtClean="0">
                <a:latin typeface="Cambria"/>
                <a:cs typeface="Cambria"/>
              </a:rPr>
              <a:t>(LGN)</a:t>
            </a:r>
            <a:endParaRPr lang="en-GB" sz="2000" b="1" dirty="0">
              <a:latin typeface="Cambria"/>
              <a:cs typeface="Cambria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123327" y="5749897"/>
            <a:ext cx="1895890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latin typeface="Cambria"/>
                <a:cs typeface="Cambria"/>
              </a:rPr>
              <a:t>Primary Visual Cortex</a:t>
            </a:r>
            <a:endParaRPr lang="en-GB" sz="2000" b="1" dirty="0">
              <a:latin typeface="Cambria"/>
              <a:cs typeface="Cambria"/>
            </a:endParaRPr>
          </a:p>
        </p:txBody>
      </p:sp>
      <p:cxnSp>
        <p:nvCxnSpPr>
          <p:cNvPr id="18" name="Elbow Connector 17"/>
          <p:cNvCxnSpPr/>
          <p:nvPr/>
        </p:nvCxnSpPr>
        <p:spPr>
          <a:xfrm>
            <a:off x="1439333" y="5492275"/>
            <a:ext cx="683994" cy="445302"/>
          </a:xfrm>
          <a:prstGeom prst="bentConnector3">
            <a:avLst>
              <a:gd name="adj1" fmla="val 50000"/>
            </a:avLst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Elbow Connector 18"/>
          <p:cNvCxnSpPr/>
          <p:nvPr/>
        </p:nvCxnSpPr>
        <p:spPr>
          <a:xfrm>
            <a:off x="1705688" y="3727915"/>
            <a:ext cx="908764" cy="496394"/>
          </a:xfrm>
          <a:prstGeom prst="bentConnector3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Elbow Connector 19"/>
          <p:cNvCxnSpPr/>
          <p:nvPr/>
        </p:nvCxnSpPr>
        <p:spPr>
          <a:xfrm>
            <a:off x="1705688" y="2053474"/>
            <a:ext cx="3053203" cy="810640"/>
          </a:xfrm>
          <a:prstGeom prst="bentConnector3">
            <a:avLst>
              <a:gd name="adj1" fmla="val 50000"/>
            </a:avLst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8891" y="1754725"/>
            <a:ext cx="2956253" cy="287956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97064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EF798-B1B9-7449-98B2-36D44396573B}" type="slidenum">
              <a:rPr lang="fr-FR" smtClean="0"/>
              <a:t>40</a:t>
            </a:fld>
            <a:endParaRPr lang="fr-FR"/>
          </a:p>
        </p:txBody>
      </p:sp>
      <p:graphicFrame>
        <p:nvGraphicFramePr>
          <p:cNvPr id="3" name="Obje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04954051"/>
              </p:ext>
            </p:extLst>
          </p:nvPr>
        </p:nvGraphicFramePr>
        <p:xfrm>
          <a:off x="83862" y="1173867"/>
          <a:ext cx="8969483" cy="6117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653" name="…quation" r:id="rId3" imgW="6045200" imgH="393700" progId="Equation.3">
                  <p:embed/>
                </p:oleObj>
              </mc:Choice>
              <mc:Fallback>
                <p:oleObj name="…quation" r:id="rId3" imgW="6045200" imgH="393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3862" y="1173867"/>
                        <a:ext cx="8969483" cy="6117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Image 3" descr="Screen Shot 2015-09-02 at 00.25.58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8536" y="2911402"/>
            <a:ext cx="3162300" cy="5461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" name="Image 5" descr="Screen Shot 2015-09-02 at 00.26.13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6913" y="3868482"/>
            <a:ext cx="3810000" cy="584200"/>
          </a:xfrm>
          <a:prstGeom prst="rect">
            <a:avLst/>
          </a:prstGeom>
        </p:spPr>
      </p:pic>
      <p:pic>
        <p:nvPicPr>
          <p:cNvPr id="7" name="Image 6" descr="Screen Shot 2015-09-02 at 00.26.33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295" y="4621488"/>
            <a:ext cx="5321300" cy="673100"/>
          </a:xfrm>
          <a:prstGeom prst="rect">
            <a:avLst/>
          </a:prstGeom>
        </p:spPr>
      </p:pic>
      <p:pic>
        <p:nvPicPr>
          <p:cNvPr id="8" name="Image 7" descr="Screen Shot 2015-09-02 at 00.26.46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792" y="5440791"/>
            <a:ext cx="4127500" cy="622300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2133600" y="266872"/>
            <a:ext cx="5130800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2800" b="1" dirty="0" smtClean="0">
                <a:latin typeface="Cambria"/>
                <a:cs typeface="Cambria"/>
              </a:rPr>
              <a:t>Full set of </a:t>
            </a:r>
            <a:r>
              <a:rPr lang="fr-FR" sz="2800" b="1" dirty="0" err="1" smtClean="0">
                <a:latin typeface="Cambria"/>
                <a:cs typeface="Cambria"/>
              </a:rPr>
              <a:t>equations</a:t>
            </a:r>
            <a:endParaRPr lang="fr-FR" sz="2800" b="1" dirty="0">
              <a:latin typeface="Cambria"/>
              <a:cs typeface="Cambria"/>
            </a:endParaRPr>
          </a:p>
        </p:txBody>
      </p:sp>
      <p:graphicFrame>
        <p:nvGraphicFramePr>
          <p:cNvPr id="10" name="Obje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41050116"/>
              </p:ext>
            </p:extLst>
          </p:nvPr>
        </p:nvGraphicFramePr>
        <p:xfrm>
          <a:off x="3093452" y="1978625"/>
          <a:ext cx="2787996" cy="688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654" name="…quation" r:id="rId9" imgW="1714500" imgH="444500" progId="Equation.3">
                  <p:embed/>
                </p:oleObj>
              </mc:Choice>
              <mc:Fallback>
                <p:oleObj name="…quation" r:id="rId9" imgW="1714500" imgH="444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093452" y="1978625"/>
                        <a:ext cx="2787996" cy="6880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592375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432734" y="1003264"/>
            <a:ext cx="8365067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fr-FR" sz="2800" dirty="0" err="1" smtClean="0">
                <a:solidFill>
                  <a:srgbClr val="000000"/>
                </a:solidFill>
                <a:latin typeface="Cambria"/>
                <a:cs typeface="Cambria"/>
              </a:rPr>
              <a:t>We</a:t>
            </a:r>
            <a:r>
              <a:rPr lang="fr-FR" sz="2800" dirty="0" smtClean="0">
                <a:solidFill>
                  <a:srgbClr val="000000"/>
                </a:solidFill>
                <a:latin typeface="Cambria"/>
                <a:cs typeface="Cambria"/>
              </a:rPr>
              <a:t> have a </a:t>
            </a:r>
            <a:r>
              <a:rPr lang="fr-FR" sz="2800" dirty="0" err="1" smtClean="0">
                <a:solidFill>
                  <a:srgbClr val="000000"/>
                </a:solidFill>
                <a:latin typeface="Cambria"/>
                <a:cs typeface="Cambria"/>
              </a:rPr>
              <a:t>nonlinear</a:t>
            </a:r>
            <a:r>
              <a:rPr lang="fr-FR" sz="2800" dirty="0" smtClean="0">
                <a:solidFill>
                  <a:srgbClr val="000000"/>
                </a:solidFill>
                <a:latin typeface="Cambria"/>
                <a:cs typeface="Cambria"/>
              </a:rPr>
              <a:t> system </a:t>
            </a:r>
            <a:r>
              <a:rPr lang="fr-FR" sz="2800" dirty="0" err="1" smtClean="0">
                <a:solidFill>
                  <a:srgbClr val="000000"/>
                </a:solidFill>
                <a:latin typeface="Cambria"/>
                <a:cs typeface="Cambria"/>
              </a:rPr>
              <a:t>with</a:t>
            </a:r>
            <a:r>
              <a:rPr lang="fr-FR" sz="2800" dirty="0" smtClean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lang="fr-FR" sz="2800" dirty="0" err="1" smtClean="0">
                <a:solidFill>
                  <a:srgbClr val="000000"/>
                </a:solidFill>
                <a:latin typeface="Cambria"/>
                <a:cs typeface="Cambria"/>
              </a:rPr>
              <a:t>high</a:t>
            </a:r>
            <a:r>
              <a:rPr lang="fr-FR" sz="2800" dirty="0" smtClean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lang="fr-FR" sz="2800" dirty="0" err="1" smtClean="0">
                <a:solidFill>
                  <a:srgbClr val="000000"/>
                </a:solidFill>
                <a:latin typeface="Cambria"/>
                <a:cs typeface="Cambria"/>
              </a:rPr>
              <a:t>sensitivity</a:t>
            </a:r>
            <a:r>
              <a:rPr lang="fr-FR" sz="2800" dirty="0" smtClean="0">
                <a:solidFill>
                  <a:srgbClr val="000000"/>
                </a:solidFill>
                <a:latin typeface="Cambria"/>
                <a:cs typeface="Cambria"/>
              </a:rPr>
              <a:t> in the change of </a:t>
            </a:r>
            <a:r>
              <a:rPr lang="fr-FR" sz="2800" dirty="0" err="1" smtClean="0">
                <a:solidFill>
                  <a:srgbClr val="000000"/>
                </a:solidFill>
                <a:latin typeface="Cambria"/>
                <a:cs typeface="Cambria"/>
              </a:rPr>
              <a:t>some</a:t>
            </a:r>
            <a:r>
              <a:rPr lang="fr-FR" sz="2800" dirty="0" smtClean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lang="fr-FR" sz="2800" dirty="0" err="1" smtClean="0">
                <a:solidFill>
                  <a:srgbClr val="000000"/>
                </a:solidFill>
                <a:latin typeface="Cambria"/>
                <a:cs typeface="Cambria"/>
              </a:rPr>
              <a:t>parameters</a:t>
            </a:r>
            <a:endParaRPr lang="fr-FR" sz="2800" dirty="0" smtClean="0">
              <a:solidFill>
                <a:srgbClr val="000000"/>
              </a:solidFill>
              <a:latin typeface="Cambria"/>
              <a:cs typeface="Cambria"/>
            </a:endParaRPr>
          </a:p>
          <a:p>
            <a:pPr marL="457200" indent="-457200">
              <a:buFont typeface="Arial"/>
              <a:buChar char="•"/>
            </a:pPr>
            <a:endParaRPr lang="fr-FR" sz="2800" dirty="0" smtClean="0">
              <a:solidFill>
                <a:srgbClr val="000000"/>
              </a:solidFill>
              <a:latin typeface="Cambria"/>
              <a:cs typeface="Cambria"/>
            </a:endParaRPr>
          </a:p>
          <a:p>
            <a:pPr marL="457200" indent="-457200">
              <a:buFont typeface="Arial"/>
              <a:buChar char="•"/>
            </a:pPr>
            <a:r>
              <a:rPr lang="fr-FR" sz="2800" dirty="0" err="1" smtClean="0">
                <a:solidFill>
                  <a:srgbClr val="000000"/>
                </a:solidFill>
                <a:latin typeface="Cambria"/>
                <a:cs typeface="Cambria"/>
              </a:rPr>
              <a:t>Some</a:t>
            </a:r>
            <a:r>
              <a:rPr lang="fr-FR" sz="2800" dirty="0" smtClean="0">
                <a:solidFill>
                  <a:srgbClr val="000000"/>
                </a:solidFill>
                <a:latin typeface="Cambria"/>
                <a:cs typeface="Cambria"/>
              </a:rPr>
              <a:t> values of </a:t>
            </a:r>
            <a:r>
              <a:rPr lang="fr-FR" sz="2800" dirty="0" err="1" smtClean="0">
                <a:solidFill>
                  <a:srgbClr val="000000"/>
                </a:solidFill>
                <a:latin typeface="Cambria"/>
                <a:cs typeface="Cambria"/>
              </a:rPr>
              <a:t>parameters</a:t>
            </a:r>
            <a:r>
              <a:rPr lang="fr-FR" sz="2800" dirty="0" smtClean="0">
                <a:solidFill>
                  <a:srgbClr val="000000"/>
                </a:solidFill>
                <a:latin typeface="Cambria"/>
                <a:cs typeface="Cambria"/>
              </a:rPr>
              <a:t> are </a:t>
            </a:r>
            <a:r>
              <a:rPr lang="fr-FR" sz="2800" dirty="0" err="1" smtClean="0">
                <a:solidFill>
                  <a:srgbClr val="000000"/>
                </a:solidFill>
                <a:latin typeface="Cambria"/>
                <a:cs typeface="Cambria"/>
              </a:rPr>
              <a:t>fixed</a:t>
            </a:r>
            <a:r>
              <a:rPr lang="fr-FR" sz="2800" dirty="0" smtClean="0">
                <a:solidFill>
                  <a:srgbClr val="000000"/>
                </a:solidFill>
                <a:latin typeface="Cambria"/>
                <a:cs typeface="Cambria"/>
              </a:rPr>
              <a:t> by </a:t>
            </a:r>
            <a:r>
              <a:rPr lang="fr-FR" sz="2800" dirty="0" err="1" smtClean="0">
                <a:solidFill>
                  <a:srgbClr val="000000"/>
                </a:solidFill>
                <a:latin typeface="Cambria"/>
                <a:cs typeface="Cambria"/>
              </a:rPr>
              <a:t>biophysics</a:t>
            </a:r>
            <a:endParaRPr lang="fr-FR" sz="2800" dirty="0" smtClean="0">
              <a:solidFill>
                <a:srgbClr val="000000"/>
              </a:solidFill>
              <a:latin typeface="Cambria"/>
              <a:cs typeface="Cambria"/>
            </a:endParaRPr>
          </a:p>
          <a:p>
            <a:pPr marL="1828800" lvl="3" indent="-457200">
              <a:buFont typeface="Arial"/>
              <a:buChar char="•"/>
            </a:pPr>
            <a:r>
              <a:rPr lang="fr-FR" sz="2800" dirty="0" err="1" smtClean="0">
                <a:solidFill>
                  <a:srgbClr val="000000"/>
                </a:solidFill>
                <a:latin typeface="Cambria"/>
                <a:cs typeface="Cambria"/>
              </a:rPr>
              <a:t>E.g</a:t>
            </a:r>
            <a:r>
              <a:rPr lang="fr-FR" sz="2800" dirty="0" smtClean="0">
                <a:solidFill>
                  <a:srgbClr val="000000"/>
                </a:solidFill>
                <a:latin typeface="Cambria"/>
                <a:cs typeface="Cambria"/>
              </a:rPr>
              <a:t>. Reversal </a:t>
            </a:r>
            <a:r>
              <a:rPr lang="fr-FR" sz="2800" dirty="0" err="1" smtClean="0">
                <a:solidFill>
                  <a:srgbClr val="000000"/>
                </a:solidFill>
                <a:latin typeface="Cambria"/>
                <a:cs typeface="Cambria"/>
              </a:rPr>
              <a:t>potentials</a:t>
            </a:r>
            <a:endParaRPr lang="fr-FR" sz="2800" dirty="0" smtClean="0">
              <a:solidFill>
                <a:srgbClr val="000000"/>
              </a:solidFill>
              <a:latin typeface="Cambria"/>
              <a:cs typeface="Cambria"/>
            </a:endParaRPr>
          </a:p>
          <a:p>
            <a:pPr marL="457200" indent="-457200">
              <a:buFont typeface="Arial"/>
              <a:buChar char="•"/>
            </a:pPr>
            <a:endParaRPr lang="fr-FR" sz="2800" dirty="0" smtClean="0">
              <a:solidFill>
                <a:srgbClr val="000000"/>
              </a:solidFill>
              <a:latin typeface="Cambria"/>
              <a:cs typeface="Cambria"/>
            </a:endParaRPr>
          </a:p>
          <a:p>
            <a:pPr marL="457200" indent="-457200">
              <a:buFont typeface="Arial"/>
              <a:buChar char="•"/>
            </a:pPr>
            <a:r>
              <a:rPr lang="fr-FR" sz="2800" dirty="0" err="1" smtClean="0">
                <a:solidFill>
                  <a:srgbClr val="000000"/>
                </a:solidFill>
                <a:latin typeface="Cambria"/>
                <a:cs typeface="Cambria"/>
              </a:rPr>
              <a:t>Then</a:t>
            </a:r>
            <a:r>
              <a:rPr lang="fr-FR" sz="2800" dirty="0" smtClean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lang="fr-FR" sz="2800" dirty="0" err="1" smtClean="0">
                <a:solidFill>
                  <a:srgbClr val="000000"/>
                </a:solidFill>
                <a:latin typeface="Cambria"/>
                <a:cs typeface="Cambria"/>
              </a:rPr>
              <a:t>vary</a:t>
            </a:r>
            <a:r>
              <a:rPr lang="fr-FR" sz="2800" dirty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lang="fr-FR" sz="2800" dirty="0" err="1" smtClean="0">
                <a:solidFill>
                  <a:srgbClr val="000000"/>
                </a:solidFill>
                <a:latin typeface="Cambria"/>
                <a:cs typeface="Cambria"/>
              </a:rPr>
              <a:t>some</a:t>
            </a:r>
            <a:r>
              <a:rPr lang="fr-FR" sz="2800" dirty="0" smtClean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lang="fr-FR" sz="2800" dirty="0" smtClean="0">
                <a:solidFill>
                  <a:srgbClr val="000000"/>
                </a:solidFill>
                <a:latin typeface="Cambria"/>
                <a:cs typeface="Cambria"/>
              </a:rPr>
              <a:t>free </a:t>
            </a:r>
            <a:r>
              <a:rPr lang="fr-FR" sz="2800" dirty="0" err="1" smtClean="0">
                <a:solidFill>
                  <a:srgbClr val="000000"/>
                </a:solidFill>
                <a:latin typeface="Cambria"/>
                <a:cs typeface="Cambria"/>
              </a:rPr>
              <a:t>parameters</a:t>
            </a:r>
            <a:r>
              <a:rPr lang="fr-FR" sz="2800" dirty="0" smtClean="0">
                <a:solidFill>
                  <a:srgbClr val="000000"/>
                </a:solidFill>
                <a:latin typeface="Cambria"/>
                <a:cs typeface="Cambria"/>
              </a:rPr>
              <a:t> to </a:t>
            </a:r>
            <a:r>
              <a:rPr lang="fr-FR" sz="2800" dirty="0" err="1" smtClean="0">
                <a:solidFill>
                  <a:srgbClr val="000000"/>
                </a:solidFill>
                <a:latin typeface="Cambria"/>
                <a:cs typeface="Cambria"/>
              </a:rPr>
              <a:t>study</a:t>
            </a:r>
            <a:r>
              <a:rPr lang="fr-FR" sz="2800" dirty="0" smtClean="0">
                <a:solidFill>
                  <a:srgbClr val="000000"/>
                </a:solidFill>
                <a:latin typeface="Cambria"/>
                <a:cs typeface="Cambria"/>
              </a:rPr>
              <a:t> the </a:t>
            </a:r>
            <a:r>
              <a:rPr lang="fr-FR" sz="2800" dirty="0" err="1" smtClean="0">
                <a:solidFill>
                  <a:srgbClr val="000000"/>
                </a:solidFill>
                <a:latin typeface="Cambria"/>
                <a:cs typeface="Cambria"/>
              </a:rPr>
              <a:t>effect</a:t>
            </a:r>
            <a:r>
              <a:rPr lang="fr-FR" sz="2800" dirty="0" smtClean="0">
                <a:solidFill>
                  <a:srgbClr val="000000"/>
                </a:solidFill>
                <a:latin typeface="Cambria"/>
                <a:cs typeface="Cambria"/>
              </a:rPr>
              <a:t> on the </a:t>
            </a:r>
            <a:r>
              <a:rPr lang="fr-FR" sz="2800" dirty="0" err="1" smtClean="0">
                <a:solidFill>
                  <a:srgbClr val="000000"/>
                </a:solidFill>
                <a:latin typeface="Cambria"/>
                <a:cs typeface="Cambria"/>
              </a:rPr>
              <a:t>dynamics</a:t>
            </a:r>
            <a:endParaRPr lang="fr-FR" sz="2800" dirty="0" smtClean="0">
              <a:solidFill>
                <a:srgbClr val="000000"/>
              </a:solidFill>
              <a:latin typeface="Cambria"/>
              <a:cs typeface="Cambria"/>
            </a:endParaRPr>
          </a:p>
          <a:p>
            <a:pPr marL="1371600" lvl="2" indent="-457200">
              <a:buFont typeface="Arial"/>
              <a:buChar char="•"/>
            </a:pPr>
            <a:r>
              <a:rPr lang="fr-FR" sz="2800" dirty="0" err="1" smtClean="0">
                <a:solidFill>
                  <a:srgbClr val="000000"/>
                </a:solidFill>
                <a:latin typeface="Cambria"/>
                <a:cs typeface="Cambria"/>
              </a:rPr>
              <a:t>Mainly</a:t>
            </a:r>
            <a:r>
              <a:rPr lang="fr-FR" sz="2800" dirty="0" smtClean="0">
                <a:solidFill>
                  <a:srgbClr val="000000"/>
                </a:solidFill>
                <a:latin typeface="Cambria"/>
                <a:cs typeface="Cambria"/>
              </a:rPr>
              <a:t>  </a:t>
            </a:r>
            <a:r>
              <a:rPr lang="fr-FR" sz="2800" dirty="0" err="1" smtClean="0">
                <a:solidFill>
                  <a:srgbClr val="000000"/>
                </a:solidFill>
                <a:latin typeface="Cambria"/>
                <a:cs typeface="Cambria"/>
              </a:rPr>
              <a:t>varying</a:t>
            </a:r>
            <a:r>
              <a:rPr lang="fr-FR" sz="2800" dirty="0" smtClean="0">
                <a:solidFill>
                  <a:srgbClr val="000000"/>
                </a:solidFill>
                <a:latin typeface="Cambria"/>
                <a:cs typeface="Cambria"/>
              </a:rPr>
              <a:t> the conductance of a </a:t>
            </a:r>
            <a:r>
              <a:rPr lang="fr-FR" sz="2800" dirty="0" err="1" smtClean="0">
                <a:solidFill>
                  <a:srgbClr val="000000"/>
                </a:solidFill>
                <a:latin typeface="Cambria"/>
                <a:cs typeface="Cambria"/>
              </a:rPr>
              <a:t>channel</a:t>
            </a:r>
            <a:r>
              <a:rPr lang="fr-FR" sz="2800" dirty="0" smtClean="0">
                <a:solidFill>
                  <a:srgbClr val="000000"/>
                </a:solidFill>
                <a:latin typeface="Cambria"/>
                <a:cs typeface="Cambria"/>
              </a:rPr>
              <a:t> due to </a:t>
            </a:r>
            <a:r>
              <a:rPr lang="fr-FR" sz="2800" dirty="0" err="1" smtClean="0">
                <a:solidFill>
                  <a:srgbClr val="000000"/>
                </a:solidFill>
                <a:latin typeface="Cambria"/>
                <a:cs typeface="Cambria"/>
              </a:rPr>
              <a:t>pharmacological</a:t>
            </a:r>
            <a:r>
              <a:rPr lang="fr-FR" sz="2800" dirty="0" smtClean="0">
                <a:solidFill>
                  <a:srgbClr val="000000"/>
                </a:solidFill>
                <a:latin typeface="Cambria"/>
                <a:cs typeface="Cambria"/>
              </a:rPr>
              <a:t> manipulations</a:t>
            </a:r>
            <a:endParaRPr lang="fr-FR" sz="2800" dirty="0">
              <a:solidFill>
                <a:srgbClr val="000000"/>
              </a:solidFill>
              <a:latin typeface="Cambria"/>
              <a:cs typeface="Cambria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EF798-B1B9-7449-98B2-36D44396573B}" type="slidenum">
              <a:rPr lang="fr-FR" smtClean="0">
                <a:latin typeface="Cambria"/>
                <a:cs typeface="Cambria"/>
              </a:rPr>
              <a:t>41</a:t>
            </a:fld>
            <a:endParaRPr lang="fr-FR">
              <a:latin typeface="Cambria"/>
              <a:cs typeface="Cambria"/>
            </a:endParaRPr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432734" y="154945"/>
            <a:ext cx="8441723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600" b="1" dirty="0" smtClean="0">
                <a:solidFill>
                  <a:srgbClr val="31859C"/>
                </a:solidFill>
                <a:latin typeface="Cambria"/>
                <a:cs typeface="Cambria"/>
              </a:rPr>
              <a:t>Fixing the parameters of the model</a:t>
            </a:r>
            <a:endParaRPr lang="en-GB" sz="3600" b="1" dirty="0">
              <a:solidFill>
                <a:srgbClr val="31859C"/>
              </a:solidFill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27476392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EF798-B1B9-7449-98B2-36D44396573B}" type="slidenum">
              <a:rPr lang="fr-FR" smtClean="0"/>
              <a:t>42</a:t>
            </a:fld>
            <a:endParaRPr lang="fr-FR"/>
          </a:p>
        </p:txBody>
      </p:sp>
      <p:graphicFrame>
        <p:nvGraphicFramePr>
          <p:cNvPr id="3" name="Obje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14905473"/>
              </p:ext>
            </p:extLst>
          </p:nvPr>
        </p:nvGraphicFramePr>
        <p:xfrm>
          <a:off x="83862" y="1173867"/>
          <a:ext cx="8969483" cy="6117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71" name="…quation" r:id="rId3" imgW="6045200" imgH="393700" progId="Equation.3">
                  <p:embed/>
                </p:oleObj>
              </mc:Choice>
              <mc:Fallback>
                <p:oleObj name="…quation" r:id="rId3" imgW="6045200" imgH="393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3862" y="1173867"/>
                        <a:ext cx="8969483" cy="6117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Image 3" descr="Screen Shot 2015-09-02 at 00.25.58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8536" y="2911402"/>
            <a:ext cx="3162300" cy="546100"/>
          </a:xfrm>
          <a:prstGeom prst="rect">
            <a:avLst/>
          </a:prstGeom>
          <a:solidFill>
            <a:schemeClr val="bg1"/>
          </a:solidFill>
        </p:spPr>
      </p:pic>
      <p:graphicFrame>
        <p:nvGraphicFramePr>
          <p:cNvPr id="5" name="Obje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06079545"/>
              </p:ext>
            </p:extLst>
          </p:nvPr>
        </p:nvGraphicFramePr>
        <p:xfrm>
          <a:off x="2887722" y="2035287"/>
          <a:ext cx="2787996" cy="688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72" name="…quation" r:id="rId6" imgW="1714500" imgH="444500" progId="Equation.3">
                  <p:embed/>
                </p:oleObj>
              </mc:Choice>
              <mc:Fallback>
                <p:oleObj name="…quation" r:id="rId6" imgW="1714500" imgH="444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887722" y="2035287"/>
                        <a:ext cx="2787996" cy="6880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Image 5" descr="Screen Shot 2015-09-02 at 00.26.13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6913" y="3868482"/>
            <a:ext cx="3810000" cy="584200"/>
          </a:xfrm>
          <a:prstGeom prst="rect">
            <a:avLst/>
          </a:prstGeom>
        </p:spPr>
      </p:pic>
      <p:pic>
        <p:nvPicPr>
          <p:cNvPr id="7" name="Image 6" descr="Screen Shot 2015-09-02 at 00.26.33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295" y="4621488"/>
            <a:ext cx="5321300" cy="673100"/>
          </a:xfrm>
          <a:prstGeom prst="rect">
            <a:avLst/>
          </a:prstGeom>
        </p:spPr>
      </p:pic>
      <p:pic>
        <p:nvPicPr>
          <p:cNvPr id="8" name="Image 7" descr="Screen Shot 2015-09-02 at 00.26.46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792" y="5440791"/>
            <a:ext cx="4127500" cy="622300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2133600" y="266872"/>
            <a:ext cx="5130800" cy="95410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2800" b="1" dirty="0" err="1" smtClean="0">
                <a:solidFill>
                  <a:srgbClr val="31859C"/>
                </a:solidFill>
                <a:latin typeface="Cambria"/>
                <a:cs typeface="Cambria"/>
              </a:rPr>
              <a:t>Reducing</a:t>
            </a:r>
            <a:r>
              <a:rPr lang="fr-FR" sz="2800" b="1" dirty="0" smtClean="0">
                <a:solidFill>
                  <a:srgbClr val="31859C"/>
                </a:solidFill>
                <a:latin typeface="Cambria"/>
                <a:cs typeface="Cambria"/>
              </a:rPr>
              <a:t> the </a:t>
            </a:r>
            <a:r>
              <a:rPr lang="fr-FR" sz="2800" b="1" dirty="0" err="1" smtClean="0">
                <a:solidFill>
                  <a:srgbClr val="31859C"/>
                </a:solidFill>
                <a:latin typeface="Cambria"/>
                <a:cs typeface="Cambria"/>
              </a:rPr>
              <a:t>equations</a:t>
            </a:r>
            <a:r>
              <a:rPr lang="fr-FR" sz="2800" b="1" dirty="0" smtClean="0">
                <a:solidFill>
                  <a:srgbClr val="31859C"/>
                </a:solidFill>
                <a:latin typeface="Cambria"/>
                <a:cs typeface="Cambria"/>
              </a:rPr>
              <a:t> </a:t>
            </a:r>
            <a:r>
              <a:rPr lang="fr-FR" sz="2800" b="1" dirty="0" err="1" smtClean="0">
                <a:solidFill>
                  <a:srgbClr val="31859C"/>
                </a:solidFill>
                <a:latin typeface="Cambria"/>
                <a:cs typeface="Cambria"/>
              </a:rPr>
              <a:t>towards</a:t>
            </a:r>
            <a:r>
              <a:rPr lang="fr-FR" sz="2800" b="1" dirty="0" smtClean="0">
                <a:solidFill>
                  <a:srgbClr val="31859C"/>
                </a:solidFill>
                <a:latin typeface="Cambria"/>
                <a:cs typeface="Cambria"/>
              </a:rPr>
              <a:t> </a:t>
            </a:r>
            <a:r>
              <a:rPr lang="fr-FR" sz="2800" b="1" dirty="0" err="1" smtClean="0">
                <a:solidFill>
                  <a:srgbClr val="31859C"/>
                </a:solidFill>
                <a:latin typeface="Cambria"/>
                <a:cs typeface="Cambria"/>
              </a:rPr>
              <a:t>Lansdell</a:t>
            </a:r>
            <a:r>
              <a:rPr lang="fr-FR" sz="2800" b="1" dirty="0" smtClean="0">
                <a:solidFill>
                  <a:srgbClr val="31859C"/>
                </a:solidFill>
                <a:latin typeface="Cambria"/>
                <a:cs typeface="Cambria"/>
              </a:rPr>
              <a:t> et al. model</a:t>
            </a:r>
            <a:endParaRPr lang="fr-FR" sz="2800" b="1" dirty="0">
              <a:solidFill>
                <a:srgbClr val="31859C"/>
              </a:solidFill>
              <a:latin typeface="Cambria"/>
              <a:cs typeface="Cambria"/>
            </a:endParaRPr>
          </a:p>
        </p:txBody>
      </p:sp>
      <p:cxnSp>
        <p:nvCxnSpPr>
          <p:cNvPr id="11" name="Connecteur droit 10"/>
          <p:cNvCxnSpPr/>
          <p:nvPr/>
        </p:nvCxnSpPr>
        <p:spPr>
          <a:xfrm flipV="1">
            <a:off x="5295313" y="1306000"/>
            <a:ext cx="1006350" cy="479584"/>
          </a:xfrm>
          <a:prstGeom prst="line">
            <a:avLst/>
          </a:prstGeom>
          <a:ln>
            <a:solidFill>
              <a:srgbClr val="C0504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/>
          <p:cNvCxnSpPr/>
          <p:nvPr/>
        </p:nvCxnSpPr>
        <p:spPr>
          <a:xfrm>
            <a:off x="5513926" y="1306000"/>
            <a:ext cx="787737" cy="564605"/>
          </a:xfrm>
          <a:prstGeom prst="line">
            <a:avLst/>
          </a:prstGeom>
          <a:ln>
            <a:solidFill>
              <a:srgbClr val="C0504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04254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EF798-B1B9-7449-98B2-36D44396573B}" type="slidenum">
              <a:rPr lang="fr-FR" smtClean="0"/>
              <a:t>43</a:t>
            </a:fld>
            <a:endParaRPr lang="fr-FR"/>
          </a:p>
        </p:txBody>
      </p:sp>
      <p:graphicFrame>
        <p:nvGraphicFramePr>
          <p:cNvPr id="3" name="Obje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79164026"/>
              </p:ext>
            </p:extLst>
          </p:nvPr>
        </p:nvGraphicFramePr>
        <p:xfrm>
          <a:off x="83862" y="1173867"/>
          <a:ext cx="8969483" cy="6117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05" name="…quation" r:id="rId3" imgW="6045200" imgH="393700" progId="Equation.3">
                  <p:embed/>
                </p:oleObj>
              </mc:Choice>
              <mc:Fallback>
                <p:oleObj name="…quation" r:id="rId3" imgW="6045200" imgH="393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3862" y="1173867"/>
                        <a:ext cx="8969483" cy="6117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Image 3" descr="Screen Shot 2015-09-02 at 00.25.58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8536" y="2911402"/>
            <a:ext cx="3162300" cy="546100"/>
          </a:xfrm>
          <a:prstGeom prst="rect">
            <a:avLst/>
          </a:prstGeom>
          <a:solidFill>
            <a:schemeClr val="bg1"/>
          </a:solidFill>
        </p:spPr>
      </p:pic>
      <p:graphicFrame>
        <p:nvGraphicFramePr>
          <p:cNvPr id="5" name="Obje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86785375"/>
              </p:ext>
            </p:extLst>
          </p:nvPr>
        </p:nvGraphicFramePr>
        <p:xfrm>
          <a:off x="1354538" y="2035287"/>
          <a:ext cx="2787996" cy="688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06" name="…quation" r:id="rId6" imgW="1714500" imgH="444500" progId="Equation.3">
                  <p:embed/>
                </p:oleObj>
              </mc:Choice>
              <mc:Fallback>
                <p:oleObj name="…quation" r:id="rId6" imgW="1714500" imgH="444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354538" y="2035287"/>
                        <a:ext cx="2787996" cy="6880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Image 5" descr="Screen Shot 2015-09-02 at 00.26.13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6913" y="3868482"/>
            <a:ext cx="3810000" cy="584200"/>
          </a:xfrm>
          <a:prstGeom prst="rect">
            <a:avLst/>
          </a:prstGeom>
        </p:spPr>
      </p:pic>
      <p:pic>
        <p:nvPicPr>
          <p:cNvPr id="7" name="Image 6" descr="Screen Shot 2015-09-02 at 00.26.33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295" y="4621488"/>
            <a:ext cx="5321300" cy="673100"/>
          </a:xfrm>
          <a:prstGeom prst="rect">
            <a:avLst/>
          </a:prstGeom>
        </p:spPr>
      </p:pic>
      <p:pic>
        <p:nvPicPr>
          <p:cNvPr id="8" name="Image 7" descr="Screen Shot 2015-09-02 at 00.26.46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792" y="5440791"/>
            <a:ext cx="4127500" cy="622300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2133600" y="266872"/>
            <a:ext cx="5130800" cy="95410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2800" b="1" dirty="0" err="1" smtClean="0">
                <a:solidFill>
                  <a:srgbClr val="31859C"/>
                </a:solidFill>
                <a:latin typeface="Cambria"/>
                <a:cs typeface="Cambria"/>
              </a:rPr>
              <a:t>Reducing</a:t>
            </a:r>
            <a:r>
              <a:rPr lang="fr-FR" sz="2800" b="1" dirty="0" smtClean="0">
                <a:solidFill>
                  <a:srgbClr val="31859C"/>
                </a:solidFill>
                <a:latin typeface="Cambria"/>
                <a:cs typeface="Cambria"/>
              </a:rPr>
              <a:t> the </a:t>
            </a:r>
            <a:r>
              <a:rPr lang="fr-FR" sz="2800" b="1" dirty="0" err="1" smtClean="0">
                <a:solidFill>
                  <a:srgbClr val="31859C"/>
                </a:solidFill>
                <a:latin typeface="Cambria"/>
                <a:cs typeface="Cambria"/>
              </a:rPr>
              <a:t>equations</a:t>
            </a:r>
            <a:r>
              <a:rPr lang="fr-FR" sz="2800" b="1" dirty="0" smtClean="0">
                <a:solidFill>
                  <a:srgbClr val="31859C"/>
                </a:solidFill>
                <a:latin typeface="Cambria"/>
                <a:cs typeface="Cambria"/>
              </a:rPr>
              <a:t> </a:t>
            </a:r>
            <a:r>
              <a:rPr lang="fr-FR" sz="2800" b="1" dirty="0" err="1" smtClean="0">
                <a:solidFill>
                  <a:srgbClr val="31859C"/>
                </a:solidFill>
                <a:latin typeface="Cambria"/>
                <a:cs typeface="Cambria"/>
              </a:rPr>
              <a:t>towards</a:t>
            </a:r>
            <a:r>
              <a:rPr lang="fr-FR" sz="2800" b="1" dirty="0" smtClean="0">
                <a:solidFill>
                  <a:srgbClr val="31859C"/>
                </a:solidFill>
                <a:latin typeface="Cambria"/>
                <a:cs typeface="Cambria"/>
              </a:rPr>
              <a:t> </a:t>
            </a:r>
            <a:r>
              <a:rPr lang="fr-FR" sz="2800" b="1" dirty="0" err="1" smtClean="0">
                <a:solidFill>
                  <a:srgbClr val="31859C"/>
                </a:solidFill>
                <a:latin typeface="Cambria"/>
                <a:cs typeface="Cambria"/>
              </a:rPr>
              <a:t>Lansdell</a:t>
            </a:r>
            <a:r>
              <a:rPr lang="fr-FR" sz="2800" b="1" dirty="0" smtClean="0">
                <a:solidFill>
                  <a:srgbClr val="31859C"/>
                </a:solidFill>
                <a:latin typeface="Cambria"/>
                <a:cs typeface="Cambria"/>
              </a:rPr>
              <a:t> et al. model</a:t>
            </a:r>
            <a:endParaRPr lang="fr-FR" sz="2800" b="1" dirty="0">
              <a:solidFill>
                <a:srgbClr val="31859C"/>
              </a:solidFill>
              <a:latin typeface="Cambria"/>
              <a:cs typeface="Cambria"/>
            </a:endParaRPr>
          </a:p>
        </p:txBody>
      </p:sp>
      <p:cxnSp>
        <p:nvCxnSpPr>
          <p:cNvPr id="11" name="Connecteur droit 10"/>
          <p:cNvCxnSpPr/>
          <p:nvPr/>
        </p:nvCxnSpPr>
        <p:spPr>
          <a:xfrm flipV="1">
            <a:off x="5295313" y="1306000"/>
            <a:ext cx="1006350" cy="479584"/>
          </a:xfrm>
          <a:prstGeom prst="line">
            <a:avLst/>
          </a:prstGeom>
          <a:ln>
            <a:solidFill>
              <a:srgbClr val="C0504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/>
          <p:cNvCxnSpPr/>
          <p:nvPr/>
        </p:nvCxnSpPr>
        <p:spPr>
          <a:xfrm flipV="1">
            <a:off x="1198794" y="2120753"/>
            <a:ext cx="2787996" cy="602546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/>
          <p:cNvCxnSpPr/>
          <p:nvPr/>
        </p:nvCxnSpPr>
        <p:spPr>
          <a:xfrm>
            <a:off x="5513926" y="1306000"/>
            <a:ext cx="787737" cy="564605"/>
          </a:xfrm>
          <a:prstGeom prst="line">
            <a:avLst/>
          </a:prstGeom>
          <a:ln>
            <a:solidFill>
              <a:srgbClr val="C0504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/>
          <p:cNvCxnSpPr/>
          <p:nvPr/>
        </p:nvCxnSpPr>
        <p:spPr>
          <a:xfrm>
            <a:off x="1725295" y="1870605"/>
            <a:ext cx="2084455" cy="852694"/>
          </a:xfrm>
          <a:prstGeom prst="line">
            <a:avLst/>
          </a:prstGeom>
          <a:ln>
            <a:solidFill>
              <a:srgbClr val="C0504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7" name="Obje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89511905"/>
              </p:ext>
            </p:extLst>
          </p:nvPr>
        </p:nvGraphicFramePr>
        <p:xfrm>
          <a:off x="4514850" y="334645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07" name="…quation" r:id="rId11" imgW="114300" imgH="165100" progId="Equation.3">
                  <p:embed/>
                </p:oleObj>
              </mc:Choice>
              <mc:Fallback>
                <p:oleObj name="…quation" r:id="rId11" imgW="1143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4514850" y="334645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74483393"/>
              </p:ext>
            </p:extLst>
          </p:nvPr>
        </p:nvGraphicFramePr>
        <p:xfrm>
          <a:off x="4982993" y="2035287"/>
          <a:ext cx="2104068" cy="688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08" name="…quation" r:id="rId13" imgW="1054100" imgH="431800" progId="Equation.3">
                  <p:embed/>
                </p:oleObj>
              </mc:Choice>
              <mc:Fallback>
                <p:oleObj name="…quation" r:id="rId13" imgW="1054100" imgH="431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4982993" y="2035287"/>
                        <a:ext cx="2104068" cy="6880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806017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EF798-B1B9-7449-98B2-36D44396573B}" type="slidenum">
              <a:rPr lang="fr-FR" smtClean="0"/>
              <a:t>44</a:t>
            </a:fld>
            <a:endParaRPr lang="fr-FR"/>
          </a:p>
        </p:txBody>
      </p:sp>
      <p:graphicFrame>
        <p:nvGraphicFramePr>
          <p:cNvPr id="3" name="Obje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74033556"/>
              </p:ext>
            </p:extLst>
          </p:nvPr>
        </p:nvGraphicFramePr>
        <p:xfrm>
          <a:off x="83862" y="1173867"/>
          <a:ext cx="8969483" cy="6117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141" name="…quation" r:id="rId3" imgW="6045200" imgH="393700" progId="Equation.3">
                  <p:embed/>
                </p:oleObj>
              </mc:Choice>
              <mc:Fallback>
                <p:oleObj name="…quation" r:id="rId3" imgW="6045200" imgH="393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3862" y="1173867"/>
                        <a:ext cx="8969483" cy="6117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Image 3" descr="Screen Shot 2015-09-02 at 00.25.58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8536" y="2911402"/>
            <a:ext cx="3162300" cy="546100"/>
          </a:xfrm>
          <a:prstGeom prst="rect">
            <a:avLst/>
          </a:prstGeom>
          <a:solidFill>
            <a:schemeClr val="bg1"/>
          </a:solidFill>
        </p:spPr>
      </p:pic>
      <p:graphicFrame>
        <p:nvGraphicFramePr>
          <p:cNvPr id="5" name="Obje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48870820"/>
              </p:ext>
            </p:extLst>
          </p:nvPr>
        </p:nvGraphicFramePr>
        <p:xfrm>
          <a:off x="1354538" y="2035287"/>
          <a:ext cx="2787996" cy="688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142" name="…quation" r:id="rId6" imgW="1714500" imgH="444500" progId="Equation.3">
                  <p:embed/>
                </p:oleObj>
              </mc:Choice>
              <mc:Fallback>
                <p:oleObj name="…quation" r:id="rId6" imgW="1714500" imgH="444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354538" y="2035287"/>
                        <a:ext cx="2787996" cy="6880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Image 5" descr="Screen Shot 2015-09-02 at 00.26.13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6913" y="3868482"/>
            <a:ext cx="3810000" cy="584200"/>
          </a:xfrm>
          <a:prstGeom prst="rect">
            <a:avLst/>
          </a:prstGeom>
        </p:spPr>
      </p:pic>
      <p:pic>
        <p:nvPicPr>
          <p:cNvPr id="7" name="Image 6" descr="Screen Shot 2015-09-02 at 00.26.33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295" y="4621488"/>
            <a:ext cx="5321300" cy="673100"/>
          </a:xfrm>
          <a:prstGeom prst="rect">
            <a:avLst/>
          </a:prstGeom>
        </p:spPr>
      </p:pic>
      <p:pic>
        <p:nvPicPr>
          <p:cNvPr id="8" name="Image 7" descr="Screen Shot 2015-09-02 at 00.26.46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792" y="5440791"/>
            <a:ext cx="4127500" cy="622300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2133600" y="266872"/>
            <a:ext cx="5130800" cy="95410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2800" b="1" dirty="0" err="1" smtClean="0">
                <a:solidFill>
                  <a:srgbClr val="31859C"/>
                </a:solidFill>
                <a:latin typeface="Cambria"/>
                <a:cs typeface="Cambria"/>
              </a:rPr>
              <a:t>Reducing</a:t>
            </a:r>
            <a:r>
              <a:rPr lang="fr-FR" sz="2800" b="1" dirty="0" smtClean="0">
                <a:solidFill>
                  <a:srgbClr val="31859C"/>
                </a:solidFill>
                <a:latin typeface="Cambria"/>
                <a:cs typeface="Cambria"/>
              </a:rPr>
              <a:t> the </a:t>
            </a:r>
            <a:r>
              <a:rPr lang="fr-FR" sz="2800" b="1" dirty="0" err="1" smtClean="0">
                <a:solidFill>
                  <a:srgbClr val="31859C"/>
                </a:solidFill>
                <a:latin typeface="Cambria"/>
                <a:cs typeface="Cambria"/>
              </a:rPr>
              <a:t>equations</a:t>
            </a:r>
            <a:r>
              <a:rPr lang="fr-FR" sz="2800" b="1" dirty="0" smtClean="0">
                <a:solidFill>
                  <a:srgbClr val="31859C"/>
                </a:solidFill>
                <a:latin typeface="Cambria"/>
                <a:cs typeface="Cambria"/>
              </a:rPr>
              <a:t> </a:t>
            </a:r>
            <a:r>
              <a:rPr lang="fr-FR" sz="2800" b="1" dirty="0" err="1" smtClean="0">
                <a:solidFill>
                  <a:srgbClr val="31859C"/>
                </a:solidFill>
                <a:latin typeface="Cambria"/>
                <a:cs typeface="Cambria"/>
              </a:rPr>
              <a:t>towards</a:t>
            </a:r>
            <a:r>
              <a:rPr lang="fr-FR" sz="2800" b="1" dirty="0" smtClean="0">
                <a:solidFill>
                  <a:srgbClr val="31859C"/>
                </a:solidFill>
                <a:latin typeface="Cambria"/>
                <a:cs typeface="Cambria"/>
              </a:rPr>
              <a:t> </a:t>
            </a:r>
            <a:r>
              <a:rPr lang="fr-FR" sz="2800" b="1" dirty="0" err="1" smtClean="0">
                <a:solidFill>
                  <a:srgbClr val="31859C"/>
                </a:solidFill>
                <a:latin typeface="Cambria"/>
                <a:cs typeface="Cambria"/>
              </a:rPr>
              <a:t>Lansdell</a:t>
            </a:r>
            <a:r>
              <a:rPr lang="fr-FR" sz="2800" b="1" dirty="0" smtClean="0">
                <a:solidFill>
                  <a:srgbClr val="31859C"/>
                </a:solidFill>
                <a:latin typeface="Cambria"/>
                <a:cs typeface="Cambria"/>
              </a:rPr>
              <a:t> et al. model</a:t>
            </a:r>
            <a:endParaRPr lang="fr-FR" sz="2800" b="1" dirty="0">
              <a:solidFill>
                <a:srgbClr val="31859C"/>
              </a:solidFill>
              <a:latin typeface="Cambria"/>
              <a:cs typeface="Cambria"/>
            </a:endParaRPr>
          </a:p>
        </p:txBody>
      </p:sp>
      <p:cxnSp>
        <p:nvCxnSpPr>
          <p:cNvPr id="11" name="Connecteur droit 10"/>
          <p:cNvCxnSpPr/>
          <p:nvPr/>
        </p:nvCxnSpPr>
        <p:spPr>
          <a:xfrm flipV="1">
            <a:off x="5295313" y="1306000"/>
            <a:ext cx="1006350" cy="479584"/>
          </a:xfrm>
          <a:prstGeom prst="line">
            <a:avLst/>
          </a:prstGeom>
          <a:ln>
            <a:solidFill>
              <a:srgbClr val="C0504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/>
          <p:cNvCxnSpPr/>
          <p:nvPr/>
        </p:nvCxnSpPr>
        <p:spPr>
          <a:xfrm flipV="1">
            <a:off x="1198794" y="2120753"/>
            <a:ext cx="2787996" cy="602546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/>
          <p:cNvCxnSpPr/>
          <p:nvPr/>
        </p:nvCxnSpPr>
        <p:spPr>
          <a:xfrm>
            <a:off x="5513926" y="1306000"/>
            <a:ext cx="787737" cy="564605"/>
          </a:xfrm>
          <a:prstGeom prst="line">
            <a:avLst/>
          </a:prstGeom>
          <a:ln>
            <a:solidFill>
              <a:srgbClr val="C0504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/>
          <p:cNvCxnSpPr/>
          <p:nvPr/>
        </p:nvCxnSpPr>
        <p:spPr>
          <a:xfrm>
            <a:off x="1725295" y="1870605"/>
            <a:ext cx="2084455" cy="852694"/>
          </a:xfrm>
          <a:prstGeom prst="line">
            <a:avLst/>
          </a:prstGeom>
          <a:ln>
            <a:solidFill>
              <a:srgbClr val="C0504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7" name="Obje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12909997"/>
              </p:ext>
            </p:extLst>
          </p:nvPr>
        </p:nvGraphicFramePr>
        <p:xfrm>
          <a:off x="4514850" y="334645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143" name="…quation" r:id="rId11" imgW="114300" imgH="165100" progId="Equation.3">
                  <p:embed/>
                </p:oleObj>
              </mc:Choice>
              <mc:Fallback>
                <p:oleObj name="…quation" r:id="rId11" imgW="1143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4514850" y="334645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29176964"/>
              </p:ext>
            </p:extLst>
          </p:nvPr>
        </p:nvGraphicFramePr>
        <p:xfrm>
          <a:off x="4982993" y="2035287"/>
          <a:ext cx="2104068" cy="688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144" name="…quation" r:id="rId13" imgW="1054100" imgH="431800" progId="Equation.3">
                  <p:embed/>
                </p:oleObj>
              </mc:Choice>
              <mc:Fallback>
                <p:oleObj name="…quation" r:id="rId13" imgW="1054100" imgH="431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4982993" y="2035287"/>
                        <a:ext cx="2104068" cy="6880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96591840"/>
              </p:ext>
            </p:extLst>
          </p:nvPr>
        </p:nvGraphicFramePr>
        <p:xfrm>
          <a:off x="4514850" y="334645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145" name="…quation" r:id="rId15" imgW="114300" imgH="165100" progId="Equation.3">
                  <p:embed/>
                </p:oleObj>
              </mc:Choice>
              <mc:Fallback>
                <p:oleObj name="…quation" r:id="rId15" imgW="1143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4514850" y="334645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05424691"/>
              </p:ext>
            </p:extLst>
          </p:nvPr>
        </p:nvGraphicFramePr>
        <p:xfrm>
          <a:off x="5880100" y="3001963"/>
          <a:ext cx="1296988" cy="396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146" name="…quation" r:id="rId17" imgW="787400" imgH="241300" progId="Equation.3">
                  <p:embed/>
                </p:oleObj>
              </mc:Choice>
              <mc:Fallback>
                <p:oleObj name="…quation" r:id="rId17" imgW="7874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5880100" y="3001963"/>
                        <a:ext cx="1296988" cy="396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9" name="Connecteur droit 18"/>
          <p:cNvCxnSpPr/>
          <p:nvPr/>
        </p:nvCxnSpPr>
        <p:spPr>
          <a:xfrm>
            <a:off x="5910836" y="3346450"/>
            <a:ext cx="1266252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51842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EF798-B1B9-7449-98B2-36D44396573B}" type="slidenum">
              <a:rPr lang="fr-FR" smtClean="0"/>
              <a:t>45</a:t>
            </a:fld>
            <a:endParaRPr lang="fr-FR"/>
          </a:p>
        </p:txBody>
      </p:sp>
      <p:graphicFrame>
        <p:nvGraphicFramePr>
          <p:cNvPr id="3" name="Obje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05839519"/>
              </p:ext>
            </p:extLst>
          </p:nvPr>
        </p:nvGraphicFramePr>
        <p:xfrm>
          <a:off x="83862" y="1173867"/>
          <a:ext cx="8969483" cy="6117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165" name="…quation" r:id="rId3" imgW="6045200" imgH="393700" progId="Equation.3">
                  <p:embed/>
                </p:oleObj>
              </mc:Choice>
              <mc:Fallback>
                <p:oleObj name="…quation" r:id="rId3" imgW="6045200" imgH="393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3862" y="1173867"/>
                        <a:ext cx="8969483" cy="6117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Image 3" descr="Screen Shot 2015-09-02 at 00.25.58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8536" y="2911402"/>
            <a:ext cx="3162300" cy="546100"/>
          </a:xfrm>
          <a:prstGeom prst="rect">
            <a:avLst/>
          </a:prstGeom>
          <a:solidFill>
            <a:schemeClr val="bg1"/>
          </a:solidFill>
        </p:spPr>
      </p:pic>
      <p:graphicFrame>
        <p:nvGraphicFramePr>
          <p:cNvPr id="5" name="Obje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73988038"/>
              </p:ext>
            </p:extLst>
          </p:nvPr>
        </p:nvGraphicFramePr>
        <p:xfrm>
          <a:off x="1354538" y="2035287"/>
          <a:ext cx="2787996" cy="688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166" name="…quation" r:id="rId6" imgW="1714500" imgH="444500" progId="Equation.3">
                  <p:embed/>
                </p:oleObj>
              </mc:Choice>
              <mc:Fallback>
                <p:oleObj name="…quation" r:id="rId6" imgW="1714500" imgH="444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354538" y="2035287"/>
                        <a:ext cx="2787996" cy="6880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Image 5" descr="Screen Shot 2015-09-02 at 00.26.13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6913" y="3868482"/>
            <a:ext cx="3810000" cy="584200"/>
          </a:xfrm>
          <a:prstGeom prst="rect">
            <a:avLst/>
          </a:prstGeom>
        </p:spPr>
      </p:pic>
      <p:pic>
        <p:nvPicPr>
          <p:cNvPr id="7" name="Image 6" descr="Screen Shot 2015-09-02 at 00.26.33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295" y="4621488"/>
            <a:ext cx="5321300" cy="673100"/>
          </a:xfrm>
          <a:prstGeom prst="rect">
            <a:avLst/>
          </a:prstGeom>
        </p:spPr>
      </p:pic>
      <p:pic>
        <p:nvPicPr>
          <p:cNvPr id="8" name="Image 7" descr="Screen Shot 2015-09-02 at 00.26.46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792" y="5440791"/>
            <a:ext cx="4127500" cy="622300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2133600" y="266872"/>
            <a:ext cx="5130800" cy="95410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2800" b="1" dirty="0" err="1" smtClean="0">
                <a:solidFill>
                  <a:srgbClr val="31859C"/>
                </a:solidFill>
                <a:latin typeface="Cambria"/>
                <a:cs typeface="Cambria"/>
              </a:rPr>
              <a:t>Reducing</a:t>
            </a:r>
            <a:r>
              <a:rPr lang="fr-FR" sz="2800" b="1" dirty="0" smtClean="0">
                <a:solidFill>
                  <a:srgbClr val="31859C"/>
                </a:solidFill>
                <a:latin typeface="Cambria"/>
                <a:cs typeface="Cambria"/>
              </a:rPr>
              <a:t> the </a:t>
            </a:r>
            <a:r>
              <a:rPr lang="fr-FR" sz="2800" b="1" dirty="0" err="1" smtClean="0">
                <a:solidFill>
                  <a:srgbClr val="31859C"/>
                </a:solidFill>
                <a:latin typeface="Cambria"/>
                <a:cs typeface="Cambria"/>
              </a:rPr>
              <a:t>equations</a:t>
            </a:r>
            <a:r>
              <a:rPr lang="fr-FR" sz="2800" b="1" dirty="0" smtClean="0">
                <a:solidFill>
                  <a:srgbClr val="31859C"/>
                </a:solidFill>
                <a:latin typeface="Cambria"/>
                <a:cs typeface="Cambria"/>
              </a:rPr>
              <a:t> </a:t>
            </a:r>
            <a:r>
              <a:rPr lang="fr-FR" sz="2800" b="1" dirty="0" err="1" smtClean="0">
                <a:solidFill>
                  <a:srgbClr val="31859C"/>
                </a:solidFill>
                <a:latin typeface="Cambria"/>
                <a:cs typeface="Cambria"/>
              </a:rPr>
              <a:t>towards</a:t>
            </a:r>
            <a:r>
              <a:rPr lang="fr-FR" sz="2800" b="1" dirty="0" smtClean="0">
                <a:solidFill>
                  <a:srgbClr val="31859C"/>
                </a:solidFill>
                <a:latin typeface="Cambria"/>
                <a:cs typeface="Cambria"/>
              </a:rPr>
              <a:t> </a:t>
            </a:r>
            <a:r>
              <a:rPr lang="fr-FR" sz="2800" b="1" dirty="0" err="1" smtClean="0">
                <a:solidFill>
                  <a:srgbClr val="31859C"/>
                </a:solidFill>
                <a:latin typeface="Cambria"/>
                <a:cs typeface="Cambria"/>
              </a:rPr>
              <a:t>Lansdell</a:t>
            </a:r>
            <a:r>
              <a:rPr lang="fr-FR" sz="2800" b="1" dirty="0" smtClean="0">
                <a:solidFill>
                  <a:srgbClr val="31859C"/>
                </a:solidFill>
                <a:latin typeface="Cambria"/>
                <a:cs typeface="Cambria"/>
              </a:rPr>
              <a:t> et al. model</a:t>
            </a:r>
            <a:endParaRPr lang="fr-FR" sz="2800" b="1" dirty="0">
              <a:solidFill>
                <a:srgbClr val="31859C"/>
              </a:solidFill>
              <a:latin typeface="Cambria"/>
              <a:cs typeface="Cambria"/>
            </a:endParaRPr>
          </a:p>
        </p:txBody>
      </p:sp>
      <p:cxnSp>
        <p:nvCxnSpPr>
          <p:cNvPr id="11" name="Connecteur droit 10"/>
          <p:cNvCxnSpPr/>
          <p:nvPr/>
        </p:nvCxnSpPr>
        <p:spPr>
          <a:xfrm flipV="1">
            <a:off x="5295313" y="1306000"/>
            <a:ext cx="1006350" cy="479584"/>
          </a:xfrm>
          <a:prstGeom prst="line">
            <a:avLst/>
          </a:prstGeom>
          <a:ln>
            <a:solidFill>
              <a:srgbClr val="C0504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/>
          <p:cNvCxnSpPr/>
          <p:nvPr/>
        </p:nvCxnSpPr>
        <p:spPr>
          <a:xfrm flipV="1">
            <a:off x="1198794" y="2120753"/>
            <a:ext cx="2787996" cy="602546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/>
          <p:cNvCxnSpPr/>
          <p:nvPr/>
        </p:nvCxnSpPr>
        <p:spPr>
          <a:xfrm>
            <a:off x="5513926" y="1306000"/>
            <a:ext cx="787737" cy="564605"/>
          </a:xfrm>
          <a:prstGeom prst="line">
            <a:avLst/>
          </a:prstGeom>
          <a:ln>
            <a:solidFill>
              <a:srgbClr val="C0504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/>
          <p:cNvCxnSpPr/>
          <p:nvPr/>
        </p:nvCxnSpPr>
        <p:spPr>
          <a:xfrm>
            <a:off x="1725295" y="1870605"/>
            <a:ext cx="2084455" cy="852694"/>
          </a:xfrm>
          <a:prstGeom prst="line">
            <a:avLst/>
          </a:prstGeom>
          <a:ln>
            <a:solidFill>
              <a:srgbClr val="C0504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7" name="Obje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78691692"/>
              </p:ext>
            </p:extLst>
          </p:nvPr>
        </p:nvGraphicFramePr>
        <p:xfrm>
          <a:off x="4514850" y="334645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167" name="…quation" r:id="rId11" imgW="114300" imgH="165100" progId="Equation.3">
                  <p:embed/>
                </p:oleObj>
              </mc:Choice>
              <mc:Fallback>
                <p:oleObj name="…quation" r:id="rId11" imgW="1143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4514850" y="334645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30729380"/>
              </p:ext>
            </p:extLst>
          </p:nvPr>
        </p:nvGraphicFramePr>
        <p:xfrm>
          <a:off x="4982993" y="2035287"/>
          <a:ext cx="2104068" cy="688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168" name="…quation" r:id="rId13" imgW="1054100" imgH="431800" progId="Equation.3">
                  <p:embed/>
                </p:oleObj>
              </mc:Choice>
              <mc:Fallback>
                <p:oleObj name="…quation" r:id="rId13" imgW="1054100" imgH="431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4982993" y="2035287"/>
                        <a:ext cx="2104068" cy="6880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98572067"/>
              </p:ext>
            </p:extLst>
          </p:nvPr>
        </p:nvGraphicFramePr>
        <p:xfrm>
          <a:off x="4514850" y="334645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169" name="…quation" r:id="rId15" imgW="114300" imgH="165100" progId="Equation.3">
                  <p:embed/>
                </p:oleObj>
              </mc:Choice>
              <mc:Fallback>
                <p:oleObj name="…quation" r:id="rId15" imgW="1143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4514850" y="334645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66188291"/>
              </p:ext>
            </p:extLst>
          </p:nvPr>
        </p:nvGraphicFramePr>
        <p:xfrm>
          <a:off x="5880100" y="3001963"/>
          <a:ext cx="1296988" cy="396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170" name="…quation" r:id="rId17" imgW="787400" imgH="241300" progId="Equation.3">
                  <p:embed/>
                </p:oleObj>
              </mc:Choice>
              <mc:Fallback>
                <p:oleObj name="…quation" r:id="rId17" imgW="7874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5880100" y="3001963"/>
                        <a:ext cx="1296988" cy="396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9" name="Connecteur droit 18"/>
          <p:cNvCxnSpPr/>
          <p:nvPr/>
        </p:nvCxnSpPr>
        <p:spPr>
          <a:xfrm>
            <a:off x="5910836" y="3346450"/>
            <a:ext cx="1266252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/>
          <p:cNvCxnSpPr/>
          <p:nvPr/>
        </p:nvCxnSpPr>
        <p:spPr>
          <a:xfrm>
            <a:off x="2944562" y="3599988"/>
            <a:ext cx="2084455" cy="852694"/>
          </a:xfrm>
          <a:prstGeom prst="line">
            <a:avLst/>
          </a:prstGeom>
          <a:ln>
            <a:solidFill>
              <a:srgbClr val="C0504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/>
          <p:cNvCxnSpPr/>
          <p:nvPr/>
        </p:nvCxnSpPr>
        <p:spPr>
          <a:xfrm flipV="1">
            <a:off x="2944562" y="3850136"/>
            <a:ext cx="2787996" cy="602546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55933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EF798-B1B9-7449-98B2-36D44396573B}" type="slidenum">
              <a:rPr lang="fr-FR" smtClean="0"/>
              <a:t>46</a:t>
            </a:fld>
            <a:endParaRPr lang="fr-FR"/>
          </a:p>
        </p:txBody>
      </p:sp>
      <p:graphicFrame>
        <p:nvGraphicFramePr>
          <p:cNvPr id="3" name="Obje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9258192"/>
              </p:ext>
            </p:extLst>
          </p:nvPr>
        </p:nvGraphicFramePr>
        <p:xfrm>
          <a:off x="83862" y="1173867"/>
          <a:ext cx="8969483" cy="6117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189" name="…quation" r:id="rId3" imgW="6045200" imgH="393700" progId="Equation.3">
                  <p:embed/>
                </p:oleObj>
              </mc:Choice>
              <mc:Fallback>
                <p:oleObj name="…quation" r:id="rId3" imgW="6045200" imgH="393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3862" y="1173867"/>
                        <a:ext cx="8969483" cy="6117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Image 3" descr="Screen Shot 2015-09-02 at 00.25.58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8536" y="2911402"/>
            <a:ext cx="3162300" cy="546100"/>
          </a:xfrm>
          <a:prstGeom prst="rect">
            <a:avLst/>
          </a:prstGeom>
          <a:solidFill>
            <a:schemeClr val="bg1"/>
          </a:solidFill>
        </p:spPr>
      </p:pic>
      <p:graphicFrame>
        <p:nvGraphicFramePr>
          <p:cNvPr id="5" name="Obje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51085039"/>
              </p:ext>
            </p:extLst>
          </p:nvPr>
        </p:nvGraphicFramePr>
        <p:xfrm>
          <a:off x="1354538" y="2035287"/>
          <a:ext cx="2787996" cy="688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190" name="…quation" r:id="rId6" imgW="1714500" imgH="444500" progId="Equation.3">
                  <p:embed/>
                </p:oleObj>
              </mc:Choice>
              <mc:Fallback>
                <p:oleObj name="…quation" r:id="rId6" imgW="1714500" imgH="444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354538" y="2035287"/>
                        <a:ext cx="2787996" cy="6880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Image 5" descr="Screen Shot 2015-09-02 at 00.26.13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6913" y="3868482"/>
            <a:ext cx="3810000" cy="584200"/>
          </a:xfrm>
          <a:prstGeom prst="rect">
            <a:avLst/>
          </a:prstGeom>
        </p:spPr>
      </p:pic>
      <p:pic>
        <p:nvPicPr>
          <p:cNvPr id="7" name="Image 6" descr="Screen Shot 2015-09-02 at 00.26.33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295" y="4621488"/>
            <a:ext cx="5321300" cy="673100"/>
          </a:xfrm>
          <a:prstGeom prst="rect">
            <a:avLst/>
          </a:prstGeom>
        </p:spPr>
      </p:pic>
      <p:pic>
        <p:nvPicPr>
          <p:cNvPr id="8" name="Image 7" descr="Screen Shot 2015-09-02 at 00.26.46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792" y="5440791"/>
            <a:ext cx="4127500" cy="622300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2133600" y="266872"/>
            <a:ext cx="5130800" cy="95410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2800" b="1" dirty="0" err="1" smtClean="0">
                <a:solidFill>
                  <a:srgbClr val="31859C"/>
                </a:solidFill>
                <a:latin typeface="Cambria"/>
                <a:cs typeface="Cambria"/>
              </a:rPr>
              <a:t>Reducing</a:t>
            </a:r>
            <a:r>
              <a:rPr lang="fr-FR" sz="2800" b="1" dirty="0" smtClean="0">
                <a:solidFill>
                  <a:srgbClr val="31859C"/>
                </a:solidFill>
                <a:latin typeface="Cambria"/>
                <a:cs typeface="Cambria"/>
              </a:rPr>
              <a:t> the </a:t>
            </a:r>
            <a:r>
              <a:rPr lang="fr-FR" sz="2800" b="1" dirty="0" err="1" smtClean="0">
                <a:solidFill>
                  <a:srgbClr val="31859C"/>
                </a:solidFill>
                <a:latin typeface="Cambria"/>
                <a:cs typeface="Cambria"/>
              </a:rPr>
              <a:t>equations</a:t>
            </a:r>
            <a:r>
              <a:rPr lang="fr-FR" sz="2800" b="1" dirty="0" smtClean="0">
                <a:solidFill>
                  <a:srgbClr val="31859C"/>
                </a:solidFill>
                <a:latin typeface="Cambria"/>
                <a:cs typeface="Cambria"/>
              </a:rPr>
              <a:t> </a:t>
            </a:r>
            <a:r>
              <a:rPr lang="fr-FR" sz="2800" b="1" dirty="0" err="1" smtClean="0">
                <a:solidFill>
                  <a:srgbClr val="31859C"/>
                </a:solidFill>
                <a:latin typeface="Cambria"/>
                <a:cs typeface="Cambria"/>
              </a:rPr>
              <a:t>towards</a:t>
            </a:r>
            <a:r>
              <a:rPr lang="fr-FR" sz="2800" b="1" dirty="0" smtClean="0">
                <a:solidFill>
                  <a:srgbClr val="31859C"/>
                </a:solidFill>
                <a:latin typeface="Cambria"/>
                <a:cs typeface="Cambria"/>
              </a:rPr>
              <a:t> </a:t>
            </a:r>
            <a:r>
              <a:rPr lang="fr-FR" sz="2800" b="1" dirty="0" err="1" smtClean="0">
                <a:solidFill>
                  <a:srgbClr val="31859C"/>
                </a:solidFill>
                <a:latin typeface="Cambria"/>
                <a:cs typeface="Cambria"/>
              </a:rPr>
              <a:t>Lansdell</a:t>
            </a:r>
            <a:r>
              <a:rPr lang="fr-FR" sz="2800" b="1" dirty="0" smtClean="0">
                <a:solidFill>
                  <a:srgbClr val="31859C"/>
                </a:solidFill>
                <a:latin typeface="Cambria"/>
                <a:cs typeface="Cambria"/>
              </a:rPr>
              <a:t> et al. model</a:t>
            </a:r>
            <a:endParaRPr lang="fr-FR" sz="2800" b="1" dirty="0">
              <a:solidFill>
                <a:srgbClr val="31859C"/>
              </a:solidFill>
              <a:latin typeface="Cambria"/>
              <a:cs typeface="Cambria"/>
            </a:endParaRPr>
          </a:p>
        </p:txBody>
      </p:sp>
      <p:cxnSp>
        <p:nvCxnSpPr>
          <p:cNvPr id="11" name="Connecteur droit 10"/>
          <p:cNvCxnSpPr/>
          <p:nvPr/>
        </p:nvCxnSpPr>
        <p:spPr>
          <a:xfrm flipV="1">
            <a:off x="5295313" y="1306000"/>
            <a:ext cx="1006350" cy="479584"/>
          </a:xfrm>
          <a:prstGeom prst="line">
            <a:avLst/>
          </a:prstGeom>
          <a:ln>
            <a:solidFill>
              <a:srgbClr val="C0504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/>
          <p:cNvCxnSpPr/>
          <p:nvPr/>
        </p:nvCxnSpPr>
        <p:spPr>
          <a:xfrm flipV="1">
            <a:off x="1198794" y="2120753"/>
            <a:ext cx="2787996" cy="602546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/>
          <p:cNvCxnSpPr/>
          <p:nvPr/>
        </p:nvCxnSpPr>
        <p:spPr>
          <a:xfrm>
            <a:off x="5513926" y="1306000"/>
            <a:ext cx="787737" cy="564605"/>
          </a:xfrm>
          <a:prstGeom prst="line">
            <a:avLst/>
          </a:prstGeom>
          <a:ln>
            <a:solidFill>
              <a:srgbClr val="C0504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/>
          <p:cNvCxnSpPr/>
          <p:nvPr/>
        </p:nvCxnSpPr>
        <p:spPr>
          <a:xfrm>
            <a:off x="1725295" y="1870605"/>
            <a:ext cx="2084455" cy="852694"/>
          </a:xfrm>
          <a:prstGeom prst="line">
            <a:avLst/>
          </a:prstGeom>
          <a:ln>
            <a:solidFill>
              <a:srgbClr val="C0504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7" name="Obje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84449414"/>
              </p:ext>
            </p:extLst>
          </p:nvPr>
        </p:nvGraphicFramePr>
        <p:xfrm>
          <a:off x="4514850" y="334645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191" name="…quation" r:id="rId11" imgW="114300" imgH="165100" progId="Equation.3">
                  <p:embed/>
                </p:oleObj>
              </mc:Choice>
              <mc:Fallback>
                <p:oleObj name="…quation" r:id="rId11" imgW="1143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4514850" y="334645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90782609"/>
              </p:ext>
            </p:extLst>
          </p:nvPr>
        </p:nvGraphicFramePr>
        <p:xfrm>
          <a:off x="4982993" y="2035287"/>
          <a:ext cx="2104068" cy="688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192" name="…quation" r:id="rId13" imgW="1054100" imgH="431800" progId="Equation.3">
                  <p:embed/>
                </p:oleObj>
              </mc:Choice>
              <mc:Fallback>
                <p:oleObj name="…quation" r:id="rId13" imgW="1054100" imgH="431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4982993" y="2035287"/>
                        <a:ext cx="2104068" cy="6880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83386263"/>
              </p:ext>
            </p:extLst>
          </p:nvPr>
        </p:nvGraphicFramePr>
        <p:xfrm>
          <a:off x="4514850" y="334645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193" name="…quation" r:id="rId15" imgW="114300" imgH="165100" progId="Equation.3">
                  <p:embed/>
                </p:oleObj>
              </mc:Choice>
              <mc:Fallback>
                <p:oleObj name="…quation" r:id="rId15" imgW="1143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4514850" y="334645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02469136"/>
              </p:ext>
            </p:extLst>
          </p:nvPr>
        </p:nvGraphicFramePr>
        <p:xfrm>
          <a:off x="5880100" y="3001963"/>
          <a:ext cx="1296988" cy="396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194" name="…quation" r:id="rId17" imgW="787400" imgH="241300" progId="Equation.3">
                  <p:embed/>
                </p:oleObj>
              </mc:Choice>
              <mc:Fallback>
                <p:oleObj name="…quation" r:id="rId17" imgW="7874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5880100" y="3001963"/>
                        <a:ext cx="1296988" cy="396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9" name="Connecteur droit 18"/>
          <p:cNvCxnSpPr/>
          <p:nvPr/>
        </p:nvCxnSpPr>
        <p:spPr>
          <a:xfrm>
            <a:off x="5910836" y="3346450"/>
            <a:ext cx="1266252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/>
          <p:cNvCxnSpPr/>
          <p:nvPr/>
        </p:nvCxnSpPr>
        <p:spPr>
          <a:xfrm>
            <a:off x="2944562" y="3599988"/>
            <a:ext cx="2084455" cy="852694"/>
          </a:xfrm>
          <a:prstGeom prst="line">
            <a:avLst/>
          </a:prstGeom>
          <a:ln>
            <a:solidFill>
              <a:srgbClr val="C0504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/>
          <p:cNvCxnSpPr/>
          <p:nvPr/>
        </p:nvCxnSpPr>
        <p:spPr>
          <a:xfrm flipV="1">
            <a:off x="2944562" y="3850136"/>
            <a:ext cx="2787996" cy="602546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/>
          <p:cNvCxnSpPr/>
          <p:nvPr/>
        </p:nvCxnSpPr>
        <p:spPr>
          <a:xfrm flipV="1">
            <a:off x="3235152" y="4692042"/>
            <a:ext cx="2787996" cy="602546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/>
          <p:cNvCxnSpPr/>
          <p:nvPr/>
        </p:nvCxnSpPr>
        <p:spPr>
          <a:xfrm>
            <a:off x="3381549" y="4588097"/>
            <a:ext cx="2084455" cy="852694"/>
          </a:xfrm>
          <a:prstGeom prst="line">
            <a:avLst/>
          </a:prstGeom>
          <a:ln>
            <a:solidFill>
              <a:srgbClr val="C0504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8316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EF798-B1B9-7449-98B2-36D44396573B}" type="slidenum">
              <a:rPr lang="fr-FR" smtClean="0"/>
              <a:t>47</a:t>
            </a:fld>
            <a:endParaRPr lang="fr-FR"/>
          </a:p>
        </p:txBody>
      </p:sp>
      <p:graphicFrame>
        <p:nvGraphicFramePr>
          <p:cNvPr id="3" name="Obje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48289960"/>
              </p:ext>
            </p:extLst>
          </p:nvPr>
        </p:nvGraphicFramePr>
        <p:xfrm>
          <a:off x="893763" y="1832155"/>
          <a:ext cx="7350125" cy="612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102" name="…quation" r:id="rId3" imgW="4953000" imgH="393700" progId="Equation.3">
                  <p:embed/>
                </p:oleObj>
              </mc:Choice>
              <mc:Fallback>
                <p:oleObj name="…quation" r:id="rId3" imgW="4953000" imgH="393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93763" y="1832155"/>
                        <a:ext cx="7350125" cy="6127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Image 3" descr="Screen Shot 2015-09-02 at 00.25.58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3457502"/>
            <a:ext cx="3162300" cy="5461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8" name="Image 7" descr="Screen Shot 2015-09-02 at 00.26.46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1100" y="4206681"/>
            <a:ext cx="4127500" cy="622300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2133600" y="266872"/>
            <a:ext cx="5130800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2800" b="1" dirty="0" err="1" smtClean="0">
                <a:solidFill>
                  <a:srgbClr val="31859C"/>
                </a:solidFill>
                <a:latin typeface="Cambria"/>
                <a:cs typeface="Cambria"/>
              </a:rPr>
              <a:t>Lansdell</a:t>
            </a:r>
            <a:r>
              <a:rPr lang="fr-FR" sz="2800" b="1" dirty="0" smtClean="0">
                <a:solidFill>
                  <a:srgbClr val="31859C"/>
                </a:solidFill>
                <a:latin typeface="Cambria"/>
                <a:cs typeface="Cambria"/>
              </a:rPr>
              <a:t> et al. model</a:t>
            </a:r>
            <a:endParaRPr lang="fr-FR" sz="2800" b="1" dirty="0">
              <a:solidFill>
                <a:srgbClr val="31859C"/>
              </a:solidFill>
              <a:latin typeface="Cambria"/>
              <a:cs typeface="Cambria"/>
            </a:endParaRPr>
          </a:p>
        </p:txBody>
      </p:sp>
      <p:graphicFrame>
        <p:nvGraphicFramePr>
          <p:cNvPr id="17" name="Obje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58610596"/>
              </p:ext>
            </p:extLst>
          </p:nvPr>
        </p:nvGraphicFramePr>
        <p:xfrm>
          <a:off x="4514850" y="334645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103" name="…quation" r:id="rId7" imgW="114300" imgH="165100" progId="Equation.3">
                  <p:embed/>
                </p:oleObj>
              </mc:Choice>
              <mc:Fallback>
                <p:oleObj name="…quation" r:id="rId7" imgW="1143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514850" y="334645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50260754"/>
              </p:ext>
            </p:extLst>
          </p:nvPr>
        </p:nvGraphicFramePr>
        <p:xfrm>
          <a:off x="3645401" y="2718142"/>
          <a:ext cx="1738899" cy="5686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104" name="…quation" r:id="rId9" imgW="1054100" imgH="431800" progId="Equation.3">
                  <p:embed/>
                </p:oleObj>
              </mc:Choice>
              <mc:Fallback>
                <p:oleObj name="…quation" r:id="rId9" imgW="1054100" imgH="431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645401" y="2718142"/>
                        <a:ext cx="1738899" cy="5686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99200654"/>
              </p:ext>
            </p:extLst>
          </p:nvPr>
        </p:nvGraphicFramePr>
        <p:xfrm>
          <a:off x="4514850" y="334645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105" name="…quation" r:id="rId11" imgW="114300" imgH="165100" progId="Equation.3">
                  <p:embed/>
                </p:oleObj>
              </mc:Choice>
              <mc:Fallback>
                <p:oleObj name="…quation" r:id="rId11" imgW="1143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4514850" y="334645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31585893"/>
              </p:ext>
            </p:extLst>
          </p:nvPr>
        </p:nvGraphicFramePr>
        <p:xfrm>
          <a:off x="5256212" y="3547496"/>
          <a:ext cx="1296988" cy="396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106" name="…quation" r:id="rId13" imgW="787400" imgH="241300" progId="Equation.3">
                  <p:embed/>
                </p:oleObj>
              </mc:Choice>
              <mc:Fallback>
                <p:oleObj name="…quation" r:id="rId13" imgW="7874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5256212" y="3547496"/>
                        <a:ext cx="1296988" cy="396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406437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200" b="1" dirty="0" err="1" smtClean="0">
                <a:solidFill>
                  <a:srgbClr val="31859C"/>
                </a:solidFill>
                <a:latin typeface="Cambria"/>
                <a:cs typeface="Cambria"/>
              </a:rPr>
              <a:t>Exploring</a:t>
            </a:r>
            <a:r>
              <a:rPr lang="fr-FR" sz="3200" b="1" dirty="0" smtClean="0">
                <a:solidFill>
                  <a:srgbClr val="31859C"/>
                </a:solidFill>
                <a:latin typeface="Cambria"/>
                <a:cs typeface="Cambria"/>
              </a:rPr>
              <a:t> the range of </a:t>
            </a:r>
            <a:r>
              <a:rPr lang="fr-FR" sz="3200" b="1" dirty="0" err="1" smtClean="0">
                <a:solidFill>
                  <a:srgbClr val="31859C"/>
                </a:solidFill>
                <a:latin typeface="Cambria"/>
                <a:cs typeface="Cambria"/>
              </a:rPr>
              <a:t>parameters</a:t>
            </a:r>
            <a:r>
              <a:rPr lang="fr-FR" sz="3200" b="1" dirty="0" smtClean="0">
                <a:solidFill>
                  <a:srgbClr val="31859C"/>
                </a:solidFill>
                <a:latin typeface="Cambria"/>
                <a:cs typeface="Cambria"/>
              </a:rPr>
              <a:t> in </a:t>
            </a:r>
            <a:r>
              <a:rPr lang="fr-FR" sz="3200" b="1" dirty="0" err="1" smtClean="0">
                <a:solidFill>
                  <a:srgbClr val="31859C"/>
                </a:solidFill>
                <a:latin typeface="Cambria"/>
                <a:cs typeface="Cambria"/>
              </a:rPr>
              <a:t>Lansdell</a:t>
            </a:r>
            <a:r>
              <a:rPr lang="fr-FR" sz="3200" b="1" dirty="0" smtClean="0">
                <a:solidFill>
                  <a:srgbClr val="31859C"/>
                </a:solidFill>
                <a:latin typeface="Cambria"/>
                <a:cs typeface="Cambria"/>
              </a:rPr>
              <a:t> et al. </a:t>
            </a:r>
            <a:r>
              <a:rPr lang="fr-FR" sz="3200" b="1" dirty="0" smtClean="0">
                <a:solidFill>
                  <a:srgbClr val="31859C"/>
                </a:solidFill>
                <a:latin typeface="Cambria"/>
                <a:cs typeface="Cambria"/>
              </a:rPr>
              <a:t>Model </a:t>
            </a:r>
            <a:endParaRPr lang="fr-FR" sz="3200" b="1" dirty="0">
              <a:solidFill>
                <a:srgbClr val="31859C"/>
              </a:solidFill>
              <a:latin typeface="Cambria"/>
              <a:cs typeface="Cambria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77157" y="2899757"/>
            <a:ext cx="8974667" cy="4706408"/>
          </a:xfrm>
        </p:spPr>
        <p:txBody>
          <a:bodyPr>
            <a:normAutofit/>
          </a:bodyPr>
          <a:lstStyle/>
          <a:p>
            <a:r>
              <a:rPr lang="fr-FR" sz="2800" dirty="0" smtClean="0">
                <a:solidFill>
                  <a:srgbClr val="000000"/>
                </a:solidFill>
                <a:latin typeface="Cambria"/>
                <a:cs typeface="Cambria"/>
              </a:rPr>
              <a:t>Start </a:t>
            </a:r>
            <a:r>
              <a:rPr lang="fr-FR" sz="2800" dirty="0" err="1" smtClean="0">
                <a:solidFill>
                  <a:srgbClr val="000000"/>
                </a:solidFill>
                <a:latin typeface="Cambria"/>
                <a:cs typeface="Cambria"/>
              </a:rPr>
              <a:t>fro</a:t>
            </a:r>
            <a:r>
              <a:rPr lang="fr-FR" sz="2800" dirty="0" err="1" smtClean="0">
                <a:solidFill>
                  <a:srgbClr val="000000"/>
                </a:solidFill>
                <a:latin typeface="Cambria"/>
                <a:cs typeface="Cambria"/>
              </a:rPr>
              <a:t>m</a:t>
            </a:r>
            <a:r>
              <a:rPr lang="fr-FR" sz="2800" dirty="0" smtClean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lang="fr-FR" sz="2800" dirty="0" err="1" smtClean="0">
                <a:solidFill>
                  <a:srgbClr val="000000"/>
                </a:solidFill>
                <a:latin typeface="Cambria"/>
                <a:cs typeface="Cambria"/>
              </a:rPr>
              <a:t>Lansdell</a:t>
            </a:r>
            <a:r>
              <a:rPr lang="fr-FR" sz="2800" dirty="0" smtClean="0">
                <a:solidFill>
                  <a:srgbClr val="000000"/>
                </a:solidFill>
                <a:latin typeface="Cambria"/>
                <a:cs typeface="Cambria"/>
              </a:rPr>
              <a:t> et al. model </a:t>
            </a:r>
            <a:r>
              <a:rPr lang="fr-FR" sz="2800" dirty="0" err="1" smtClean="0">
                <a:solidFill>
                  <a:srgbClr val="000000"/>
                </a:solidFill>
                <a:latin typeface="Cambria"/>
                <a:cs typeface="Cambria"/>
              </a:rPr>
              <a:t>which</a:t>
            </a:r>
            <a:r>
              <a:rPr lang="fr-FR" sz="2800" dirty="0" smtClean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lang="fr-FR" sz="2800" dirty="0" err="1" smtClean="0">
                <a:solidFill>
                  <a:srgbClr val="000000"/>
                </a:solidFill>
                <a:latin typeface="Cambria"/>
                <a:cs typeface="Cambria"/>
              </a:rPr>
              <a:t>is</a:t>
            </a:r>
            <a:r>
              <a:rPr lang="fr-FR" sz="2800" dirty="0" smtClean="0">
                <a:solidFill>
                  <a:srgbClr val="000000"/>
                </a:solidFill>
                <a:latin typeface="Cambria"/>
                <a:cs typeface="Cambria"/>
              </a:rPr>
              <a:t> a </a:t>
            </a:r>
            <a:r>
              <a:rPr lang="fr-FR" sz="2800" dirty="0" err="1" smtClean="0">
                <a:solidFill>
                  <a:srgbClr val="000000"/>
                </a:solidFill>
                <a:latin typeface="Cambria"/>
                <a:cs typeface="Cambria"/>
              </a:rPr>
              <a:t>specific</a:t>
            </a:r>
            <a:r>
              <a:rPr lang="fr-FR" sz="2800" dirty="0" smtClean="0">
                <a:solidFill>
                  <a:srgbClr val="000000"/>
                </a:solidFill>
                <a:latin typeface="Cambria"/>
                <a:cs typeface="Cambria"/>
              </a:rPr>
              <a:t> case of ours </a:t>
            </a:r>
            <a:r>
              <a:rPr lang="fr-FR" sz="2800" dirty="0" err="1" smtClean="0">
                <a:solidFill>
                  <a:srgbClr val="000000"/>
                </a:solidFill>
                <a:latin typeface="Cambria"/>
                <a:cs typeface="Cambria"/>
              </a:rPr>
              <a:t>with</a:t>
            </a:r>
            <a:r>
              <a:rPr lang="fr-FR" sz="2800" dirty="0" smtClean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lang="fr-FR" sz="2800" dirty="0" err="1" smtClean="0">
                <a:solidFill>
                  <a:srgbClr val="000000"/>
                </a:solidFill>
                <a:latin typeface="Cambria"/>
                <a:cs typeface="Cambria"/>
              </a:rPr>
              <a:t>their</a:t>
            </a:r>
            <a:r>
              <a:rPr lang="fr-FR" sz="2800" dirty="0" smtClean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lang="fr-FR" sz="2800" dirty="0" err="1" smtClean="0">
                <a:solidFill>
                  <a:srgbClr val="000000"/>
                </a:solidFill>
                <a:latin typeface="Cambria"/>
                <a:cs typeface="Cambria"/>
              </a:rPr>
              <a:t>chosen</a:t>
            </a:r>
            <a:r>
              <a:rPr lang="fr-FR" sz="2800" dirty="0" smtClean="0">
                <a:solidFill>
                  <a:srgbClr val="000000"/>
                </a:solidFill>
                <a:latin typeface="Cambria"/>
                <a:cs typeface="Cambria"/>
              </a:rPr>
              <a:t> values of </a:t>
            </a:r>
            <a:r>
              <a:rPr lang="fr-FR" sz="2800" dirty="0" err="1" smtClean="0">
                <a:solidFill>
                  <a:srgbClr val="000000"/>
                </a:solidFill>
                <a:latin typeface="Cambria"/>
                <a:cs typeface="Cambria"/>
              </a:rPr>
              <a:t>parameters</a:t>
            </a:r>
            <a:r>
              <a:rPr lang="fr-FR" sz="2800" dirty="0" smtClean="0">
                <a:solidFill>
                  <a:srgbClr val="000000"/>
                </a:solidFill>
                <a:latin typeface="Cambria"/>
                <a:cs typeface="Cambria"/>
              </a:rPr>
              <a:t> </a:t>
            </a:r>
          </a:p>
          <a:p>
            <a:endParaRPr lang="fr-FR" sz="2800" dirty="0" smtClean="0">
              <a:solidFill>
                <a:srgbClr val="000000"/>
              </a:solidFill>
              <a:latin typeface="Cambria"/>
              <a:cs typeface="Cambria"/>
            </a:endParaRPr>
          </a:p>
          <a:p>
            <a:r>
              <a:rPr lang="fr-FR" sz="2800" dirty="0" err="1" smtClean="0">
                <a:solidFill>
                  <a:srgbClr val="000000"/>
                </a:solidFill>
                <a:latin typeface="Cambria"/>
                <a:cs typeface="Cambria"/>
              </a:rPr>
              <a:t>Varying</a:t>
            </a:r>
            <a:r>
              <a:rPr lang="fr-FR" sz="2800" dirty="0" smtClean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lang="fr-FR" sz="2800" dirty="0" smtClean="0">
                <a:solidFill>
                  <a:srgbClr val="000000"/>
                </a:solidFill>
                <a:latin typeface="Cambria"/>
                <a:cs typeface="Cambria"/>
              </a:rPr>
              <a:t>the amplitude of the calcium </a:t>
            </a:r>
            <a:r>
              <a:rPr lang="fr-FR" sz="2800" dirty="0" smtClean="0">
                <a:solidFill>
                  <a:srgbClr val="000000"/>
                </a:solidFill>
                <a:latin typeface="Cambria"/>
                <a:cs typeface="Cambria"/>
              </a:rPr>
              <a:t>conductance</a:t>
            </a:r>
          </a:p>
          <a:p>
            <a:endParaRPr lang="fr-FR" sz="2800" dirty="0" smtClean="0">
              <a:solidFill>
                <a:srgbClr val="000000"/>
              </a:solidFill>
              <a:latin typeface="Cambria"/>
              <a:cs typeface="Cambria"/>
            </a:endParaRPr>
          </a:p>
          <a:p>
            <a:r>
              <a:rPr lang="fr-FR" sz="2800" dirty="0" err="1" smtClean="0">
                <a:solidFill>
                  <a:srgbClr val="000000"/>
                </a:solidFill>
                <a:latin typeface="Cambria"/>
                <a:cs typeface="Cambria"/>
              </a:rPr>
              <a:t>Then</a:t>
            </a:r>
            <a:r>
              <a:rPr lang="fr-FR" sz="2800" dirty="0" smtClean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lang="fr-FR" sz="2800" dirty="0" err="1" smtClean="0">
                <a:solidFill>
                  <a:srgbClr val="000000"/>
                </a:solidFill>
                <a:latin typeface="Cambria"/>
                <a:cs typeface="Cambria"/>
              </a:rPr>
              <a:t>keep</a:t>
            </a:r>
            <a:r>
              <a:rPr lang="fr-FR" sz="2800" dirty="0" smtClean="0">
                <a:solidFill>
                  <a:srgbClr val="000000"/>
                </a:solidFill>
                <a:latin typeface="Cambria"/>
                <a:cs typeface="Cambria"/>
              </a:rPr>
              <a:t> the model but change the value of         of </a:t>
            </a:r>
            <a:r>
              <a:rPr lang="fr-FR" sz="2800" dirty="0" err="1" smtClean="0">
                <a:solidFill>
                  <a:srgbClr val="000000"/>
                </a:solidFill>
                <a:latin typeface="Cambria"/>
                <a:cs typeface="Cambria"/>
              </a:rPr>
              <a:t>acetylcholine</a:t>
            </a:r>
            <a:r>
              <a:rPr lang="fr-FR" sz="2800" dirty="0" smtClean="0">
                <a:solidFill>
                  <a:srgbClr val="000000"/>
                </a:solidFill>
                <a:latin typeface="Cambria"/>
                <a:cs typeface="Cambria"/>
              </a:rPr>
              <a:t> and test the </a:t>
            </a:r>
            <a:r>
              <a:rPr lang="fr-FR" sz="2800" dirty="0" err="1" smtClean="0">
                <a:solidFill>
                  <a:srgbClr val="000000"/>
                </a:solidFill>
                <a:latin typeface="Cambria"/>
                <a:cs typeface="Cambria"/>
              </a:rPr>
              <a:t>effect</a:t>
            </a:r>
            <a:r>
              <a:rPr lang="fr-FR" sz="2800" dirty="0" smtClean="0">
                <a:solidFill>
                  <a:srgbClr val="000000"/>
                </a:solidFill>
                <a:latin typeface="Cambria"/>
                <a:cs typeface="Cambria"/>
              </a:rPr>
              <a:t> on </a:t>
            </a:r>
            <a:r>
              <a:rPr lang="fr-FR" sz="2800" dirty="0" err="1" smtClean="0">
                <a:solidFill>
                  <a:srgbClr val="000000"/>
                </a:solidFill>
                <a:latin typeface="Cambria"/>
                <a:cs typeface="Cambria"/>
              </a:rPr>
              <a:t>dynamics</a:t>
            </a:r>
            <a:r>
              <a:rPr lang="fr-FR" sz="2800" dirty="0" smtClean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endParaRPr lang="fr-FR" sz="2800" dirty="0">
              <a:latin typeface="Cambria"/>
              <a:cs typeface="Cambria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EF798-B1B9-7449-98B2-36D44396573B}" type="slidenum">
              <a:rPr lang="fr-FR" smtClean="0">
                <a:latin typeface="Cambria"/>
                <a:cs typeface="Cambria"/>
              </a:rPr>
              <a:t>48</a:t>
            </a:fld>
            <a:endParaRPr lang="fr-FR">
              <a:latin typeface="Cambria"/>
              <a:cs typeface="Cambria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1727199" y="1470025"/>
            <a:ext cx="5926667" cy="95410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2800" b="1" dirty="0" smtClean="0">
                <a:latin typeface="Cambria"/>
                <a:cs typeface="Cambria"/>
              </a:rPr>
              <a:t>Calcium and potassium conductance</a:t>
            </a:r>
            <a:endParaRPr lang="fr-FR" sz="2800" b="1" dirty="0">
              <a:latin typeface="Cambria"/>
              <a:cs typeface="Cambria"/>
            </a:endParaRPr>
          </a:p>
        </p:txBody>
      </p:sp>
      <p:graphicFrame>
        <p:nvGraphicFramePr>
          <p:cNvPr id="6" name="Obje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8579060"/>
              </p:ext>
            </p:extLst>
          </p:nvPr>
        </p:nvGraphicFramePr>
        <p:xfrm>
          <a:off x="8362163" y="4354504"/>
          <a:ext cx="537634" cy="5077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16" name="…quation" r:id="rId3" imgW="228600" imgH="215900" progId="Equation.3">
                  <p:embed/>
                </p:oleObj>
              </mc:Choice>
              <mc:Fallback>
                <p:oleObj name="…quation" r:id="rId3" imgW="2286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362163" y="4354504"/>
                        <a:ext cx="537634" cy="50776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91457148"/>
              </p:ext>
            </p:extLst>
          </p:nvPr>
        </p:nvGraphicFramePr>
        <p:xfrm>
          <a:off x="7642608" y="5435225"/>
          <a:ext cx="487919" cy="4879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17" name="…quation" r:id="rId5" imgW="215900" imgH="215900" progId="Equation.3">
                  <p:embed/>
                </p:oleObj>
              </mc:Choice>
              <mc:Fallback>
                <p:oleObj name="…quation" r:id="rId5" imgW="2159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642608" y="5435225"/>
                        <a:ext cx="487919" cy="4879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741358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54505"/>
            <a:ext cx="8229600" cy="1143000"/>
          </a:xfrm>
        </p:spPr>
        <p:txBody>
          <a:bodyPr>
            <a:normAutofit/>
          </a:bodyPr>
          <a:lstStyle/>
          <a:p>
            <a:r>
              <a:rPr lang="fr-FR" sz="3200" b="1" dirty="0" smtClean="0">
                <a:solidFill>
                  <a:srgbClr val="31859C"/>
                </a:solidFill>
                <a:latin typeface="Cambria"/>
                <a:cs typeface="Cambria"/>
              </a:rPr>
              <a:t>Bifurcation </a:t>
            </a:r>
            <a:r>
              <a:rPr lang="fr-FR" sz="3200" b="1" dirty="0" err="1" smtClean="0">
                <a:solidFill>
                  <a:srgbClr val="31859C"/>
                </a:solidFill>
                <a:latin typeface="Cambria"/>
                <a:cs typeface="Cambria"/>
              </a:rPr>
              <a:t>analysis</a:t>
            </a:r>
            <a:r>
              <a:rPr lang="fr-FR" sz="3200" b="1" dirty="0" smtClean="0">
                <a:solidFill>
                  <a:srgbClr val="31859C"/>
                </a:solidFill>
                <a:latin typeface="Cambria"/>
                <a:cs typeface="Cambria"/>
              </a:rPr>
              <a:t> of </a:t>
            </a:r>
            <a:r>
              <a:rPr lang="fr-FR" sz="3200" b="1" dirty="0" err="1" smtClean="0">
                <a:solidFill>
                  <a:srgbClr val="31859C"/>
                </a:solidFill>
                <a:latin typeface="Cambria"/>
                <a:cs typeface="Cambria"/>
              </a:rPr>
              <a:t>Lansdell</a:t>
            </a:r>
            <a:r>
              <a:rPr lang="fr-FR" sz="3200" b="1" dirty="0" smtClean="0">
                <a:solidFill>
                  <a:srgbClr val="31859C"/>
                </a:solidFill>
                <a:latin typeface="Cambria"/>
                <a:cs typeface="Cambria"/>
              </a:rPr>
              <a:t> et al. </a:t>
            </a:r>
            <a:r>
              <a:rPr lang="fr-FR" sz="3200" b="1" dirty="0" smtClean="0">
                <a:solidFill>
                  <a:srgbClr val="31859C"/>
                </a:solidFill>
                <a:latin typeface="Cambria"/>
                <a:cs typeface="Cambria"/>
              </a:rPr>
              <a:t>Model</a:t>
            </a:r>
            <a:endParaRPr lang="fr-FR" sz="3200" b="1" dirty="0">
              <a:solidFill>
                <a:srgbClr val="31859C"/>
              </a:solidFill>
              <a:latin typeface="Cambria"/>
              <a:cs typeface="Cambria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890058"/>
            <a:ext cx="8229600" cy="1740748"/>
          </a:xfrm>
        </p:spPr>
        <p:txBody>
          <a:bodyPr>
            <a:normAutofit/>
          </a:bodyPr>
          <a:lstStyle/>
          <a:p>
            <a:r>
              <a:rPr lang="fr-FR" sz="2800" dirty="0" err="1" smtClean="0">
                <a:latin typeface="Cambria"/>
                <a:cs typeface="Cambria"/>
              </a:rPr>
              <a:t>We</a:t>
            </a:r>
            <a:r>
              <a:rPr lang="fr-FR" sz="2800" dirty="0" smtClean="0">
                <a:latin typeface="Cambria"/>
                <a:cs typeface="Cambria"/>
              </a:rPr>
              <a:t> </a:t>
            </a:r>
            <a:r>
              <a:rPr lang="fr-FR" sz="2800" dirty="0" err="1" smtClean="0">
                <a:latin typeface="Cambria"/>
                <a:cs typeface="Cambria"/>
              </a:rPr>
              <a:t>performed</a:t>
            </a:r>
            <a:r>
              <a:rPr lang="fr-FR" sz="2800" dirty="0" smtClean="0">
                <a:latin typeface="Cambria"/>
                <a:cs typeface="Cambria"/>
              </a:rPr>
              <a:t> the bifurcation </a:t>
            </a:r>
            <a:r>
              <a:rPr lang="fr-FR" sz="2800" dirty="0" err="1" smtClean="0">
                <a:latin typeface="Cambria"/>
                <a:cs typeface="Cambria"/>
              </a:rPr>
              <a:t>analysis</a:t>
            </a:r>
            <a:r>
              <a:rPr lang="fr-FR" sz="2800" dirty="0" smtClean="0">
                <a:latin typeface="Cambria"/>
                <a:cs typeface="Cambria"/>
              </a:rPr>
              <a:t> for the </a:t>
            </a:r>
            <a:r>
              <a:rPr lang="fr-FR" sz="2800" dirty="0" err="1" smtClean="0">
                <a:latin typeface="Cambria"/>
                <a:cs typeface="Cambria"/>
              </a:rPr>
              <a:t>given</a:t>
            </a:r>
            <a:r>
              <a:rPr lang="fr-FR" sz="2800" dirty="0" smtClean="0">
                <a:latin typeface="Cambria"/>
                <a:cs typeface="Cambria"/>
              </a:rPr>
              <a:t> set of </a:t>
            </a:r>
            <a:r>
              <a:rPr lang="fr-FR" sz="2800" dirty="0" err="1" smtClean="0">
                <a:latin typeface="Cambria"/>
                <a:cs typeface="Cambria"/>
              </a:rPr>
              <a:t>parameters</a:t>
            </a:r>
            <a:r>
              <a:rPr lang="fr-FR" sz="2800" dirty="0" smtClean="0">
                <a:latin typeface="Cambria"/>
                <a:cs typeface="Cambria"/>
              </a:rPr>
              <a:t> in the </a:t>
            </a:r>
            <a:r>
              <a:rPr lang="fr-FR" sz="2800" dirty="0" err="1" smtClean="0">
                <a:latin typeface="Cambria"/>
                <a:cs typeface="Cambria"/>
              </a:rPr>
              <a:t>paper</a:t>
            </a:r>
            <a:r>
              <a:rPr lang="fr-FR" sz="2800" dirty="0" smtClean="0">
                <a:latin typeface="Cambria"/>
                <a:cs typeface="Cambria"/>
              </a:rPr>
              <a:t> of </a:t>
            </a:r>
            <a:r>
              <a:rPr lang="fr-FR" sz="2800" dirty="0" err="1" smtClean="0">
                <a:latin typeface="Cambria"/>
                <a:cs typeface="Cambria"/>
              </a:rPr>
              <a:t>Lansdell</a:t>
            </a:r>
            <a:r>
              <a:rPr lang="fr-FR" sz="2800" dirty="0" smtClean="0">
                <a:latin typeface="Cambria"/>
                <a:cs typeface="Cambria"/>
              </a:rPr>
              <a:t> </a:t>
            </a:r>
            <a:r>
              <a:rPr lang="fr-FR" sz="2800" dirty="0" err="1" smtClean="0">
                <a:latin typeface="Cambria"/>
                <a:cs typeface="Cambria"/>
              </a:rPr>
              <a:t>varying</a:t>
            </a:r>
            <a:r>
              <a:rPr lang="fr-FR" sz="2800" dirty="0" smtClean="0">
                <a:latin typeface="Cambria"/>
                <a:cs typeface="Cambria"/>
              </a:rPr>
              <a:t> the </a:t>
            </a:r>
            <a:r>
              <a:rPr lang="fr-FR" sz="2800" dirty="0" err="1" smtClean="0">
                <a:latin typeface="Cambria"/>
                <a:cs typeface="Cambria"/>
              </a:rPr>
              <a:t>parameter</a:t>
            </a:r>
            <a:r>
              <a:rPr lang="fr-FR" sz="2800" dirty="0" smtClean="0">
                <a:latin typeface="Cambria"/>
                <a:cs typeface="Cambria"/>
              </a:rPr>
              <a:t> </a:t>
            </a:r>
          </a:p>
          <a:p>
            <a:endParaRPr lang="fr-FR" sz="2800" dirty="0" smtClean="0">
              <a:latin typeface="Cambria"/>
              <a:cs typeface="Cambria"/>
            </a:endParaRPr>
          </a:p>
          <a:p>
            <a:pPr marL="0" indent="0">
              <a:buNone/>
            </a:pPr>
            <a:endParaRPr lang="fr-FR" sz="2800" dirty="0">
              <a:latin typeface="Cambria"/>
              <a:cs typeface="Cambria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EF798-B1B9-7449-98B2-36D44396573B}" type="slidenum">
              <a:rPr lang="fr-FR" smtClean="0">
                <a:latin typeface="Cambria"/>
                <a:cs typeface="Cambria"/>
              </a:rPr>
              <a:t>49</a:t>
            </a:fld>
            <a:endParaRPr lang="fr-FR">
              <a:latin typeface="Cambria"/>
              <a:cs typeface="Cambria"/>
            </a:endParaRPr>
          </a:p>
        </p:txBody>
      </p:sp>
      <p:graphicFrame>
        <p:nvGraphicFramePr>
          <p:cNvPr id="6" name="Obje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67284553"/>
              </p:ext>
            </p:extLst>
          </p:nvPr>
        </p:nvGraphicFramePr>
        <p:xfrm>
          <a:off x="4333901" y="2751314"/>
          <a:ext cx="537634" cy="5077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76" name="…quation" r:id="rId3" imgW="228600" imgH="215900" progId="Equation.3">
                  <p:embed/>
                </p:oleObj>
              </mc:Choice>
              <mc:Fallback>
                <p:oleObj name="…quation" r:id="rId3" imgW="2286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333901" y="2751314"/>
                        <a:ext cx="537634" cy="50776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Image 7" descr="Lansdell_gK=30_stabl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199" y="3259080"/>
            <a:ext cx="5886464" cy="3517052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1362384" y="1197505"/>
            <a:ext cx="6959601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2800" b="1" dirty="0" smtClean="0">
                <a:latin typeface="Cambria"/>
                <a:cs typeface="Cambria"/>
              </a:rPr>
              <a:t>Calcium </a:t>
            </a:r>
            <a:r>
              <a:rPr lang="fr-FR" sz="2800" b="1" dirty="0" smtClean="0">
                <a:latin typeface="Cambria"/>
                <a:cs typeface="Cambria"/>
              </a:rPr>
              <a:t>conductance</a:t>
            </a:r>
            <a:endParaRPr lang="fr-FR" sz="2800" b="1" dirty="0"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741076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80" y="1225970"/>
            <a:ext cx="2563272" cy="4841801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747B5-B4D4-4A0D-8F80-6B0AAAB7E4C8}" type="slidenum">
              <a:rPr lang="en-GB" smtClean="0">
                <a:latin typeface="Cambria"/>
                <a:cs typeface="Cambria"/>
              </a:rPr>
              <a:t>5</a:t>
            </a:fld>
            <a:endParaRPr lang="en-GB">
              <a:latin typeface="Cambria"/>
              <a:cs typeface="Cambria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828877" y="1280452"/>
            <a:ext cx="1030515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latin typeface="Cambria"/>
                <a:cs typeface="Cambria"/>
              </a:rPr>
              <a:t>Retina</a:t>
            </a:r>
            <a:endParaRPr lang="en-GB" sz="2000" b="1" dirty="0">
              <a:latin typeface="Cambria"/>
              <a:cs typeface="Cambria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614452" y="3915596"/>
            <a:ext cx="1593344" cy="132343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smtClean="0">
                <a:latin typeface="Cambria"/>
                <a:cs typeface="Cambria"/>
              </a:rPr>
              <a:t>Lateral Geniculate Nucleus </a:t>
            </a:r>
          </a:p>
          <a:p>
            <a:pPr algn="ctr"/>
            <a:r>
              <a:rPr lang="en-GB" sz="2000" b="1" dirty="0" smtClean="0">
                <a:latin typeface="Cambria"/>
                <a:cs typeface="Cambria"/>
              </a:rPr>
              <a:t>(LGN)</a:t>
            </a:r>
            <a:endParaRPr lang="en-GB" sz="2000" b="1" dirty="0">
              <a:latin typeface="Cambria"/>
              <a:cs typeface="Cambria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123327" y="5749897"/>
            <a:ext cx="1895890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latin typeface="Cambria"/>
                <a:cs typeface="Cambria"/>
              </a:rPr>
              <a:t>Primary Visual Cortex</a:t>
            </a:r>
            <a:endParaRPr lang="en-GB" sz="2000" b="1" dirty="0">
              <a:latin typeface="Cambria"/>
              <a:cs typeface="Cambria"/>
            </a:endParaRPr>
          </a:p>
        </p:txBody>
      </p:sp>
      <p:cxnSp>
        <p:nvCxnSpPr>
          <p:cNvPr id="18" name="Elbow Connector 17"/>
          <p:cNvCxnSpPr/>
          <p:nvPr/>
        </p:nvCxnSpPr>
        <p:spPr>
          <a:xfrm>
            <a:off x="1439333" y="5492275"/>
            <a:ext cx="683994" cy="445302"/>
          </a:xfrm>
          <a:prstGeom prst="bentConnector3">
            <a:avLst>
              <a:gd name="adj1" fmla="val 50000"/>
            </a:avLst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Elbow Connector 18"/>
          <p:cNvCxnSpPr/>
          <p:nvPr/>
        </p:nvCxnSpPr>
        <p:spPr>
          <a:xfrm>
            <a:off x="1705688" y="3727915"/>
            <a:ext cx="908764" cy="496394"/>
          </a:xfrm>
          <a:prstGeom prst="bentConnector3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Elbow Connector 19"/>
          <p:cNvCxnSpPr/>
          <p:nvPr/>
        </p:nvCxnSpPr>
        <p:spPr>
          <a:xfrm>
            <a:off x="1705688" y="2053474"/>
            <a:ext cx="707799" cy="345862"/>
          </a:xfrm>
          <a:prstGeom prst="bentConnector3">
            <a:avLst>
              <a:gd name="adj1" fmla="val 50000"/>
            </a:avLst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487" y="1754725"/>
            <a:ext cx="1794309" cy="174776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Title 3"/>
          <p:cNvSpPr txBox="1">
            <a:spLocks/>
          </p:cNvSpPr>
          <p:nvPr/>
        </p:nvSpPr>
        <p:spPr>
          <a:xfrm>
            <a:off x="432734" y="154945"/>
            <a:ext cx="8441723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600" b="1" dirty="0" smtClean="0">
                <a:solidFill>
                  <a:srgbClr val="31859C"/>
                </a:solidFill>
                <a:latin typeface="Cambria"/>
                <a:cs typeface="Cambria"/>
              </a:rPr>
              <a:t>Spontaneous Retinal Waves During Development</a:t>
            </a:r>
            <a:endParaRPr lang="en-GB" sz="3600" b="1" dirty="0">
              <a:solidFill>
                <a:srgbClr val="31859C"/>
              </a:solidFill>
              <a:latin typeface="Cambria"/>
              <a:cs typeface="Cambria"/>
            </a:endParaRPr>
          </a:p>
        </p:txBody>
      </p:sp>
      <p:sp>
        <p:nvSpPr>
          <p:cNvPr id="14" name="TextBox 9"/>
          <p:cNvSpPr txBox="1"/>
          <p:nvPr/>
        </p:nvSpPr>
        <p:spPr>
          <a:xfrm>
            <a:off x="5170154" y="1108379"/>
            <a:ext cx="37916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u="sng" dirty="0">
                <a:latin typeface="Cambria"/>
                <a:cs typeface="Cambria"/>
              </a:rPr>
              <a:t>Spontaneous</a:t>
            </a:r>
            <a:r>
              <a:rPr lang="en-GB" sz="2000" dirty="0">
                <a:latin typeface="Cambria"/>
                <a:cs typeface="Cambria"/>
              </a:rPr>
              <a:t> </a:t>
            </a:r>
            <a:r>
              <a:rPr lang="en-GB" sz="2000" dirty="0" err="1">
                <a:latin typeface="Cambria"/>
                <a:cs typeface="Cambria"/>
              </a:rPr>
              <a:t>spatio</a:t>
            </a:r>
            <a:r>
              <a:rPr lang="en-GB" sz="2000" dirty="0">
                <a:latin typeface="Cambria"/>
                <a:cs typeface="Cambria"/>
              </a:rPr>
              <a:t>-temporal </a:t>
            </a:r>
            <a:r>
              <a:rPr lang="en-GB" sz="2000" dirty="0" smtClean="0">
                <a:latin typeface="Cambria"/>
                <a:cs typeface="Cambria"/>
              </a:rPr>
              <a:t>‘’</a:t>
            </a:r>
            <a:r>
              <a:rPr lang="en-GB" sz="2000" dirty="0" smtClean="0">
                <a:latin typeface="Cambria"/>
                <a:cs typeface="Cambria"/>
              </a:rPr>
              <a:t>waves’’ </a:t>
            </a:r>
            <a:r>
              <a:rPr lang="en-GB" sz="2000" dirty="0" smtClean="0">
                <a:latin typeface="Cambria"/>
                <a:cs typeface="Cambria"/>
              </a:rPr>
              <a:t>during development</a:t>
            </a:r>
          </a:p>
          <a:p>
            <a:pPr marL="342900" indent="-342900" algn="ctr">
              <a:buFont typeface="Wingdings" charset="2"/>
              <a:buChar char="§"/>
            </a:pPr>
            <a:r>
              <a:rPr lang="en-GB" sz="2000" dirty="0" smtClean="0">
                <a:solidFill>
                  <a:srgbClr val="B31D14"/>
                </a:solidFill>
                <a:latin typeface="Cambria"/>
                <a:cs typeface="Cambria"/>
              </a:rPr>
              <a:t>Disappear </a:t>
            </a:r>
            <a:r>
              <a:rPr lang="en-GB" sz="2000" dirty="0" smtClean="0">
                <a:solidFill>
                  <a:srgbClr val="B31D14"/>
                </a:solidFill>
                <a:latin typeface="Cambria"/>
                <a:cs typeface="Cambria"/>
              </a:rPr>
              <a:t>short  after </a:t>
            </a:r>
            <a:r>
              <a:rPr lang="en-GB" sz="2000" dirty="0" smtClean="0">
                <a:solidFill>
                  <a:srgbClr val="B31D14"/>
                </a:solidFill>
                <a:latin typeface="Cambria"/>
                <a:cs typeface="Cambria"/>
              </a:rPr>
              <a:t>birth</a:t>
            </a:r>
            <a:endParaRPr lang="en-GB" sz="2000" dirty="0">
              <a:solidFill>
                <a:srgbClr val="B31D14"/>
              </a:solidFill>
              <a:latin typeface="Cambria"/>
              <a:cs typeface="Cambria"/>
            </a:endParaRPr>
          </a:p>
        </p:txBody>
      </p:sp>
      <p:pic>
        <p:nvPicPr>
          <p:cNvPr id="22" name="MovieSuppl_1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35600" y="2160490"/>
            <a:ext cx="3251200" cy="3200400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5255248" y="5798145"/>
            <a:ext cx="361920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i="1" dirty="0" err="1" smtClean="0">
                <a:latin typeface="Cambria"/>
                <a:cs typeface="Cambria"/>
              </a:rPr>
              <a:t>Spatio</a:t>
            </a:r>
            <a:r>
              <a:rPr lang="en-GB" i="1" dirty="0" smtClean="0">
                <a:latin typeface="Cambria"/>
                <a:cs typeface="Cambria"/>
              </a:rPr>
              <a:t>-Temporal </a:t>
            </a:r>
            <a:r>
              <a:rPr lang="en-GB" i="1" dirty="0">
                <a:latin typeface="Cambria"/>
                <a:cs typeface="Cambria"/>
              </a:rPr>
              <a:t>evolution of a retinal wave in mice during development,  </a:t>
            </a:r>
            <a:r>
              <a:rPr lang="en-GB" i="1" dirty="0" err="1" smtClean="0">
                <a:latin typeface="Cambria"/>
                <a:cs typeface="Cambria"/>
              </a:rPr>
              <a:t>Maccione</a:t>
            </a:r>
            <a:r>
              <a:rPr lang="en-GB" i="1" dirty="0" smtClean="0">
                <a:latin typeface="Cambria"/>
                <a:cs typeface="Cambria"/>
              </a:rPr>
              <a:t> </a:t>
            </a:r>
            <a:r>
              <a:rPr lang="en-GB" i="1" dirty="0">
                <a:latin typeface="Cambria"/>
                <a:cs typeface="Cambria"/>
              </a:rPr>
              <a:t>et al. </a:t>
            </a:r>
            <a:r>
              <a:rPr lang="en-GB" i="1" dirty="0" smtClean="0">
                <a:latin typeface="Cambria"/>
                <a:cs typeface="Cambria"/>
              </a:rPr>
              <a:t>2014</a:t>
            </a:r>
            <a:endParaRPr lang="en-GB" i="1" dirty="0"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2551118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34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-4204"/>
            <a:ext cx="8229600" cy="1143000"/>
          </a:xfrm>
        </p:spPr>
        <p:txBody>
          <a:bodyPr>
            <a:normAutofit/>
          </a:bodyPr>
          <a:lstStyle/>
          <a:p>
            <a:r>
              <a:rPr lang="fr-FR" sz="3200" b="1" dirty="0" smtClean="0">
                <a:solidFill>
                  <a:srgbClr val="31859C"/>
                </a:solidFill>
                <a:latin typeface="Cambria"/>
                <a:cs typeface="Cambria"/>
              </a:rPr>
              <a:t>Bifurcation </a:t>
            </a:r>
            <a:r>
              <a:rPr lang="fr-FR" sz="3200" b="1" dirty="0" err="1" smtClean="0">
                <a:solidFill>
                  <a:srgbClr val="31859C"/>
                </a:solidFill>
                <a:latin typeface="Cambria"/>
                <a:cs typeface="Cambria"/>
              </a:rPr>
              <a:t>analysis</a:t>
            </a:r>
            <a:r>
              <a:rPr lang="fr-FR" sz="3200" b="1" dirty="0" smtClean="0">
                <a:solidFill>
                  <a:srgbClr val="31859C"/>
                </a:solidFill>
                <a:latin typeface="Cambria"/>
                <a:cs typeface="Cambria"/>
              </a:rPr>
              <a:t> of </a:t>
            </a:r>
            <a:r>
              <a:rPr lang="fr-FR" sz="3200" b="1" dirty="0" err="1" smtClean="0">
                <a:solidFill>
                  <a:srgbClr val="31859C"/>
                </a:solidFill>
                <a:latin typeface="Cambria"/>
                <a:cs typeface="Cambria"/>
              </a:rPr>
              <a:t>Lansdell</a:t>
            </a:r>
            <a:r>
              <a:rPr lang="fr-FR" sz="3200" b="1" dirty="0" smtClean="0">
                <a:solidFill>
                  <a:srgbClr val="31859C"/>
                </a:solidFill>
                <a:latin typeface="Cambria"/>
                <a:cs typeface="Cambria"/>
              </a:rPr>
              <a:t> et al. </a:t>
            </a:r>
            <a:r>
              <a:rPr lang="fr-FR" sz="3200" b="1" dirty="0" smtClean="0">
                <a:solidFill>
                  <a:srgbClr val="31859C"/>
                </a:solidFill>
                <a:latin typeface="Cambria"/>
                <a:cs typeface="Cambria"/>
              </a:rPr>
              <a:t>Model</a:t>
            </a:r>
            <a:endParaRPr lang="fr-FR" sz="3200" b="1" dirty="0">
              <a:solidFill>
                <a:srgbClr val="31859C"/>
              </a:solidFill>
              <a:latin typeface="Cambria"/>
              <a:cs typeface="Cambria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EF798-B1B9-7449-98B2-36D44396573B}" type="slidenum">
              <a:rPr lang="fr-FR" smtClean="0">
                <a:latin typeface="Cambria"/>
                <a:cs typeface="Cambria"/>
              </a:rPr>
              <a:t>50</a:t>
            </a:fld>
            <a:endParaRPr lang="fr-FR">
              <a:latin typeface="Cambria"/>
              <a:cs typeface="Cambria"/>
            </a:endParaRPr>
          </a:p>
        </p:txBody>
      </p:sp>
      <p:pic>
        <p:nvPicPr>
          <p:cNvPr id="8" name="Image 7" descr="Lansdell_gK=30_stabl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666" y="1720724"/>
            <a:ext cx="7758611" cy="4635625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1727199" y="1197504"/>
            <a:ext cx="5926667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2800" b="1" dirty="0" smtClean="0">
                <a:latin typeface="Cambria"/>
                <a:cs typeface="Cambria"/>
              </a:rPr>
              <a:t>Calcium </a:t>
            </a:r>
            <a:r>
              <a:rPr lang="fr-FR" sz="2800" b="1" dirty="0" smtClean="0">
                <a:latin typeface="Cambria"/>
                <a:cs typeface="Cambria"/>
              </a:rPr>
              <a:t>conductance</a:t>
            </a:r>
            <a:endParaRPr lang="fr-FR" sz="2800" b="1" dirty="0">
              <a:latin typeface="Cambria"/>
              <a:cs typeface="Cambria"/>
            </a:endParaRPr>
          </a:p>
        </p:txBody>
      </p:sp>
      <p:pic>
        <p:nvPicPr>
          <p:cNvPr id="5" name="Image 4" descr="Screen Shot 2015-09-02 at 13.07.39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186" y="2458240"/>
            <a:ext cx="2459747" cy="1673853"/>
          </a:xfrm>
          <a:prstGeom prst="rect">
            <a:avLst/>
          </a:prstGeom>
        </p:spPr>
      </p:pic>
      <p:pic>
        <p:nvPicPr>
          <p:cNvPr id="7" name="Image 6" descr="Screen Shot 2015-09-02 at 13.15.33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5900" y="2441307"/>
            <a:ext cx="2527300" cy="1718353"/>
          </a:xfrm>
          <a:prstGeom prst="rect">
            <a:avLst/>
          </a:prstGeom>
        </p:spPr>
      </p:pic>
      <p:graphicFrame>
        <p:nvGraphicFramePr>
          <p:cNvPr id="17" name="Obje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18792219"/>
              </p:ext>
            </p:extLst>
          </p:nvPr>
        </p:nvGraphicFramePr>
        <p:xfrm>
          <a:off x="1702542" y="4851400"/>
          <a:ext cx="837458" cy="3471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40" name="…quation" r:id="rId6" imgW="520700" imgH="215900" progId="Equation.3">
                  <p:embed/>
                </p:oleObj>
              </mc:Choice>
              <mc:Fallback>
                <p:oleObj name="…quation" r:id="rId6" imgW="5207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702542" y="4851400"/>
                        <a:ext cx="837458" cy="34713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71209898"/>
              </p:ext>
            </p:extLst>
          </p:nvPr>
        </p:nvGraphicFramePr>
        <p:xfrm>
          <a:off x="2015067" y="2746644"/>
          <a:ext cx="784185" cy="3352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41" name="…quation" r:id="rId8" imgW="457200" imgH="215900" progId="Equation.3">
                  <p:embed/>
                </p:oleObj>
              </mc:Choice>
              <mc:Fallback>
                <p:oleObj name="…quation" r:id="rId8" imgW="4572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015067" y="2746644"/>
                        <a:ext cx="784185" cy="33522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6567134"/>
              </p:ext>
            </p:extLst>
          </p:nvPr>
        </p:nvGraphicFramePr>
        <p:xfrm>
          <a:off x="4662488" y="2746376"/>
          <a:ext cx="1007633" cy="3354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42" name="…quation" r:id="rId10" imgW="533400" imgH="215900" progId="Equation.3">
                  <p:embed/>
                </p:oleObj>
              </mc:Choice>
              <mc:Fallback>
                <p:oleObj name="…quation" r:id="rId10" imgW="5334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4662488" y="2746376"/>
                        <a:ext cx="1007633" cy="33549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1" name="Connecteur droit 20"/>
          <p:cNvCxnSpPr/>
          <p:nvPr/>
        </p:nvCxnSpPr>
        <p:spPr>
          <a:xfrm flipV="1">
            <a:off x="2015067" y="3996267"/>
            <a:ext cx="524933" cy="45720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/>
          <p:cNvCxnSpPr/>
          <p:nvPr/>
        </p:nvCxnSpPr>
        <p:spPr>
          <a:xfrm flipV="1">
            <a:off x="2015067" y="3996267"/>
            <a:ext cx="2302933" cy="45720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75241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EF798-B1B9-7449-98B2-36D44396573B}" type="slidenum">
              <a:rPr lang="fr-FR" smtClean="0">
                <a:latin typeface="Cambria"/>
                <a:cs typeface="Cambria"/>
              </a:rPr>
              <a:t>51</a:t>
            </a:fld>
            <a:endParaRPr lang="fr-FR">
              <a:latin typeface="Cambria"/>
              <a:cs typeface="Cambria"/>
            </a:endParaRPr>
          </a:p>
        </p:txBody>
      </p:sp>
      <p:pic>
        <p:nvPicPr>
          <p:cNvPr id="8" name="Image 7" descr="Lansdell_gK=30_stabl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666" y="1720724"/>
            <a:ext cx="7758611" cy="4635625"/>
          </a:xfrm>
          <a:prstGeom prst="rect">
            <a:avLst/>
          </a:prstGeom>
        </p:spPr>
      </p:pic>
      <p:pic>
        <p:nvPicPr>
          <p:cNvPr id="5" name="Image 4" descr="Screen Shot 2015-09-02 at 13.07.39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186" y="2458240"/>
            <a:ext cx="2459747" cy="1673853"/>
          </a:xfrm>
          <a:prstGeom prst="rect">
            <a:avLst/>
          </a:prstGeom>
        </p:spPr>
      </p:pic>
      <p:pic>
        <p:nvPicPr>
          <p:cNvPr id="7" name="Image 6" descr="Screen Shot 2015-09-02 at 13.15.33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5900" y="2441307"/>
            <a:ext cx="2527300" cy="1718353"/>
          </a:xfrm>
          <a:prstGeom prst="rect">
            <a:avLst/>
          </a:prstGeom>
        </p:spPr>
      </p:pic>
      <p:graphicFrame>
        <p:nvGraphicFramePr>
          <p:cNvPr id="17" name="Obje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973284"/>
              </p:ext>
            </p:extLst>
          </p:nvPr>
        </p:nvGraphicFramePr>
        <p:xfrm>
          <a:off x="1702542" y="4851400"/>
          <a:ext cx="837458" cy="3471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53" name="…quation" r:id="rId6" imgW="520700" imgH="215900" progId="Equation.3">
                  <p:embed/>
                </p:oleObj>
              </mc:Choice>
              <mc:Fallback>
                <p:oleObj name="…quation" r:id="rId6" imgW="5207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702542" y="4851400"/>
                        <a:ext cx="837458" cy="34713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80892334"/>
              </p:ext>
            </p:extLst>
          </p:nvPr>
        </p:nvGraphicFramePr>
        <p:xfrm>
          <a:off x="2015067" y="2746644"/>
          <a:ext cx="784185" cy="3352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54" name="…quation" r:id="rId8" imgW="457200" imgH="215900" progId="Equation.3">
                  <p:embed/>
                </p:oleObj>
              </mc:Choice>
              <mc:Fallback>
                <p:oleObj name="…quation" r:id="rId8" imgW="4572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015067" y="2746644"/>
                        <a:ext cx="784185" cy="33522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98729329"/>
              </p:ext>
            </p:extLst>
          </p:nvPr>
        </p:nvGraphicFramePr>
        <p:xfrm>
          <a:off x="4662488" y="2746376"/>
          <a:ext cx="1007633" cy="3354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55" name="…quation" r:id="rId10" imgW="533400" imgH="215900" progId="Equation.3">
                  <p:embed/>
                </p:oleObj>
              </mc:Choice>
              <mc:Fallback>
                <p:oleObj name="…quation" r:id="rId10" imgW="5334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4662488" y="2746376"/>
                        <a:ext cx="1007633" cy="33549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1" name="Connecteur droit 20"/>
          <p:cNvCxnSpPr/>
          <p:nvPr/>
        </p:nvCxnSpPr>
        <p:spPr>
          <a:xfrm flipV="1">
            <a:off x="2015067" y="3996267"/>
            <a:ext cx="524933" cy="45720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/>
          <p:cNvCxnSpPr/>
          <p:nvPr/>
        </p:nvCxnSpPr>
        <p:spPr>
          <a:xfrm flipV="1">
            <a:off x="2015067" y="3996267"/>
            <a:ext cx="2302933" cy="45720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ZoneTexte 2"/>
          <p:cNvSpPr txBox="1"/>
          <p:nvPr/>
        </p:nvSpPr>
        <p:spPr>
          <a:xfrm>
            <a:off x="4025900" y="4851400"/>
            <a:ext cx="21860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i="1" dirty="0" err="1" smtClean="0">
                <a:latin typeface="Cambria"/>
                <a:cs typeface="Cambria"/>
              </a:rPr>
              <a:t>Spatiotemporal</a:t>
            </a:r>
            <a:r>
              <a:rPr lang="fr-FR" i="1" dirty="0" smtClean="0">
                <a:latin typeface="Cambria"/>
                <a:cs typeface="Cambria"/>
              </a:rPr>
              <a:t> front</a:t>
            </a:r>
          </a:p>
          <a:p>
            <a:r>
              <a:rPr lang="fr-FR" i="1" dirty="0" smtClean="0">
                <a:latin typeface="Cambria"/>
                <a:cs typeface="Cambria"/>
              </a:rPr>
              <a:t>     (</a:t>
            </a:r>
            <a:r>
              <a:rPr lang="fr-FR" i="1" dirty="0" err="1" smtClean="0">
                <a:latin typeface="Cambria"/>
                <a:cs typeface="Cambria"/>
              </a:rPr>
              <a:t>Lansdell</a:t>
            </a:r>
            <a:r>
              <a:rPr lang="fr-FR" i="1" dirty="0" smtClean="0">
                <a:latin typeface="Cambria"/>
                <a:cs typeface="Cambria"/>
              </a:rPr>
              <a:t> et al.)</a:t>
            </a:r>
            <a:endParaRPr lang="fr-FR" i="1" dirty="0">
              <a:latin typeface="Cambria"/>
              <a:cs typeface="Cambria"/>
            </a:endParaRPr>
          </a:p>
        </p:txBody>
      </p:sp>
      <p:pic>
        <p:nvPicPr>
          <p:cNvPr id="15" name="Picture 2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40" t="7897" r="50780" b="63223"/>
          <a:stretch/>
        </p:blipFill>
        <p:spPr>
          <a:xfrm>
            <a:off x="6350000" y="4553573"/>
            <a:ext cx="1303866" cy="1289920"/>
          </a:xfrm>
          <a:prstGeom prst="rect">
            <a:avLst/>
          </a:prstGeom>
        </p:spPr>
      </p:pic>
      <p:sp>
        <p:nvSpPr>
          <p:cNvPr id="20" name="Titre 1"/>
          <p:cNvSpPr txBox="1">
            <a:spLocks/>
          </p:cNvSpPr>
          <p:nvPr/>
        </p:nvSpPr>
        <p:spPr>
          <a:xfrm>
            <a:off x="457200" y="-420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b="1" dirty="0" smtClean="0">
                <a:solidFill>
                  <a:srgbClr val="31859C"/>
                </a:solidFill>
                <a:latin typeface="Cambria"/>
                <a:cs typeface="Cambria"/>
              </a:rPr>
              <a:t>Bifurcation </a:t>
            </a:r>
            <a:r>
              <a:rPr lang="fr-FR" sz="3200" b="1" dirty="0" err="1" smtClean="0">
                <a:solidFill>
                  <a:srgbClr val="31859C"/>
                </a:solidFill>
                <a:latin typeface="Cambria"/>
                <a:cs typeface="Cambria"/>
              </a:rPr>
              <a:t>analysis</a:t>
            </a:r>
            <a:r>
              <a:rPr lang="fr-FR" sz="3200" b="1" dirty="0" smtClean="0">
                <a:solidFill>
                  <a:srgbClr val="31859C"/>
                </a:solidFill>
                <a:latin typeface="Cambria"/>
                <a:cs typeface="Cambria"/>
              </a:rPr>
              <a:t> of </a:t>
            </a:r>
            <a:r>
              <a:rPr lang="fr-FR" sz="3200" b="1" dirty="0" err="1" smtClean="0">
                <a:solidFill>
                  <a:srgbClr val="31859C"/>
                </a:solidFill>
                <a:latin typeface="Cambria"/>
                <a:cs typeface="Cambria"/>
              </a:rPr>
              <a:t>Lansdell</a:t>
            </a:r>
            <a:r>
              <a:rPr lang="fr-FR" sz="3200" b="1" dirty="0" smtClean="0">
                <a:solidFill>
                  <a:srgbClr val="31859C"/>
                </a:solidFill>
                <a:latin typeface="Cambria"/>
                <a:cs typeface="Cambria"/>
              </a:rPr>
              <a:t> et al. Model</a:t>
            </a:r>
            <a:endParaRPr lang="fr-FR" sz="3200" b="1" dirty="0">
              <a:solidFill>
                <a:srgbClr val="31859C"/>
              </a:solidFill>
              <a:latin typeface="Cambria"/>
              <a:cs typeface="Cambria"/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1727199" y="1197504"/>
            <a:ext cx="5926667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2800" b="1" dirty="0" smtClean="0">
                <a:latin typeface="Cambria"/>
                <a:cs typeface="Cambria"/>
              </a:rPr>
              <a:t>Calcium </a:t>
            </a:r>
            <a:r>
              <a:rPr lang="fr-FR" sz="2800" b="1" dirty="0" smtClean="0">
                <a:latin typeface="Cambria"/>
                <a:cs typeface="Cambria"/>
              </a:rPr>
              <a:t>conductance</a:t>
            </a:r>
            <a:endParaRPr lang="fr-FR" sz="2800" b="1" dirty="0"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37206913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71438"/>
            <a:ext cx="8229600" cy="1143000"/>
          </a:xfrm>
        </p:spPr>
        <p:txBody>
          <a:bodyPr>
            <a:normAutofit/>
          </a:bodyPr>
          <a:lstStyle/>
          <a:p>
            <a:r>
              <a:rPr lang="fr-FR" sz="3200" b="1" dirty="0" smtClean="0">
                <a:solidFill>
                  <a:srgbClr val="31859C"/>
                </a:solidFill>
                <a:latin typeface="Cambria"/>
                <a:cs typeface="Cambria"/>
              </a:rPr>
              <a:t>Conclusions on </a:t>
            </a:r>
            <a:r>
              <a:rPr lang="fr-FR" sz="3200" b="1" dirty="0" err="1" smtClean="0">
                <a:solidFill>
                  <a:srgbClr val="31859C"/>
                </a:solidFill>
                <a:latin typeface="Cambria"/>
                <a:cs typeface="Cambria"/>
              </a:rPr>
              <a:t>Lansdell</a:t>
            </a:r>
            <a:r>
              <a:rPr lang="fr-FR" sz="3200" b="1" dirty="0" smtClean="0">
                <a:solidFill>
                  <a:srgbClr val="31859C"/>
                </a:solidFill>
                <a:latin typeface="Cambria"/>
                <a:cs typeface="Cambria"/>
              </a:rPr>
              <a:t> et al. model</a:t>
            </a:r>
            <a:endParaRPr lang="fr-FR" sz="3200" b="1" dirty="0">
              <a:solidFill>
                <a:srgbClr val="31859C"/>
              </a:solidFill>
              <a:latin typeface="Cambria"/>
              <a:cs typeface="Cambria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214438"/>
            <a:ext cx="8229600" cy="1562303"/>
          </a:xfrm>
        </p:spPr>
        <p:txBody>
          <a:bodyPr>
            <a:normAutofit lnSpcReduction="10000"/>
          </a:bodyPr>
          <a:lstStyle/>
          <a:p>
            <a:r>
              <a:rPr lang="fr-FR" sz="2400" dirty="0" err="1" smtClean="0">
                <a:solidFill>
                  <a:srgbClr val="000000"/>
                </a:solidFill>
                <a:latin typeface="Cambria"/>
                <a:cs typeface="Cambria"/>
              </a:rPr>
              <a:t>Varying</a:t>
            </a:r>
            <a:r>
              <a:rPr lang="fr-FR" sz="2400" dirty="0" smtClean="0">
                <a:solidFill>
                  <a:srgbClr val="000000"/>
                </a:solidFill>
                <a:latin typeface="Cambria"/>
                <a:cs typeface="Cambria"/>
              </a:rPr>
              <a:t> the amplitude of the </a:t>
            </a:r>
            <a:r>
              <a:rPr lang="fr-FR" sz="2400" dirty="0" err="1" smtClean="0">
                <a:solidFill>
                  <a:srgbClr val="000000"/>
                </a:solidFill>
                <a:latin typeface="Cambria"/>
                <a:cs typeface="Cambria"/>
              </a:rPr>
              <a:t>external</a:t>
            </a:r>
            <a:r>
              <a:rPr lang="fr-FR" sz="2400" dirty="0" smtClean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Cambria"/>
                <a:cs typeface="Cambria"/>
              </a:rPr>
              <a:t>excitatory</a:t>
            </a:r>
            <a:r>
              <a:rPr lang="fr-FR" sz="2400" dirty="0" smtClean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Cambria"/>
                <a:cs typeface="Cambria"/>
              </a:rPr>
              <a:t>current</a:t>
            </a:r>
            <a:r>
              <a:rPr lang="fr-FR" sz="2400" dirty="0" smtClean="0">
                <a:solidFill>
                  <a:srgbClr val="000000"/>
                </a:solidFill>
                <a:latin typeface="Cambria"/>
                <a:cs typeface="Cambria"/>
              </a:rPr>
              <a:t> In </a:t>
            </a:r>
            <a:r>
              <a:rPr lang="fr-FR" sz="2400" dirty="0" err="1" smtClean="0">
                <a:solidFill>
                  <a:srgbClr val="000000"/>
                </a:solidFill>
                <a:latin typeface="Cambria"/>
                <a:cs typeface="Cambria"/>
              </a:rPr>
              <a:t>we</a:t>
            </a:r>
            <a:r>
              <a:rPr lang="fr-FR" sz="2400" dirty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lang="fr-FR" sz="2400" dirty="0" smtClean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lang="fr-FR" sz="2400" dirty="0" smtClean="0">
                <a:solidFill>
                  <a:srgbClr val="000000"/>
                </a:solidFill>
                <a:latin typeface="Cambria"/>
                <a:cs typeface="Cambria"/>
              </a:rPr>
              <a:t>have a transition </a:t>
            </a:r>
            <a:r>
              <a:rPr lang="fr-FR" sz="2400" dirty="0" err="1" smtClean="0">
                <a:solidFill>
                  <a:srgbClr val="000000"/>
                </a:solidFill>
                <a:latin typeface="Cambria"/>
                <a:cs typeface="Cambria"/>
              </a:rPr>
              <a:t>from</a:t>
            </a:r>
            <a:r>
              <a:rPr lang="fr-FR" sz="2400" dirty="0" smtClean="0">
                <a:solidFill>
                  <a:srgbClr val="000000"/>
                </a:solidFill>
                <a:latin typeface="Cambria"/>
                <a:cs typeface="Cambria"/>
              </a:rPr>
              <a:t> a </a:t>
            </a:r>
            <a:r>
              <a:rPr lang="fr-FR" sz="2400" dirty="0" err="1" smtClean="0">
                <a:solidFill>
                  <a:srgbClr val="000000"/>
                </a:solidFill>
                <a:latin typeface="Cambria"/>
                <a:cs typeface="Cambria"/>
              </a:rPr>
              <a:t>low</a:t>
            </a:r>
            <a:r>
              <a:rPr lang="fr-FR" sz="2400" dirty="0" smtClean="0">
                <a:solidFill>
                  <a:srgbClr val="000000"/>
                </a:solidFill>
                <a:latin typeface="Cambria"/>
                <a:cs typeface="Cambria"/>
              </a:rPr>
              <a:t> voltage state to a </a:t>
            </a:r>
            <a:r>
              <a:rPr lang="fr-FR" sz="2400" dirty="0" err="1" smtClean="0">
                <a:solidFill>
                  <a:srgbClr val="000000"/>
                </a:solidFill>
                <a:latin typeface="Cambria"/>
                <a:cs typeface="Cambria"/>
              </a:rPr>
              <a:t>high</a:t>
            </a:r>
            <a:r>
              <a:rPr lang="fr-FR" sz="2400" dirty="0" smtClean="0">
                <a:solidFill>
                  <a:srgbClr val="000000"/>
                </a:solidFill>
                <a:latin typeface="Cambria"/>
                <a:cs typeface="Cambria"/>
              </a:rPr>
              <a:t> one.</a:t>
            </a:r>
          </a:p>
          <a:p>
            <a:r>
              <a:rPr lang="fr-FR" sz="2400" dirty="0" smtClean="0">
                <a:solidFill>
                  <a:srgbClr val="000000"/>
                </a:solidFill>
                <a:latin typeface="Cambria"/>
                <a:cs typeface="Cambria"/>
              </a:rPr>
              <a:t>In the </a:t>
            </a:r>
            <a:r>
              <a:rPr lang="fr-FR" sz="2400" dirty="0" err="1" smtClean="0">
                <a:solidFill>
                  <a:srgbClr val="000000"/>
                </a:solidFill>
                <a:latin typeface="Cambria"/>
                <a:cs typeface="Cambria"/>
              </a:rPr>
              <a:t>paper</a:t>
            </a:r>
            <a:r>
              <a:rPr lang="fr-FR" sz="2400" dirty="0" smtClean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Cambria"/>
                <a:cs typeface="Cambria"/>
              </a:rPr>
              <a:t>they</a:t>
            </a:r>
            <a:r>
              <a:rPr lang="fr-FR" sz="2400" dirty="0" smtClean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Cambria"/>
                <a:cs typeface="Cambria"/>
              </a:rPr>
              <a:t>obtain</a:t>
            </a:r>
            <a:r>
              <a:rPr lang="fr-FR" sz="2400" dirty="0" smtClean="0">
                <a:solidFill>
                  <a:srgbClr val="000000"/>
                </a:solidFill>
                <a:latin typeface="Cambria"/>
                <a:cs typeface="Cambria"/>
              </a:rPr>
              <a:t> fronts as a </a:t>
            </a:r>
            <a:r>
              <a:rPr lang="fr-FR" sz="2400" dirty="0" err="1" smtClean="0">
                <a:solidFill>
                  <a:srgbClr val="000000"/>
                </a:solidFill>
                <a:latin typeface="Cambria"/>
                <a:cs typeface="Cambria"/>
              </a:rPr>
              <a:t>result</a:t>
            </a:r>
            <a:r>
              <a:rPr lang="fr-FR" sz="2400" dirty="0" smtClean="0">
                <a:solidFill>
                  <a:srgbClr val="000000"/>
                </a:solidFill>
                <a:latin typeface="Cambria"/>
                <a:cs typeface="Cambria"/>
              </a:rPr>
              <a:t> of </a:t>
            </a:r>
            <a:r>
              <a:rPr lang="fr-FR" sz="2400" dirty="0" err="1" smtClean="0">
                <a:solidFill>
                  <a:srgbClr val="000000"/>
                </a:solidFill>
                <a:latin typeface="Cambria"/>
                <a:cs typeface="Cambria"/>
              </a:rPr>
              <a:t>heteroclinic</a:t>
            </a:r>
            <a:r>
              <a:rPr lang="fr-FR" sz="2400" dirty="0" smtClean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Cambria"/>
                <a:cs typeface="Cambria"/>
              </a:rPr>
              <a:t>orbits</a:t>
            </a:r>
            <a:r>
              <a:rPr lang="fr-FR" sz="2400" dirty="0" smtClean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Cambria"/>
                <a:cs typeface="Cambria"/>
              </a:rPr>
              <a:t>connecting</a:t>
            </a:r>
            <a:r>
              <a:rPr lang="fr-FR" sz="2400" dirty="0" smtClean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Cambria"/>
                <a:cs typeface="Cambria"/>
              </a:rPr>
              <a:t>low</a:t>
            </a:r>
            <a:r>
              <a:rPr lang="fr-FR" sz="2400" dirty="0" smtClean="0">
                <a:solidFill>
                  <a:srgbClr val="000000"/>
                </a:solidFill>
                <a:latin typeface="Cambria"/>
                <a:cs typeface="Cambria"/>
              </a:rPr>
              <a:t> and </a:t>
            </a:r>
            <a:r>
              <a:rPr lang="fr-FR" sz="2400" dirty="0" err="1" smtClean="0">
                <a:solidFill>
                  <a:srgbClr val="000000"/>
                </a:solidFill>
                <a:latin typeface="Cambria"/>
                <a:cs typeface="Cambria"/>
              </a:rPr>
              <a:t>high</a:t>
            </a:r>
            <a:r>
              <a:rPr lang="fr-FR" sz="2400" dirty="0" smtClean="0">
                <a:solidFill>
                  <a:srgbClr val="000000"/>
                </a:solidFill>
                <a:latin typeface="Cambria"/>
                <a:cs typeface="Cambria"/>
              </a:rPr>
              <a:t> states of </a:t>
            </a:r>
            <a:r>
              <a:rPr lang="fr-FR" sz="2400" dirty="0" err="1" smtClean="0">
                <a:solidFill>
                  <a:srgbClr val="000000"/>
                </a:solidFill>
                <a:latin typeface="Cambria"/>
                <a:cs typeface="Cambria"/>
              </a:rPr>
              <a:t>activity</a:t>
            </a:r>
            <a:endParaRPr lang="fr-FR" sz="2400" dirty="0" smtClean="0">
              <a:solidFill>
                <a:srgbClr val="000000"/>
              </a:solidFill>
              <a:latin typeface="Cambria"/>
              <a:cs typeface="Cambria"/>
            </a:endParaRPr>
          </a:p>
          <a:p>
            <a:pPr marL="0" indent="0">
              <a:buNone/>
            </a:pPr>
            <a:endParaRPr lang="fr-FR" sz="2400" dirty="0" smtClean="0">
              <a:solidFill>
                <a:srgbClr val="000000"/>
              </a:solidFill>
              <a:latin typeface="Cambria"/>
              <a:cs typeface="Cambria"/>
            </a:endParaRPr>
          </a:p>
          <a:p>
            <a:endParaRPr lang="fr-FR" sz="2400" dirty="0">
              <a:solidFill>
                <a:srgbClr val="000000"/>
              </a:solidFill>
              <a:latin typeface="Cambria"/>
              <a:cs typeface="Cambria"/>
            </a:endParaRPr>
          </a:p>
          <a:p>
            <a:pPr marL="0" indent="0">
              <a:buNone/>
            </a:pPr>
            <a:endParaRPr lang="fr-FR" sz="2400" dirty="0">
              <a:latin typeface="Cambria"/>
              <a:cs typeface="Cambria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EF798-B1B9-7449-98B2-36D44396573B}" type="slidenum">
              <a:rPr lang="fr-FR" smtClean="0">
                <a:latin typeface="Cambria"/>
                <a:cs typeface="Cambria"/>
              </a:rPr>
              <a:t>52</a:t>
            </a:fld>
            <a:endParaRPr lang="fr-FR">
              <a:latin typeface="Cambria"/>
              <a:cs typeface="Cambria"/>
            </a:endParaRPr>
          </a:p>
        </p:txBody>
      </p:sp>
      <p:pic>
        <p:nvPicPr>
          <p:cNvPr id="5" name="Image 4" descr="Heteroclinic_orbit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8101" y="2986093"/>
            <a:ext cx="3213100" cy="2620462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1099129" y="4012208"/>
            <a:ext cx="30839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 smtClean="0">
                <a:latin typeface="Cambria"/>
                <a:cs typeface="Cambria"/>
              </a:rPr>
              <a:t>Heteroclinic</a:t>
            </a:r>
            <a:r>
              <a:rPr lang="fr-FR" dirty="0" smtClean="0">
                <a:latin typeface="Cambria"/>
                <a:cs typeface="Cambria"/>
              </a:rPr>
              <a:t> </a:t>
            </a:r>
            <a:r>
              <a:rPr lang="fr-FR" dirty="0" err="1" smtClean="0">
                <a:latin typeface="Cambria"/>
                <a:cs typeface="Cambria"/>
              </a:rPr>
              <a:t>orbit</a:t>
            </a:r>
            <a:r>
              <a:rPr lang="fr-FR" dirty="0" smtClean="0">
                <a:latin typeface="Cambria"/>
                <a:cs typeface="Cambria"/>
              </a:rPr>
              <a:t>- Voltage profile of the </a:t>
            </a:r>
            <a:r>
              <a:rPr lang="fr-FR" dirty="0" err="1" smtClean="0">
                <a:latin typeface="Cambria"/>
                <a:cs typeface="Cambria"/>
              </a:rPr>
              <a:t>wave</a:t>
            </a:r>
            <a:r>
              <a:rPr lang="fr-FR" dirty="0" smtClean="0">
                <a:latin typeface="Cambria"/>
                <a:cs typeface="Cambria"/>
              </a:rPr>
              <a:t> front, </a:t>
            </a:r>
            <a:r>
              <a:rPr lang="fr-FR" dirty="0" err="1" smtClean="0">
                <a:latin typeface="Cambria"/>
                <a:cs typeface="Cambria"/>
              </a:rPr>
              <a:t>Lansdell</a:t>
            </a:r>
            <a:r>
              <a:rPr lang="fr-FR" dirty="0" smtClean="0">
                <a:latin typeface="Cambria"/>
                <a:cs typeface="Cambria"/>
              </a:rPr>
              <a:t> et al.</a:t>
            </a:r>
            <a:endParaRPr lang="fr-FR" dirty="0"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36933781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71438"/>
            <a:ext cx="8229600" cy="1143000"/>
          </a:xfrm>
        </p:spPr>
        <p:txBody>
          <a:bodyPr>
            <a:normAutofit/>
          </a:bodyPr>
          <a:lstStyle/>
          <a:p>
            <a:r>
              <a:rPr lang="fr-FR" sz="3200" b="1" dirty="0" smtClean="0">
                <a:solidFill>
                  <a:srgbClr val="31859C"/>
                </a:solidFill>
                <a:latin typeface="Cambria"/>
                <a:cs typeface="Cambria"/>
              </a:rPr>
              <a:t>Conclusions on </a:t>
            </a:r>
            <a:r>
              <a:rPr lang="fr-FR" sz="3200" b="1" dirty="0" err="1" smtClean="0">
                <a:solidFill>
                  <a:srgbClr val="31859C"/>
                </a:solidFill>
                <a:latin typeface="Cambria"/>
                <a:cs typeface="Cambria"/>
              </a:rPr>
              <a:t>Lansdell</a:t>
            </a:r>
            <a:r>
              <a:rPr lang="fr-FR" sz="3200" b="1" dirty="0" smtClean="0">
                <a:solidFill>
                  <a:srgbClr val="31859C"/>
                </a:solidFill>
                <a:latin typeface="Cambria"/>
                <a:cs typeface="Cambria"/>
              </a:rPr>
              <a:t> et al. model</a:t>
            </a:r>
            <a:endParaRPr lang="fr-FR" sz="3200" b="1" dirty="0">
              <a:solidFill>
                <a:srgbClr val="31859C"/>
              </a:solidFill>
              <a:latin typeface="Cambria"/>
              <a:cs typeface="Cambria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EF798-B1B9-7449-98B2-36D44396573B}" type="slidenum">
              <a:rPr lang="fr-FR" smtClean="0">
                <a:latin typeface="Cambria"/>
                <a:cs typeface="Cambria"/>
              </a:rPr>
              <a:t>53</a:t>
            </a:fld>
            <a:endParaRPr lang="fr-FR">
              <a:latin typeface="Cambria"/>
              <a:cs typeface="Cambria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99065" y="1540072"/>
            <a:ext cx="7721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fr-FR" sz="2400" dirty="0" err="1">
                <a:solidFill>
                  <a:srgbClr val="000000"/>
                </a:solidFill>
                <a:latin typeface="Cambria"/>
                <a:cs typeface="Cambria"/>
              </a:rPr>
              <a:t>Also</a:t>
            </a:r>
            <a:r>
              <a:rPr lang="fr-FR" sz="2400" dirty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lang="fr-FR" sz="2400" dirty="0" err="1">
                <a:solidFill>
                  <a:srgbClr val="000000"/>
                </a:solidFill>
                <a:latin typeface="Cambria"/>
                <a:cs typeface="Cambria"/>
              </a:rPr>
              <a:t>there</a:t>
            </a:r>
            <a:r>
              <a:rPr lang="fr-FR" sz="2400" dirty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lang="fr-FR" sz="2400" dirty="0" err="1">
                <a:solidFill>
                  <a:srgbClr val="000000"/>
                </a:solidFill>
                <a:latin typeface="Cambria"/>
                <a:cs typeface="Cambria"/>
              </a:rPr>
              <a:t>is</a:t>
            </a:r>
            <a:r>
              <a:rPr lang="fr-FR" sz="2400" dirty="0">
                <a:solidFill>
                  <a:srgbClr val="000000"/>
                </a:solidFill>
                <a:latin typeface="Cambria"/>
                <a:cs typeface="Cambria"/>
              </a:rPr>
              <a:t> no </a:t>
            </a:r>
            <a:r>
              <a:rPr lang="fr-FR" sz="2400" dirty="0" err="1">
                <a:solidFill>
                  <a:srgbClr val="000000"/>
                </a:solidFill>
                <a:latin typeface="Cambria"/>
                <a:cs typeface="Cambria"/>
              </a:rPr>
              <a:t>bursting</a:t>
            </a:r>
            <a:r>
              <a:rPr lang="fr-FR" sz="2400" dirty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lang="fr-FR" sz="2400" dirty="0" err="1">
                <a:solidFill>
                  <a:srgbClr val="000000"/>
                </a:solidFill>
                <a:latin typeface="Cambria"/>
                <a:cs typeface="Cambria"/>
              </a:rPr>
              <a:t>activity</a:t>
            </a:r>
            <a:r>
              <a:rPr lang="fr-FR" sz="2400" dirty="0">
                <a:solidFill>
                  <a:srgbClr val="000000"/>
                </a:solidFill>
                <a:latin typeface="Cambria"/>
                <a:cs typeface="Cambria"/>
              </a:rPr>
              <a:t> for </a:t>
            </a:r>
            <a:r>
              <a:rPr lang="fr-FR" sz="2400" dirty="0" err="1">
                <a:solidFill>
                  <a:srgbClr val="000000"/>
                </a:solidFill>
                <a:latin typeface="Cambria"/>
                <a:cs typeface="Cambria"/>
              </a:rPr>
              <a:t>SACs</a:t>
            </a:r>
            <a:r>
              <a:rPr lang="fr-FR" sz="2400" dirty="0">
                <a:solidFill>
                  <a:srgbClr val="000000"/>
                </a:solidFill>
                <a:latin typeface="Cambria"/>
                <a:cs typeface="Cambria"/>
              </a:rPr>
              <a:t> as </a:t>
            </a:r>
            <a:r>
              <a:rPr lang="fr-FR" sz="2400" dirty="0" err="1">
                <a:solidFill>
                  <a:srgbClr val="000000"/>
                </a:solidFill>
                <a:latin typeface="Cambria"/>
                <a:cs typeface="Cambria"/>
              </a:rPr>
              <a:t>it</a:t>
            </a:r>
            <a:r>
              <a:rPr lang="fr-FR" sz="2400" dirty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lang="fr-FR" sz="2400" dirty="0" err="1">
                <a:solidFill>
                  <a:srgbClr val="000000"/>
                </a:solidFill>
                <a:latin typeface="Cambria"/>
                <a:cs typeface="Cambria"/>
              </a:rPr>
              <a:t>is</a:t>
            </a:r>
            <a:r>
              <a:rPr lang="fr-FR" sz="2400" dirty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lang="fr-FR" sz="2400" dirty="0" err="1">
                <a:solidFill>
                  <a:srgbClr val="000000"/>
                </a:solidFill>
                <a:latin typeface="Cambria"/>
                <a:cs typeface="Cambria"/>
              </a:rPr>
              <a:t>found</a:t>
            </a:r>
            <a:r>
              <a:rPr lang="fr-FR" sz="2400" dirty="0">
                <a:solidFill>
                  <a:srgbClr val="000000"/>
                </a:solidFill>
                <a:latin typeface="Cambria"/>
                <a:cs typeface="Cambria"/>
              </a:rPr>
              <a:t> in Zheng 2006.</a:t>
            </a:r>
            <a:endParaRPr lang="fr-FR" sz="2400" dirty="0">
              <a:solidFill>
                <a:srgbClr val="FFFF00"/>
              </a:solidFill>
              <a:latin typeface="Cambria"/>
              <a:cs typeface="Cambria"/>
            </a:endParaRPr>
          </a:p>
        </p:txBody>
      </p:sp>
      <p:pic>
        <p:nvPicPr>
          <p:cNvPr id="7" name="Image 6" descr="Screen Shot 2015-09-07 at 11.49.1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8566" y="3070357"/>
            <a:ext cx="6057900" cy="1765300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3003413" y="5118901"/>
            <a:ext cx="4423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smtClean="0"/>
              <a:t>Zheng 2006, </a:t>
            </a:r>
            <a:r>
              <a:rPr lang="fr-FR" i="1" dirty="0" err="1" smtClean="0"/>
              <a:t>Busting</a:t>
            </a:r>
            <a:r>
              <a:rPr lang="fr-FR" i="1" dirty="0" smtClean="0"/>
              <a:t> </a:t>
            </a:r>
            <a:r>
              <a:rPr lang="fr-FR" i="1" dirty="0" err="1" smtClean="0"/>
              <a:t>activity</a:t>
            </a:r>
            <a:r>
              <a:rPr lang="fr-FR" i="1" dirty="0" smtClean="0"/>
              <a:t> </a:t>
            </a:r>
            <a:r>
              <a:rPr lang="fr-FR" i="1" dirty="0" err="1" smtClean="0"/>
              <a:t>SACs</a:t>
            </a:r>
            <a:endParaRPr lang="fr-FR" i="1" dirty="0"/>
          </a:p>
        </p:txBody>
      </p:sp>
    </p:spTree>
    <p:extLst>
      <p:ext uri="{BB962C8B-B14F-4D97-AF65-F5344CB8AC3E}">
        <p14:creationId xmlns:p14="http://schemas.microsoft.com/office/powerpoint/2010/main" val="13070162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273706"/>
            <a:ext cx="8229600" cy="1401762"/>
          </a:xfrm>
        </p:spPr>
        <p:txBody>
          <a:bodyPr>
            <a:normAutofit/>
          </a:bodyPr>
          <a:lstStyle/>
          <a:p>
            <a:r>
              <a:rPr lang="fr-FR" sz="2400" dirty="0" err="1" smtClean="0">
                <a:latin typeface="Cambria"/>
                <a:cs typeface="Cambria"/>
              </a:rPr>
              <a:t>Now</a:t>
            </a:r>
            <a:r>
              <a:rPr lang="fr-FR" sz="2400" dirty="0" smtClean="0">
                <a:latin typeface="Cambria"/>
                <a:cs typeface="Cambria"/>
              </a:rPr>
              <a:t> if </a:t>
            </a:r>
            <a:r>
              <a:rPr lang="fr-FR" sz="2400" dirty="0" err="1" smtClean="0">
                <a:latin typeface="Cambria"/>
                <a:cs typeface="Cambria"/>
              </a:rPr>
              <a:t>we</a:t>
            </a:r>
            <a:r>
              <a:rPr lang="fr-FR" sz="2400" dirty="0" smtClean="0">
                <a:latin typeface="Cambria"/>
                <a:cs typeface="Cambria"/>
              </a:rPr>
              <a:t> change the value of </a:t>
            </a:r>
            <a:r>
              <a:rPr lang="fr-FR" sz="2400" dirty="0" smtClean="0">
                <a:latin typeface="Cambria"/>
                <a:cs typeface="Cambria"/>
              </a:rPr>
              <a:t>the </a:t>
            </a:r>
            <a:r>
              <a:rPr lang="fr-FR" sz="2400" dirty="0" err="1" smtClean="0">
                <a:latin typeface="Cambria"/>
                <a:cs typeface="Cambria"/>
              </a:rPr>
              <a:t>binding</a:t>
            </a:r>
            <a:r>
              <a:rPr lang="fr-FR" sz="2400" dirty="0" smtClean="0">
                <a:latin typeface="Cambria"/>
                <a:cs typeface="Cambria"/>
              </a:rPr>
              <a:t> constant         for </a:t>
            </a:r>
            <a:r>
              <a:rPr lang="fr-FR" sz="2400" dirty="0" err="1" smtClean="0">
                <a:latin typeface="Cambria"/>
                <a:cs typeface="Cambria"/>
              </a:rPr>
              <a:t>acetylcholine</a:t>
            </a:r>
            <a:r>
              <a:rPr lang="fr-FR" sz="2400" dirty="0" smtClean="0">
                <a:latin typeface="Cambria"/>
                <a:cs typeface="Cambria"/>
              </a:rPr>
              <a:t> to </a:t>
            </a:r>
            <a:r>
              <a:rPr lang="fr-FR" sz="2400" dirty="0" err="1" smtClean="0">
                <a:latin typeface="Cambria"/>
                <a:cs typeface="Cambria"/>
              </a:rPr>
              <a:t>what</a:t>
            </a:r>
            <a:r>
              <a:rPr lang="fr-FR" sz="2400" dirty="0" smtClean="0">
                <a:latin typeface="Cambria"/>
                <a:cs typeface="Cambria"/>
              </a:rPr>
              <a:t> </a:t>
            </a:r>
            <a:r>
              <a:rPr lang="fr-FR" sz="2400" dirty="0" err="1" smtClean="0">
                <a:latin typeface="Cambria"/>
                <a:cs typeface="Cambria"/>
              </a:rPr>
              <a:t>was</a:t>
            </a:r>
            <a:r>
              <a:rPr lang="fr-FR" sz="2400" dirty="0" smtClean="0">
                <a:latin typeface="Cambria"/>
                <a:cs typeface="Cambria"/>
              </a:rPr>
              <a:t> </a:t>
            </a:r>
            <a:r>
              <a:rPr lang="fr-FR" sz="2400" dirty="0" err="1" smtClean="0">
                <a:latin typeface="Cambria"/>
                <a:cs typeface="Cambria"/>
              </a:rPr>
              <a:t>found</a:t>
            </a:r>
            <a:r>
              <a:rPr lang="fr-FR" sz="2400" dirty="0" smtClean="0">
                <a:latin typeface="Cambria"/>
                <a:cs typeface="Cambria"/>
              </a:rPr>
              <a:t> in the </a:t>
            </a:r>
            <a:r>
              <a:rPr lang="fr-FR" sz="2400" dirty="0" err="1" smtClean="0">
                <a:latin typeface="Cambria"/>
                <a:cs typeface="Cambria"/>
              </a:rPr>
              <a:t>literature</a:t>
            </a:r>
            <a:r>
              <a:rPr lang="fr-FR" sz="2400" dirty="0" smtClean="0">
                <a:latin typeface="Cambria"/>
                <a:cs typeface="Cambria"/>
              </a:rPr>
              <a:t> </a:t>
            </a:r>
            <a:r>
              <a:rPr lang="fr-FR" sz="2400" dirty="0" err="1" smtClean="0">
                <a:latin typeface="Cambria"/>
                <a:cs typeface="Cambria"/>
              </a:rPr>
              <a:t>we</a:t>
            </a:r>
            <a:r>
              <a:rPr lang="fr-FR" sz="2400" dirty="0" smtClean="0">
                <a:latin typeface="Cambria"/>
                <a:cs typeface="Cambria"/>
              </a:rPr>
              <a:t> </a:t>
            </a:r>
            <a:r>
              <a:rPr lang="fr-FR" sz="2400" dirty="0" err="1" smtClean="0">
                <a:latin typeface="Cambria"/>
                <a:cs typeface="Cambria"/>
              </a:rPr>
              <a:t>obtain</a:t>
            </a:r>
            <a:r>
              <a:rPr lang="fr-FR" sz="2400" dirty="0" smtClean="0">
                <a:latin typeface="Cambria"/>
                <a:cs typeface="Cambria"/>
              </a:rPr>
              <a:t> the </a:t>
            </a:r>
            <a:r>
              <a:rPr lang="fr-FR" sz="2400" dirty="0" err="1" smtClean="0">
                <a:latin typeface="Cambria"/>
                <a:cs typeface="Cambria"/>
              </a:rPr>
              <a:t>following</a:t>
            </a:r>
            <a:r>
              <a:rPr lang="fr-FR" sz="2400" dirty="0" smtClean="0">
                <a:latin typeface="Cambria"/>
                <a:cs typeface="Cambria"/>
              </a:rPr>
              <a:t>:</a:t>
            </a:r>
            <a:endParaRPr lang="fr-FR" sz="2400" dirty="0">
              <a:latin typeface="Cambria"/>
              <a:cs typeface="Cambria"/>
            </a:endParaRPr>
          </a:p>
          <a:p>
            <a:endParaRPr lang="fr-FR" sz="2400" dirty="0" smtClean="0">
              <a:latin typeface="Cambria"/>
              <a:cs typeface="Cambria"/>
            </a:endParaRPr>
          </a:p>
          <a:p>
            <a:pPr marL="0" indent="0">
              <a:buNone/>
            </a:pPr>
            <a:endParaRPr lang="fr-FR" dirty="0">
              <a:latin typeface="Cambria"/>
              <a:cs typeface="Cambria"/>
            </a:endParaRPr>
          </a:p>
          <a:p>
            <a:pPr marL="0" indent="0">
              <a:buNone/>
            </a:pPr>
            <a:endParaRPr lang="fr-FR" dirty="0">
              <a:latin typeface="Cambria"/>
              <a:cs typeface="Cambria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EF798-B1B9-7449-98B2-36D44396573B}" type="slidenum">
              <a:rPr lang="fr-FR" smtClean="0">
                <a:latin typeface="Cambria"/>
                <a:cs typeface="Cambria"/>
              </a:rPr>
              <a:t>54</a:t>
            </a:fld>
            <a:endParaRPr lang="fr-FR">
              <a:latin typeface="Cambria"/>
              <a:cs typeface="Cambria"/>
            </a:endParaRPr>
          </a:p>
        </p:txBody>
      </p:sp>
      <p:pic>
        <p:nvPicPr>
          <p:cNvPr id="8" name="Image 7" descr="gK=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438606"/>
            <a:ext cx="7332133" cy="4282869"/>
          </a:xfrm>
          <a:prstGeom prst="rect">
            <a:avLst/>
          </a:prstGeom>
        </p:spPr>
      </p:pic>
      <p:sp>
        <p:nvSpPr>
          <p:cNvPr id="10" name="Titre 1"/>
          <p:cNvSpPr txBox="1">
            <a:spLocks/>
          </p:cNvSpPr>
          <p:nvPr/>
        </p:nvSpPr>
        <p:spPr>
          <a:xfrm>
            <a:off x="457200" y="54505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b="1" dirty="0" smtClean="0">
                <a:solidFill>
                  <a:srgbClr val="31859C"/>
                </a:solidFill>
                <a:latin typeface="Cambria"/>
                <a:cs typeface="Cambria"/>
              </a:rPr>
              <a:t>Bifurcation </a:t>
            </a:r>
            <a:r>
              <a:rPr lang="fr-FR" sz="3200" b="1" dirty="0" err="1" smtClean="0">
                <a:solidFill>
                  <a:srgbClr val="31859C"/>
                </a:solidFill>
                <a:latin typeface="Cambria"/>
                <a:cs typeface="Cambria"/>
              </a:rPr>
              <a:t>analysis</a:t>
            </a:r>
            <a:r>
              <a:rPr lang="fr-FR" sz="3200" b="1" dirty="0" smtClean="0">
                <a:solidFill>
                  <a:srgbClr val="31859C"/>
                </a:solidFill>
                <a:latin typeface="Cambria"/>
                <a:cs typeface="Cambria"/>
              </a:rPr>
              <a:t> of </a:t>
            </a:r>
            <a:r>
              <a:rPr lang="fr-FR" sz="3200" b="1" dirty="0" err="1" smtClean="0">
                <a:solidFill>
                  <a:srgbClr val="31859C"/>
                </a:solidFill>
                <a:latin typeface="Cambria"/>
                <a:cs typeface="Cambria"/>
              </a:rPr>
              <a:t>Lansdell</a:t>
            </a:r>
            <a:r>
              <a:rPr lang="fr-FR" sz="3200" b="1" dirty="0" smtClean="0">
                <a:solidFill>
                  <a:srgbClr val="31859C"/>
                </a:solidFill>
                <a:latin typeface="Cambria"/>
                <a:cs typeface="Cambria"/>
              </a:rPr>
              <a:t> et al. </a:t>
            </a:r>
            <a:r>
              <a:rPr lang="fr-FR" sz="3200" b="1" dirty="0" smtClean="0">
                <a:solidFill>
                  <a:srgbClr val="31859C"/>
                </a:solidFill>
                <a:latin typeface="Cambria"/>
                <a:cs typeface="Cambria"/>
              </a:rPr>
              <a:t>Model </a:t>
            </a:r>
            <a:r>
              <a:rPr lang="fr-FR" sz="3200" b="1" dirty="0" err="1" smtClean="0">
                <a:solidFill>
                  <a:srgbClr val="31859C"/>
                </a:solidFill>
                <a:latin typeface="Cambria"/>
                <a:cs typeface="Cambria"/>
              </a:rPr>
              <a:t>with</a:t>
            </a:r>
            <a:r>
              <a:rPr lang="fr-FR" sz="3200" b="1" dirty="0" smtClean="0">
                <a:solidFill>
                  <a:srgbClr val="31859C"/>
                </a:solidFill>
                <a:latin typeface="Cambria"/>
                <a:cs typeface="Cambria"/>
              </a:rPr>
              <a:t> a </a:t>
            </a:r>
            <a:r>
              <a:rPr lang="fr-FR" sz="3200" b="1" dirty="0" err="1" smtClean="0">
                <a:solidFill>
                  <a:srgbClr val="31859C"/>
                </a:solidFill>
                <a:latin typeface="Cambria"/>
                <a:cs typeface="Cambria"/>
              </a:rPr>
              <a:t>tuned</a:t>
            </a:r>
            <a:r>
              <a:rPr lang="fr-FR" sz="3200" b="1" dirty="0" smtClean="0">
                <a:solidFill>
                  <a:srgbClr val="31859C"/>
                </a:solidFill>
                <a:latin typeface="Cambria"/>
                <a:cs typeface="Cambria"/>
              </a:rPr>
              <a:t> set of </a:t>
            </a:r>
            <a:r>
              <a:rPr lang="fr-FR" sz="3200" b="1" dirty="0" err="1" smtClean="0">
                <a:solidFill>
                  <a:srgbClr val="31859C"/>
                </a:solidFill>
                <a:latin typeface="Cambria"/>
                <a:cs typeface="Cambria"/>
              </a:rPr>
              <a:t>parameters</a:t>
            </a:r>
            <a:endParaRPr lang="fr-FR" sz="3200" b="1" dirty="0">
              <a:solidFill>
                <a:srgbClr val="31859C"/>
              </a:solidFill>
              <a:latin typeface="Cambria"/>
              <a:cs typeface="Cambria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941534" y="2711414"/>
            <a:ext cx="2432011" cy="166189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>
              <a:latin typeface="Cambria"/>
              <a:cs typeface="Cambria"/>
            </a:endParaRPr>
          </a:p>
        </p:txBody>
      </p:sp>
      <p:graphicFrame>
        <p:nvGraphicFramePr>
          <p:cNvPr id="9" name="Obje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7900521"/>
              </p:ext>
            </p:extLst>
          </p:nvPr>
        </p:nvGraphicFramePr>
        <p:xfrm>
          <a:off x="7582218" y="1347680"/>
          <a:ext cx="381515" cy="3815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03" name="…quation" r:id="rId4" imgW="215900" imgH="215900" progId="Equation.3">
                  <p:embed/>
                </p:oleObj>
              </mc:Choice>
              <mc:Fallback>
                <p:oleObj name="…quation" r:id="rId4" imgW="2159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582218" y="1347680"/>
                        <a:ext cx="381515" cy="3815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96132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273706"/>
            <a:ext cx="8229600" cy="1401762"/>
          </a:xfrm>
        </p:spPr>
        <p:txBody>
          <a:bodyPr>
            <a:normAutofit fontScale="92500"/>
          </a:bodyPr>
          <a:lstStyle/>
          <a:p>
            <a:r>
              <a:rPr lang="fr-FR" sz="2400" dirty="0" smtClean="0">
                <a:latin typeface="Cambria"/>
                <a:cs typeface="Cambria"/>
              </a:rPr>
              <a:t>The </a:t>
            </a:r>
            <a:r>
              <a:rPr lang="fr-FR" sz="2400" dirty="0" err="1" smtClean="0">
                <a:latin typeface="Cambria"/>
                <a:cs typeface="Cambria"/>
              </a:rPr>
              <a:t>reward</a:t>
            </a:r>
            <a:r>
              <a:rPr lang="fr-FR" sz="2400" dirty="0" smtClean="0">
                <a:latin typeface="Cambria"/>
                <a:cs typeface="Cambria"/>
              </a:rPr>
              <a:t> of </a:t>
            </a:r>
            <a:r>
              <a:rPr lang="fr-FR" sz="2400" dirty="0" err="1" smtClean="0">
                <a:latin typeface="Cambria"/>
                <a:cs typeface="Cambria"/>
              </a:rPr>
              <a:t>using</a:t>
            </a:r>
            <a:r>
              <a:rPr lang="fr-FR" sz="2400" dirty="0" smtClean="0">
                <a:latin typeface="Cambria"/>
                <a:cs typeface="Cambria"/>
              </a:rPr>
              <a:t> bifurcation </a:t>
            </a:r>
            <a:r>
              <a:rPr lang="fr-FR" sz="2400" dirty="0" err="1" smtClean="0">
                <a:latin typeface="Cambria"/>
                <a:cs typeface="Cambria"/>
              </a:rPr>
              <a:t>analysis</a:t>
            </a:r>
            <a:r>
              <a:rPr lang="fr-FR" sz="2400" dirty="0" smtClean="0">
                <a:latin typeface="Cambria"/>
                <a:cs typeface="Cambria"/>
              </a:rPr>
              <a:t> </a:t>
            </a:r>
            <a:r>
              <a:rPr lang="fr-FR" sz="2400" dirty="0" err="1" smtClean="0">
                <a:latin typeface="Cambria"/>
                <a:cs typeface="Cambria"/>
              </a:rPr>
              <a:t>tools</a:t>
            </a:r>
            <a:r>
              <a:rPr lang="fr-FR" sz="2400" dirty="0" smtClean="0">
                <a:latin typeface="Cambria"/>
                <a:cs typeface="Cambria"/>
              </a:rPr>
              <a:t>: </a:t>
            </a:r>
            <a:r>
              <a:rPr lang="fr-FR" sz="2400" dirty="0" err="1" smtClean="0">
                <a:latin typeface="Cambria"/>
                <a:cs typeface="Cambria"/>
              </a:rPr>
              <a:t>when</a:t>
            </a:r>
            <a:r>
              <a:rPr lang="fr-FR" sz="2400" dirty="0" smtClean="0">
                <a:latin typeface="Cambria"/>
                <a:cs typeface="Cambria"/>
              </a:rPr>
              <a:t> </a:t>
            </a:r>
            <a:r>
              <a:rPr lang="fr-FR" sz="2400" dirty="0" err="1" smtClean="0">
                <a:latin typeface="Cambria"/>
                <a:cs typeface="Cambria"/>
              </a:rPr>
              <a:t>we</a:t>
            </a:r>
            <a:r>
              <a:rPr lang="fr-FR" sz="2400" dirty="0" smtClean="0">
                <a:latin typeface="Cambria"/>
                <a:cs typeface="Cambria"/>
              </a:rPr>
              <a:t> couple </a:t>
            </a:r>
            <a:r>
              <a:rPr lang="fr-FR" sz="2400" dirty="0" err="1" smtClean="0">
                <a:latin typeface="Cambria"/>
                <a:cs typeface="Cambria"/>
              </a:rPr>
              <a:t>neurons</a:t>
            </a:r>
            <a:r>
              <a:rPr lang="fr-FR" sz="2400" dirty="0" smtClean="0">
                <a:latin typeface="Cambria"/>
                <a:cs typeface="Cambria"/>
              </a:rPr>
              <a:t> by diffusion, local </a:t>
            </a:r>
            <a:r>
              <a:rPr lang="fr-FR" sz="2400" dirty="0" err="1" smtClean="0">
                <a:latin typeface="Cambria"/>
                <a:cs typeface="Cambria"/>
              </a:rPr>
              <a:t>spiking</a:t>
            </a:r>
            <a:r>
              <a:rPr lang="fr-FR" sz="2400" dirty="0" smtClean="0">
                <a:latin typeface="Cambria"/>
                <a:cs typeface="Cambria"/>
              </a:rPr>
              <a:t> </a:t>
            </a:r>
            <a:r>
              <a:rPr lang="fr-FR" sz="2400" dirty="0" err="1" smtClean="0">
                <a:latin typeface="Cambria"/>
                <a:cs typeface="Cambria"/>
              </a:rPr>
              <a:t>activity</a:t>
            </a:r>
            <a:r>
              <a:rPr lang="fr-FR" sz="2400" dirty="0" smtClean="0">
                <a:latin typeface="Cambria"/>
                <a:cs typeface="Cambria"/>
              </a:rPr>
              <a:t> </a:t>
            </a:r>
            <a:r>
              <a:rPr lang="fr-FR" sz="2400" dirty="0" err="1" smtClean="0">
                <a:latin typeface="Cambria"/>
                <a:cs typeface="Cambria"/>
              </a:rPr>
              <a:t>generically</a:t>
            </a:r>
            <a:r>
              <a:rPr lang="fr-FR" sz="2400" dirty="0" smtClean="0">
                <a:latin typeface="Cambria"/>
                <a:cs typeface="Cambria"/>
              </a:rPr>
              <a:t> </a:t>
            </a:r>
            <a:r>
              <a:rPr lang="fr-FR" sz="2400" dirty="0" err="1" smtClean="0">
                <a:latin typeface="Cambria"/>
                <a:cs typeface="Cambria"/>
              </a:rPr>
              <a:t>produces</a:t>
            </a:r>
            <a:r>
              <a:rPr lang="fr-FR" sz="2400" dirty="0" smtClean="0">
                <a:latin typeface="Cambria"/>
                <a:cs typeface="Cambria"/>
              </a:rPr>
              <a:t> spiral </a:t>
            </a:r>
            <a:r>
              <a:rPr lang="fr-FR" sz="2400" dirty="0" err="1" smtClean="0">
                <a:latin typeface="Cambria"/>
                <a:cs typeface="Cambria"/>
              </a:rPr>
              <a:t>waves</a:t>
            </a:r>
            <a:r>
              <a:rPr lang="fr-FR" sz="2400" dirty="0" smtClean="0">
                <a:latin typeface="Cambria"/>
                <a:cs typeface="Cambria"/>
              </a:rPr>
              <a:t> in 2D (</a:t>
            </a:r>
            <a:r>
              <a:rPr lang="fr-FR" sz="2400" dirty="0" err="1" smtClean="0">
                <a:latin typeface="Cambria"/>
                <a:cs typeface="Cambria"/>
              </a:rPr>
              <a:t>theorem</a:t>
            </a:r>
            <a:r>
              <a:rPr lang="fr-FR" sz="2400" dirty="0" smtClean="0">
                <a:latin typeface="Cambria"/>
                <a:cs typeface="Cambria"/>
              </a:rPr>
              <a:t> by </a:t>
            </a:r>
            <a:r>
              <a:rPr lang="fr-FR" sz="2400" dirty="0" err="1" smtClean="0">
                <a:latin typeface="Cambria"/>
                <a:cs typeface="Cambria"/>
              </a:rPr>
              <a:t>Schell</a:t>
            </a:r>
            <a:r>
              <a:rPr lang="fr-FR" sz="2400" dirty="0" smtClean="0">
                <a:latin typeface="Cambria"/>
                <a:cs typeface="Cambria"/>
              </a:rPr>
              <a:t> et al.)</a:t>
            </a:r>
            <a:endParaRPr lang="fr-FR" sz="2400" dirty="0" smtClean="0">
              <a:latin typeface="Cambria"/>
              <a:cs typeface="Cambria"/>
            </a:endParaRPr>
          </a:p>
          <a:p>
            <a:pPr marL="0" indent="0">
              <a:buNone/>
            </a:pPr>
            <a:endParaRPr lang="fr-FR" dirty="0">
              <a:latin typeface="Cambria"/>
              <a:cs typeface="Cambria"/>
            </a:endParaRPr>
          </a:p>
          <a:p>
            <a:pPr marL="0" indent="0">
              <a:buNone/>
            </a:pPr>
            <a:endParaRPr lang="fr-FR" dirty="0">
              <a:latin typeface="Cambria"/>
              <a:cs typeface="Cambria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EF798-B1B9-7449-98B2-36D44396573B}" type="slidenum">
              <a:rPr lang="fr-FR" smtClean="0">
                <a:latin typeface="Cambria"/>
                <a:cs typeface="Cambria"/>
              </a:rPr>
              <a:t>55</a:t>
            </a:fld>
            <a:endParaRPr lang="fr-FR">
              <a:latin typeface="Cambria"/>
              <a:cs typeface="Cambria"/>
            </a:endParaRPr>
          </a:p>
        </p:txBody>
      </p:sp>
      <p:pic>
        <p:nvPicPr>
          <p:cNvPr id="8" name="Image 7" descr="gK=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438606"/>
            <a:ext cx="7332133" cy="4282869"/>
          </a:xfrm>
          <a:prstGeom prst="rect">
            <a:avLst/>
          </a:prstGeom>
        </p:spPr>
      </p:pic>
      <p:sp>
        <p:nvSpPr>
          <p:cNvPr id="10" name="Titre 1"/>
          <p:cNvSpPr txBox="1">
            <a:spLocks/>
          </p:cNvSpPr>
          <p:nvPr/>
        </p:nvSpPr>
        <p:spPr>
          <a:xfrm>
            <a:off x="457200" y="54505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b="1" dirty="0" smtClean="0">
                <a:solidFill>
                  <a:srgbClr val="31859C"/>
                </a:solidFill>
                <a:latin typeface="Cambria"/>
                <a:cs typeface="Cambria"/>
              </a:rPr>
              <a:t>Bifurcation </a:t>
            </a:r>
            <a:r>
              <a:rPr lang="fr-FR" sz="3200" b="1" dirty="0" err="1" smtClean="0">
                <a:solidFill>
                  <a:srgbClr val="31859C"/>
                </a:solidFill>
                <a:latin typeface="Cambria"/>
                <a:cs typeface="Cambria"/>
              </a:rPr>
              <a:t>analysis</a:t>
            </a:r>
            <a:r>
              <a:rPr lang="fr-FR" sz="3200" b="1" dirty="0" smtClean="0">
                <a:solidFill>
                  <a:srgbClr val="31859C"/>
                </a:solidFill>
                <a:latin typeface="Cambria"/>
                <a:cs typeface="Cambria"/>
              </a:rPr>
              <a:t> of </a:t>
            </a:r>
            <a:r>
              <a:rPr lang="fr-FR" sz="3200" b="1" dirty="0" err="1" smtClean="0">
                <a:solidFill>
                  <a:srgbClr val="31859C"/>
                </a:solidFill>
                <a:latin typeface="Cambria"/>
                <a:cs typeface="Cambria"/>
              </a:rPr>
              <a:t>Lansdell</a:t>
            </a:r>
            <a:r>
              <a:rPr lang="fr-FR" sz="3200" b="1" dirty="0" smtClean="0">
                <a:solidFill>
                  <a:srgbClr val="31859C"/>
                </a:solidFill>
                <a:latin typeface="Cambria"/>
                <a:cs typeface="Cambria"/>
              </a:rPr>
              <a:t> et al. </a:t>
            </a:r>
            <a:r>
              <a:rPr lang="fr-FR" sz="3200" b="1" dirty="0" smtClean="0">
                <a:solidFill>
                  <a:srgbClr val="31859C"/>
                </a:solidFill>
                <a:latin typeface="Cambria"/>
                <a:cs typeface="Cambria"/>
              </a:rPr>
              <a:t>Model </a:t>
            </a:r>
            <a:r>
              <a:rPr lang="fr-FR" sz="3200" b="1" dirty="0" err="1" smtClean="0">
                <a:solidFill>
                  <a:srgbClr val="31859C"/>
                </a:solidFill>
                <a:latin typeface="Cambria"/>
                <a:cs typeface="Cambria"/>
              </a:rPr>
              <a:t>with</a:t>
            </a:r>
            <a:r>
              <a:rPr lang="fr-FR" sz="3200" b="1" dirty="0" smtClean="0">
                <a:solidFill>
                  <a:srgbClr val="31859C"/>
                </a:solidFill>
                <a:latin typeface="Cambria"/>
                <a:cs typeface="Cambria"/>
              </a:rPr>
              <a:t> a </a:t>
            </a:r>
            <a:r>
              <a:rPr lang="fr-FR" sz="3200" b="1" dirty="0" err="1" smtClean="0">
                <a:solidFill>
                  <a:srgbClr val="31859C"/>
                </a:solidFill>
                <a:latin typeface="Cambria"/>
                <a:cs typeface="Cambria"/>
              </a:rPr>
              <a:t>tuned</a:t>
            </a:r>
            <a:r>
              <a:rPr lang="fr-FR" sz="3200" b="1" dirty="0" smtClean="0">
                <a:solidFill>
                  <a:srgbClr val="31859C"/>
                </a:solidFill>
                <a:latin typeface="Cambria"/>
                <a:cs typeface="Cambria"/>
              </a:rPr>
              <a:t> set of </a:t>
            </a:r>
            <a:r>
              <a:rPr lang="fr-FR" sz="3200" b="1" dirty="0" err="1" smtClean="0">
                <a:solidFill>
                  <a:srgbClr val="31859C"/>
                </a:solidFill>
                <a:latin typeface="Cambria"/>
                <a:cs typeface="Cambria"/>
              </a:rPr>
              <a:t>parameters</a:t>
            </a:r>
            <a:endParaRPr lang="fr-FR" sz="3200" b="1" dirty="0">
              <a:solidFill>
                <a:srgbClr val="31859C"/>
              </a:solidFill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16625708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err="1" smtClean="0">
                <a:solidFill>
                  <a:srgbClr val="31859C"/>
                </a:solidFill>
                <a:latin typeface="Cambria"/>
                <a:cs typeface="Cambria"/>
              </a:rPr>
              <a:t>Comments</a:t>
            </a:r>
            <a:endParaRPr lang="fr-FR" b="1" dirty="0">
              <a:solidFill>
                <a:srgbClr val="31859C"/>
              </a:solidFill>
              <a:latin typeface="Cambria"/>
              <a:cs typeface="Cambria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r>
              <a:rPr lang="fr-FR" sz="2800" dirty="0" err="1" smtClean="0">
                <a:latin typeface="Cambria"/>
                <a:cs typeface="Cambria"/>
              </a:rPr>
              <a:t>Lansdell</a:t>
            </a:r>
            <a:r>
              <a:rPr lang="fr-FR" sz="2800" dirty="0" smtClean="0">
                <a:latin typeface="Cambria"/>
                <a:cs typeface="Cambria"/>
              </a:rPr>
              <a:t> et al. model </a:t>
            </a:r>
            <a:r>
              <a:rPr lang="fr-FR" sz="2800" dirty="0" err="1" smtClean="0">
                <a:latin typeface="Cambria"/>
                <a:cs typeface="Cambria"/>
              </a:rPr>
              <a:t>produces</a:t>
            </a:r>
            <a:r>
              <a:rPr lang="fr-FR" sz="2800" dirty="0" smtClean="0">
                <a:latin typeface="Cambria"/>
                <a:cs typeface="Cambria"/>
              </a:rPr>
              <a:t> spiral </a:t>
            </a:r>
            <a:r>
              <a:rPr lang="fr-FR" sz="2800" dirty="0" err="1" smtClean="0">
                <a:latin typeface="Cambria"/>
                <a:cs typeface="Cambria"/>
              </a:rPr>
              <a:t>waves</a:t>
            </a:r>
            <a:r>
              <a:rPr lang="fr-FR" sz="2800" dirty="0" smtClean="0">
                <a:latin typeface="Cambria"/>
                <a:cs typeface="Cambria"/>
              </a:rPr>
              <a:t> </a:t>
            </a:r>
            <a:r>
              <a:rPr lang="fr-FR" sz="2800" dirty="0" err="1" smtClean="0">
                <a:latin typeface="Cambria"/>
                <a:cs typeface="Cambria"/>
              </a:rPr>
              <a:t>after</a:t>
            </a:r>
            <a:r>
              <a:rPr lang="fr-FR" sz="2800" dirty="0" smtClean="0">
                <a:latin typeface="Cambria"/>
                <a:cs typeface="Cambria"/>
              </a:rPr>
              <a:t> a </a:t>
            </a:r>
            <a:r>
              <a:rPr lang="fr-FR" sz="2800" dirty="0" err="1" smtClean="0">
                <a:latin typeface="Cambria"/>
                <a:cs typeface="Cambria"/>
              </a:rPr>
              <a:t>biophysical</a:t>
            </a:r>
            <a:r>
              <a:rPr lang="fr-FR" sz="2800" dirty="0" smtClean="0">
                <a:latin typeface="Cambria"/>
                <a:cs typeface="Cambria"/>
              </a:rPr>
              <a:t> </a:t>
            </a:r>
            <a:r>
              <a:rPr lang="fr-FR" sz="2800" dirty="0" err="1" smtClean="0">
                <a:latin typeface="Cambria"/>
                <a:cs typeface="Cambria"/>
              </a:rPr>
              <a:t>tuning</a:t>
            </a:r>
            <a:r>
              <a:rPr lang="fr-FR" sz="2800" dirty="0" smtClean="0">
                <a:latin typeface="Cambria"/>
                <a:cs typeface="Cambria"/>
              </a:rPr>
              <a:t> of </a:t>
            </a:r>
            <a:r>
              <a:rPr lang="fr-FR" sz="2800" dirty="0" err="1" smtClean="0">
                <a:latin typeface="Cambria"/>
                <a:cs typeface="Cambria"/>
              </a:rPr>
              <a:t>parameters</a:t>
            </a:r>
            <a:endParaRPr lang="fr-FR" sz="2800" dirty="0" smtClean="0">
              <a:latin typeface="Cambria"/>
              <a:cs typeface="Cambria"/>
            </a:endParaRPr>
          </a:p>
          <a:p>
            <a:r>
              <a:rPr lang="fr-FR" sz="2800" dirty="0" err="1" smtClean="0">
                <a:latin typeface="Cambria"/>
                <a:cs typeface="Cambria"/>
              </a:rPr>
              <a:t>Spirals</a:t>
            </a:r>
            <a:r>
              <a:rPr lang="fr-FR" sz="2800" dirty="0" smtClean="0">
                <a:latin typeface="Cambria"/>
                <a:cs typeface="Cambria"/>
              </a:rPr>
              <a:t> </a:t>
            </a:r>
            <a:r>
              <a:rPr lang="fr-FR" sz="2800" dirty="0" err="1" smtClean="0">
                <a:latin typeface="Cambria"/>
                <a:cs typeface="Cambria"/>
              </a:rPr>
              <a:t>seem</a:t>
            </a:r>
            <a:r>
              <a:rPr lang="fr-FR" sz="2800" dirty="0" smtClean="0">
                <a:latin typeface="Cambria"/>
                <a:cs typeface="Cambria"/>
              </a:rPr>
              <a:t> </a:t>
            </a:r>
            <a:r>
              <a:rPr lang="fr-FR" sz="2800" dirty="0" err="1" smtClean="0">
                <a:latin typeface="Cambria"/>
                <a:cs typeface="Cambria"/>
              </a:rPr>
              <a:t>too</a:t>
            </a:r>
            <a:r>
              <a:rPr lang="fr-FR" sz="2800" dirty="0" smtClean="0">
                <a:latin typeface="Cambria"/>
                <a:cs typeface="Cambria"/>
              </a:rPr>
              <a:t> </a:t>
            </a:r>
            <a:r>
              <a:rPr lang="fr-FR" sz="2800" dirty="0" err="1" smtClean="0">
                <a:latin typeface="Cambria"/>
                <a:cs typeface="Cambria"/>
              </a:rPr>
              <a:t>perfect</a:t>
            </a:r>
            <a:r>
              <a:rPr lang="fr-FR" sz="2800" dirty="0" smtClean="0">
                <a:latin typeface="Cambria"/>
                <a:cs typeface="Cambria"/>
              </a:rPr>
              <a:t> and not </a:t>
            </a:r>
            <a:r>
              <a:rPr lang="fr-FR" sz="2800" dirty="0" err="1" smtClean="0">
                <a:latin typeface="Cambria"/>
                <a:cs typeface="Cambria"/>
              </a:rPr>
              <a:t>biophysically</a:t>
            </a:r>
            <a:r>
              <a:rPr lang="fr-FR" sz="2800" dirty="0" smtClean="0">
                <a:latin typeface="Cambria"/>
                <a:cs typeface="Cambria"/>
              </a:rPr>
              <a:t> </a:t>
            </a:r>
            <a:r>
              <a:rPr lang="fr-FR" sz="2800" dirty="0" err="1" smtClean="0">
                <a:latin typeface="Cambria"/>
                <a:cs typeface="Cambria"/>
              </a:rPr>
              <a:t>related</a:t>
            </a:r>
            <a:endParaRPr lang="fr-FR" sz="2800" dirty="0" smtClean="0">
              <a:latin typeface="Cambria"/>
              <a:cs typeface="Cambria"/>
            </a:endParaRPr>
          </a:p>
          <a:p>
            <a:r>
              <a:rPr lang="fr-FR" sz="2800" dirty="0" err="1" smtClean="0">
                <a:solidFill>
                  <a:schemeClr val="accent2"/>
                </a:solidFill>
                <a:latin typeface="Cambria"/>
                <a:cs typeface="Cambria"/>
              </a:rPr>
              <a:t>Why</a:t>
            </a:r>
            <a:r>
              <a:rPr lang="fr-FR" sz="2800" dirty="0" smtClean="0">
                <a:solidFill>
                  <a:schemeClr val="accent2"/>
                </a:solidFill>
                <a:latin typeface="Cambria"/>
                <a:cs typeface="Cambria"/>
              </a:rPr>
              <a:t>? </a:t>
            </a:r>
          </a:p>
          <a:p>
            <a:pPr lvl="2"/>
            <a:r>
              <a:rPr lang="fr-FR" dirty="0" err="1" smtClean="0">
                <a:solidFill>
                  <a:srgbClr val="008000"/>
                </a:solidFill>
                <a:latin typeface="Cambria"/>
                <a:cs typeface="Cambria"/>
              </a:rPr>
              <a:t>sAHP</a:t>
            </a:r>
            <a:r>
              <a:rPr lang="fr-FR" dirty="0" smtClean="0">
                <a:solidFill>
                  <a:srgbClr val="008000"/>
                </a:solidFill>
                <a:latin typeface="Cambria"/>
                <a:cs typeface="Cambria"/>
              </a:rPr>
              <a:t>  </a:t>
            </a:r>
            <a:r>
              <a:rPr lang="fr-FR" dirty="0" err="1" smtClean="0">
                <a:solidFill>
                  <a:srgbClr val="008000"/>
                </a:solidFill>
                <a:latin typeface="Cambria"/>
                <a:cs typeface="Cambria"/>
              </a:rPr>
              <a:t>is</a:t>
            </a:r>
            <a:r>
              <a:rPr lang="fr-FR" dirty="0" smtClean="0">
                <a:solidFill>
                  <a:srgbClr val="008000"/>
                </a:solidFill>
                <a:latin typeface="Cambria"/>
                <a:cs typeface="Cambria"/>
              </a:rPr>
              <a:t> not </a:t>
            </a:r>
            <a:r>
              <a:rPr lang="fr-FR" dirty="0" err="1" smtClean="0">
                <a:solidFill>
                  <a:srgbClr val="008000"/>
                </a:solidFill>
                <a:latin typeface="Cambria"/>
                <a:cs typeface="Cambria"/>
              </a:rPr>
              <a:t>realistically</a:t>
            </a:r>
            <a:r>
              <a:rPr lang="fr-FR" dirty="0" smtClean="0">
                <a:solidFill>
                  <a:srgbClr val="008000"/>
                </a:solidFill>
                <a:latin typeface="Cambria"/>
                <a:cs typeface="Cambria"/>
              </a:rPr>
              <a:t> </a:t>
            </a:r>
            <a:r>
              <a:rPr lang="fr-FR" dirty="0" err="1" smtClean="0">
                <a:solidFill>
                  <a:srgbClr val="008000"/>
                </a:solidFill>
                <a:latin typeface="Cambria"/>
                <a:cs typeface="Cambria"/>
              </a:rPr>
              <a:t>modeled</a:t>
            </a:r>
            <a:endParaRPr lang="fr-FR" dirty="0" smtClean="0">
              <a:solidFill>
                <a:srgbClr val="008000"/>
              </a:solidFill>
              <a:latin typeface="Cambria"/>
              <a:cs typeface="Cambria"/>
            </a:endParaRPr>
          </a:p>
          <a:p>
            <a:pPr lvl="3"/>
            <a:r>
              <a:rPr lang="fr-FR" sz="2400" dirty="0" err="1" smtClean="0">
                <a:latin typeface="Cambria"/>
                <a:cs typeface="Cambria"/>
              </a:rPr>
              <a:t>Symmetries</a:t>
            </a:r>
            <a:r>
              <a:rPr lang="fr-FR" sz="2400" dirty="0" smtClean="0">
                <a:latin typeface="Cambria"/>
                <a:cs typeface="Cambria"/>
              </a:rPr>
              <a:t> in </a:t>
            </a:r>
            <a:r>
              <a:rPr lang="fr-FR" sz="2400" dirty="0" err="1" smtClean="0">
                <a:latin typeface="Cambria"/>
                <a:cs typeface="Cambria"/>
              </a:rPr>
              <a:t>Lansdell</a:t>
            </a:r>
            <a:r>
              <a:rPr lang="fr-FR" sz="2400" dirty="0" smtClean="0">
                <a:latin typeface="Cambria"/>
                <a:cs typeface="Cambria"/>
              </a:rPr>
              <a:t> model</a:t>
            </a:r>
          </a:p>
          <a:p>
            <a:pPr lvl="3"/>
            <a:r>
              <a:rPr lang="fr-FR" sz="2400" dirty="0" err="1" smtClean="0">
                <a:latin typeface="Cambria"/>
                <a:cs typeface="Cambria"/>
              </a:rPr>
              <a:t>Refractory</a:t>
            </a:r>
            <a:r>
              <a:rPr lang="fr-FR" sz="2400" dirty="0" smtClean="0">
                <a:latin typeface="Cambria"/>
                <a:cs typeface="Cambria"/>
              </a:rPr>
              <a:t> </a:t>
            </a:r>
            <a:r>
              <a:rPr lang="fr-FR" sz="2400" dirty="0" err="1" smtClean="0">
                <a:latin typeface="Cambria"/>
                <a:cs typeface="Cambria"/>
              </a:rPr>
              <a:t>mechanism</a:t>
            </a:r>
            <a:r>
              <a:rPr lang="fr-FR" sz="2400" dirty="0" smtClean="0">
                <a:latin typeface="Cambria"/>
                <a:cs typeface="Cambria"/>
              </a:rPr>
              <a:t> due to </a:t>
            </a:r>
            <a:r>
              <a:rPr lang="fr-FR" sz="2400" dirty="0" err="1" smtClean="0">
                <a:latin typeface="Cambria"/>
                <a:cs typeface="Cambria"/>
              </a:rPr>
              <a:t>sAHP</a:t>
            </a:r>
            <a:r>
              <a:rPr lang="fr-FR" sz="2400" dirty="0" smtClean="0">
                <a:latin typeface="Cambria"/>
                <a:cs typeface="Cambria"/>
              </a:rPr>
              <a:t> </a:t>
            </a:r>
            <a:r>
              <a:rPr lang="fr-FR" sz="2400" dirty="0" err="1" smtClean="0">
                <a:latin typeface="Cambria"/>
                <a:cs typeface="Cambria"/>
              </a:rPr>
              <a:t>should</a:t>
            </a:r>
            <a:r>
              <a:rPr lang="fr-FR" sz="2400" dirty="0" smtClean="0">
                <a:latin typeface="Cambria"/>
                <a:cs typeface="Cambria"/>
              </a:rPr>
              <a:t> </a:t>
            </a:r>
            <a:r>
              <a:rPr lang="fr-FR" sz="2400" dirty="0" err="1" smtClean="0">
                <a:latin typeface="Cambria"/>
                <a:cs typeface="Cambria"/>
              </a:rPr>
              <a:t>disrupt</a:t>
            </a:r>
            <a:r>
              <a:rPr lang="fr-FR" sz="2400" dirty="0" smtClean="0">
                <a:latin typeface="Cambria"/>
                <a:cs typeface="Cambria"/>
              </a:rPr>
              <a:t> the </a:t>
            </a:r>
            <a:r>
              <a:rPr lang="fr-FR" sz="2400" dirty="0" err="1" smtClean="0">
                <a:latin typeface="Cambria"/>
                <a:cs typeface="Cambria"/>
              </a:rPr>
              <a:t>waves</a:t>
            </a:r>
            <a:endParaRPr lang="fr-FR" sz="2400" dirty="0" smtClean="0">
              <a:latin typeface="Cambria"/>
              <a:cs typeface="Cambria"/>
            </a:endParaRPr>
          </a:p>
          <a:p>
            <a:pPr lvl="2"/>
            <a:endParaRPr lang="fr-FR" dirty="0" smtClean="0">
              <a:latin typeface="Cambria"/>
              <a:cs typeface="Cambria"/>
            </a:endParaRPr>
          </a:p>
          <a:p>
            <a:pPr lvl="2"/>
            <a:endParaRPr lang="fr-FR" dirty="0" smtClean="0">
              <a:latin typeface="Cambria"/>
              <a:cs typeface="Cambria"/>
            </a:endParaRPr>
          </a:p>
          <a:p>
            <a:pPr marL="0" indent="0">
              <a:buNone/>
            </a:pPr>
            <a:endParaRPr lang="fr-FR" sz="2800" dirty="0">
              <a:latin typeface="Cambria"/>
              <a:cs typeface="Cambria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EF798-B1B9-7449-98B2-36D44396573B}" type="slidenum">
              <a:rPr lang="fr-FR" smtClean="0">
                <a:latin typeface="Cambria"/>
                <a:cs typeface="Cambria"/>
              </a:rPr>
              <a:t>56</a:t>
            </a:fld>
            <a:endParaRPr lang="fr-FR"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5611767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err="1" smtClean="0">
                <a:solidFill>
                  <a:srgbClr val="31859C"/>
                </a:solidFill>
                <a:latin typeface="Cambria"/>
                <a:cs typeface="Cambria"/>
              </a:rPr>
              <a:t>Ongoing</a:t>
            </a:r>
            <a:r>
              <a:rPr lang="fr-FR" b="1" dirty="0" smtClean="0">
                <a:solidFill>
                  <a:srgbClr val="31859C"/>
                </a:solidFill>
                <a:latin typeface="Cambria"/>
                <a:cs typeface="Cambria"/>
              </a:rPr>
              <a:t> and Future </a:t>
            </a:r>
            <a:r>
              <a:rPr lang="fr-FR" b="1" dirty="0" err="1" smtClean="0">
                <a:solidFill>
                  <a:srgbClr val="31859C"/>
                </a:solidFill>
                <a:latin typeface="Cambria"/>
                <a:cs typeface="Cambria"/>
              </a:rPr>
              <a:t>Work</a:t>
            </a:r>
            <a:endParaRPr lang="fr-FR" b="1" dirty="0">
              <a:solidFill>
                <a:srgbClr val="31859C"/>
              </a:solidFill>
              <a:latin typeface="Cambria"/>
              <a:cs typeface="Cambria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sz="2800" dirty="0" err="1" smtClean="0">
                <a:latin typeface="Cambria"/>
                <a:cs typeface="Cambria"/>
              </a:rPr>
              <a:t>We</a:t>
            </a:r>
            <a:r>
              <a:rPr lang="fr-FR" sz="2800" dirty="0" smtClean="0">
                <a:latin typeface="Cambria"/>
                <a:cs typeface="Cambria"/>
              </a:rPr>
              <a:t> </a:t>
            </a:r>
            <a:r>
              <a:rPr lang="fr-FR" sz="2800" dirty="0" err="1" smtClean="0">
                <a:latin typeface="Cambria"/>
                <a:cs typeface="Cambria"/>
              </a:rPr>
              <a:t>expect</a:t>
            </a:r>
            <a:r>
              <a:rPr lang="fr-FR" sz="2800" dirty="0" smtClean="0">
                <a:latin typeface="Cambria"/>
                <a:cs typeface="Cambria"/>
              </a:rPr>
              <a:t> to have more </a:t>
            </a:r>
            <a:r>
              <a:rPr lang="fr-FR" sz="2800" dirty="0" err="1" smtClean="0">
                <a:latin typeface="Cambria"/>
                <a:cs typeface="Cambria"/>
              </a:rPr>
              <a:t>realistic</a:t>
            </a:r>
            <a:r>
              <a:rPr lang="fr-FR" sz="2800" dirty="0" smtClean="0">
                <a:latin typeface="Cambria"/>
                <a:cs typeface="Cambria"/>
              </a:rPr>
              <a:t> </a:t>
            </a:r>
            <a:r>
              <a:rPr lang="fr-FR" sz="2800" dirty="0" err="1" smtClean="0">
                <a:latin typeface="Cambria"/>
                <a:cs typeface="Cambria"/>
              </a:rPr>
              <a:t>spatio-temporal</a:t>
            </a:r>
            <a:r>
              <a:rPr lang="fr-FR" sz="2800" dirty="0" smtClean="0">
                <a:latin typeface="Cambria"/>
                <a:cs typeface="Cambria"/>
              </a:rPr>
              <a:t> patterns </a:t>
            </a:r>
            <a:r>
              <a:rPr lang="fr-FR" sz="2800" dirty="0" err="1" smtClean="0">
                <a:latin typeface="Cambria"/>
                <a:cs typeface="Cambria"/>
              </a:rPr>
              <a:t>with</a:t>
            </a:r>
            <a:r>
              <a:rPr lang="fr-FR" sz="2800" dirty="0" smtClean="0">
                <a:latin typeface="Cambria"/>
                <a:cs typeface="Cambria"/>
              </a:rPr>
              <a:t> respect to the </a:t>
            </a:r>
            <a:r>
              <a:rPr lang="fr-FR" sz="2800" dirty="0" err="1" smtClean="0">
                <a:latin typeface="Cambria"/>
                <a:cs typeface="Cambria"/>
              </a:rPr>
              <a:t>experiments</a:t>
            </a:r>
            <a:r>
              <a:rPr lang="fr-FR" sz="2800" dirty="0" smtClean="0">
                <a:latin typeface="Cambria"/>
                <a:cs typeface="Cambria"/>
              </a:rPr>
              <a:t> if </a:t>
            </a:r>
            <a:r>
              <a:rPr lang="fr-FR" sz="2800" dirty="0" err="1" smtClean="0">
                <a:latin typeface="Cambria"/>
                <a:cs typeface="Cambria"/>
              </a:rPr>
              <a:t>we</a:t>
            </a:r>
            <a:r>
              <a:rPr lang="fr-FR" sz="2800" dirty="0" smtClean="0">
                <a:latin typeface="Cambria"/>
                <a:cs typeface="Cambria"/>
              </a:rPr>
              <a:t> </a:t>
            </a:r>
            <a:r>
              <a:rPr lang="fr-FR" sz="2800" dirty="0" err="1" smtClean="0">
                <a:latin typeface="Cambria"/>
                <a:cs typeface="Cambria"/>
              </a:rPr>
              <a:t>consider</a:t>
            </a:r>
            <a:r>
              <a:rPr lang="fr-FR" sz="2800" dirty="0" smtClean="0">
                <a:latin typeface="Cambria"/>
                <a:cs typeface="Cambria"/>
              </a:rPr>
              <a:t> spiral </a:t>
            </a:r>
            <a:r>
              <a:rPr lang="fr-FR" sz="2800" dirty="0" err="1" smtClean="0">
                <a:latin typeface="Cambria"/>
                <a:cs typeface="Cambria"/>
              </a:rPr>
              <a:t>waves</a:t>
            </a:r>
            <a:r>
              <a:rPr lang="fr-FR" sz="2800" dirty="0" smtClean="0">
                <a:latin typeface="Cambria"/>
                <a:cs typeface="Cambria"/>
              </a:rPr>
              <a:t> due to more </a:t>
            </a:r>
            <a:r>
              <a:rPr lang="fr-FR" sz="2800" dirty="0" err="1" smtClean="0">
                <a:latin typeface="Cambria"/>
                <a:cs typeface="Cambria"/>
              </a:rPr>
              <a:t>realistic</a:t>
            </a:r>
            <a:r>
              <a:rPr lang="fr-FR" sz="2800" dirty="0" smtClean="0">
                <a:latin typeface="Cambria"/>
                <a:cs typeface="Cambria"/>
              </a:rPr>
              <a:t> </a:t>
            </a:r>
            <a:r>
              <a:rPr lang="fr-FR" sz="2800" dirty="0" err="1" smtClean="0">
                <a:latin typeface="Cambria"/>
                <a:cs typeface="Cambria"/>
              </a:rPr>
              <a:t>sAHP</a:t>
            </a:r>
            <a:r>
              <a:rPr lang="fr-FR" sz="2800" dirty="0" smtClean="0">
                <a:latin typeface="Cambria"/>
                <a:cs typeface="Cambria"/>
              </a:rPr>
              <a:t> </a:t>
            </a:r>
            <a:r>
              <a:rPr lang="fr-FR" sz="2800" dirty="0" err="1" smtClean="0">
                <a:latin typeface="Cambria"/>
                <a:cs typeface="Cambria"/>
              </a:rPr>
              <a:t>modelling</a:t>
            </a:r>
            <a:r>
              <a:rPr lang="fr-FR" sz="2800" dirty="0" smtClean="0">
                <a:latin typeface="Cambria"/>
                <a:cs typeface="Cambria"/>
              </a:rPr>
              <a:t> </a:t>
            </a:r>
          </a:p>
          <a:p>
            <a:pPr marL="0" indent="0">
              <a:buNone/>
            </a:pPr>
            <a:endParaRPr lang="fr-FR" sz="2800" dirty="0">
              <a:latin typeface="Cambria"/>
              <a:cs typeface="Cambria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EF798-B1B9-7449-98B2-36D44396573B}" type="slidenum">
              <a:rPr lang="fr-FR" smtClean="0">
                <a:latin typeface="Cambria"/>
                <a:cs typeface="Cambria"/>
              </a:rPr>
              <a:t>57</a:t>
            </a:fld>
            <a:endParaRPr lang="fr-FR">
              <a:latin typeface="Cambria"/>
              <a:cs typeface="Cambria"/>
            </a:endParaRPr>
          </a:p>
        </p:txBody>
      </p:sp>
      <p:pic>
        <p:nvPicPr>
          <p:cNvPr id="5" name="MovieSuppl_1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12555" y="3521075"/>
            <a:ext cx="3251200" cy="32004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933088" y="4691560"/>
            <a:ext cx="361920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i="1" dirty="0" err="1" smtClean="0">
                <a:latin typeface="Cambria"/>
                <a:cs typeface="Cambria"/>
              </a:rPr>
              <a:t>Spatio</a:t>
            </a:r>
            <a:r>
              <a:rPr lang="en-GB" i="1" dirty="0" smtClean="0">
                <a:latin typeface="Cambria"/>
                <a:cs typeface="Cambria"/>
              </a:rPr>
              <a:t>-Temporal </a:t>
            </a:r>
            <a:r>
              <a:rPr lang="en-GB" i="1" dirty="0">
                <a:latin typeface="Cambria"/>
                <a:cs typeface="Cambria"/>
              </a:rPr>
              <a:t>evolution of a retinal wave in mice during development,  </a:t>
            </a:r>
            <a:r>
              <a:rPr lang="en-GB" i="1" dirty="0" err="1" smtClean="0">
                <a:latin typeface="Cambria"/>
                <a:cs typeface="Cambria"/>
              </a:rPr>
              <a:t>Maccione</a:t>
            </a:r>
            <a:r>
              <a:rPr lang="en-GB" i="1" dirty="0" smtClean="0">
                <a:latin typeface="Cambria"/>
                <a:cs typeface="Cambria"/>
              </a:rPr>
              <a:t> </a:t>
            </a:r>
            <a:r>
              <a:rPr lang="en-GB" i="1" dirty="0">
                <a:latin typeface="Cambria"/>
                <a:cs typeface="Cambria"/>
              </a:rPr>
              <a:t>et al. </a:t>
            </a:r>
            <a:r>
              <a:rPr lang="en-GB" i="1" dirty="0" smtClean="0">
                <a:latin typeface="Cambria"/>
                <a:cs typeface="Cambria"/>
              </a:rPr>
              <a:t>2014</a:t>
            </a:r>
            <a:endParaRPr lang="en-GB" i="1" dirty="0"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39172517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err="1" smtClean="0">
                <a:solidFill>
                  <a:srgbClr val="31859C"/>
                </a:solidFill>
                <a:latin typeface="Cambria"/>
                <a:cs typeface="Cambria"/>
              </a:rPr>
              <a:t>Ongoing</a:t>
            </a:r>
            <a:r>
              <a:rPr lang="fr-FR" b="1" dirty="0" smtClean="0">
                <a:solidFill>
                  <a:srgbClr val="31859C"/>
                </a:solidFill>
                <a:latin typeface="Cambria"/>
                <a:cs typeface="Cambria"/>
              </a:rPr>
              <a:t> and Future </a:t>
            </a:r>
            <a:r>
              <a:rPr lang="fr-FR" b="1" dirty="0" err="1" smtClean="0">
                <a:solidFill>
                  <a:srgbClr val="31859C"/>
                </a:solidFill>
                <a:latin typeface="Cambria"/>
                <a:cs typeface="Cambria"/>
              </a:rPr>
              <a:t>Work</a:t>
            </a:r>
            <a:endParaRPr lang="fr-FR" b="1" dirty="0">
              <a:solidFill>
                <a:srgbClr val="31859C"/>
              </a:solidFill>
              <a:latin typeface="Cambria"/>
              <a:cs typeface="Cambria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endParaRPr lang="fr-FR" sz="2800" dirty="0" smtClean="0">
              <a:latin typeface="Cambria"/>
              <a:cs typeface="Cambria"/>
            </a:endParaRPr>
          </a:p>
          <a:p>
            <a:r>
              <a:rPr lang="fr-FR" sz="2800" dirty="0" err="1" smtClean="0">
                <a:latin typeface="Cambria"/>
                <a:cs typeface="Cambria"/>
              </a:rPr>
              <a:t>Vary</a:t>
            </a:r>
            <a:r>
              <a:rPr lang="fr-FR" sz="2800" dirty="0" smtClean="0">
                <a:latin typeface="Cambria"/>
                <a:cs typeface="Cambria"/>
              </a:rPr>
              <a:t> </a:t>
            </a:r>
            <a:r>
              <a:rPr lang="fr-FR" sz="2800" dirty="0" err="1" smtClean="0">
                <a:latin typeface="Cambria"/>
                <a:cs typeface="Cambria"/>
              </a:rPr>
              <a:t>parameters</a:t>
            </a:r>
            <a:r>
              <a:rPr lang="fr-FR" sz="2800" dirty="0" smtClean="0">
                <a:latin typeface="Cambria"/>
                <a:cs typeface="Cambria"/>
              </a:rPr>
              <a:t> </a:t>
            </a:r>
            <a:r>
              <a:rPr lang="fr-FR" sz="2800" dirty="0" err="1" smtClean="0">
                <a:latin typeface="Cambria"/>
                <a:cs typeface="Cambria"/>
              </a:rPr>
              <a:t>which</a:t>
            </a:r>
            <a:r>
              <a:rPr lang="fr-FR" sz="2800" dirty="0" smtClean="0">
                <a:latin typeface="Cambria"/>
                <a:cs typeface="Cambria"/>
              </a:rPr>
              <a:t> are </a:t>
            </a:r>
            <a:r>
              <a:rPr lang="fr-FR" sz="2800" dirty="0" err="1" smtClean="0">
                <a:latin typeface="Cambria"/>
                <a:cs typeface="Cambria"/>
              </a:rPr>
              <a:t>related</a:t>
            </a:r>
            <a:r>
              <a:rPr lang="fr-FR" sz="2800" dirty="0" smtClean="0">
                <a:latin typeface="Cambria"/>
                <a:cs typeface="Cambria"/>
              </a:rPr>
              <a:t> to </a:t>
            </a:r>
            <a:r>
              <a:rPr lang="fr-FR" sz="2800" dirty="0" smtClean="0">
                <a:latin typeface="Cambria"/>
                <a:cs typeface="Cambria"/>
              </a:rPr>
              <a:t>conductances of the </a:t>
            </a:r>
            <a:r>
              <a:rPr lang="fr-FR" sz="2800" dirty="0" err="1" smtClean="0">
                <a:latin typeface="Cambria"/>
                <a:cs typeface="Cambria"/>
              </a:rPr>
              <a:t>ionic</a:t>
            </a:r>
            <a:r>
              <a:rPr lang="fr-FR" sz="2800" dirty="0" smtClean="0">
                <a:latin typeface="Cambria"/>
                <a:cs typeface="Cambria"/>
              </a:rPr>
              <a:t> </a:t>
            </a:r>
            <a:r>
              <a:rPr lang="fr-FR" sz="2800" dirty="0" err="1" smtClean="0">
                <a:latin typeface="Cambria"/>
                <a:cs typeface="Cambria"/>
              </a:rPr>
              <a:t>channels</a:t>
            </a:r>
            <a:r>
              <a:rPr lang="fr-FR" sz="2800" dirty="0" smtClean="0">
                <a:latin typeface="Cambria"/>
                <a:cs typeface="Cambria"/>
              </a:rPr>
              <a:t> of the full model</a:t>
            </a:r>
          </a:p>
          <a:p>
            <a:endParaRPr lang="fr-FR" sz="2800" dirty="0" smtClean="0">
              <a:latin typeface="Cambria"/>
              <a:cs typeface="Cambria"/>
            </a:endParaRPr>
          </a:p>
          <a:p>
            <a:r>
              <a:rPr lang="fr-FR" sz="2800" dirty="0" err="1" smtClean="0">
                <a:latin typeface="Cambria"/>
                <a:cs typeface="Cambria"/>
              </a:rPr>
              <a:t>Which</a:t>
            </a:r>
            <a:r>
              <a:rPr lang="fr-FR" sz="2800" dirty="0" smtClean="0">
                <a:latin typeface="Cambria"/>
                <a:cs typeface="Cambria"/>
              </a:rPr>
              <a:t> type of local </a:t>
            </a:r>
            <a:r>
              <a:rPr lang="fr-FR" sz="2800" dirty="0" err="1" smtClean="0">
                <a:latin typeface="Cambria"/>
                <a:cs typeface="Cambria"/>
              </a:rPr>
              <a:t>dynamics</a:t>
            </a:r>
            <a:r>
              <a:rPr lang="fr-FR" sz="2800" dirty="0" smtClean="0">
                <a:latin typeface="Cambria"/>
                <a:cs typeface="Cambria"/>
              </a:rPr>
              <a:t> </a:t>
            </a:r>
            <a:r>
              <a:rPr lang="fr-FR" sz="2800" dirty="0" err="1" smtClean="0">
                <a:latin typeface="Cambria"/>
                <a:cs typeface="Cambria"/>
              </a:rPr>
              <a:t>can</a:t>
            </a:r>
            <a:r>
              <a:rPr lang="fr-FR" sz="2800" dirty="0" smtClean="0">
                <a:latin typeface="Cambria"/>
                <a:cs typeface="Cambria"/>
              </a:rPr>
              <a:t> </a:t>
            </a:r>
            <a:r>
              <a:rPr lang="fr-FR" sz="2800" dirty="0" err="1" smtClean="0">
                <a:latin typeface="Cambria"/>
                <a:cs typeface="Cambria"/>
              </a:rPr>
              <a:t>we</a:t>
            </a:r>
            <a:r>
              <a:rPr lang="fr-FR" sz="2800" dirty="0" smtClean="0">
                <a:latin typeface="Cambria"/>
                <a:cs typeface="Cambria"/>
              </a:rPr>
              <a:t> observe </a:t>
            </a:r>
            <a:r>
              <a:rPr lang="fr-FR" sz="2800" dirty="0" err="1" smtClean="0">
                <a:latin typeface="Cambria"/>
                <a:cs typeface="Cambria"/>
              </a:rPr>
              <a:t>varying</a:t>
            </a:r>
            <a:r>
              <a:rPr lang="fr-FR" sz="2800" dirty="0" smtClean="0">
                <a:latin typeface="Cambria"/>
                <a:cs typeface="Cambria"/>
              </a:rPr>
              <a:t> </a:t>
            </a:r>
            <a:r>
              <a:rPr lang="fr-FR" sz="2800" dirty="0" err="1" smtClean="0">
                <a:latin typeface="Cambria"/>
                <a:cs typeface="Cambria"/>
              </a:rPr>
              <a:t>parameters</a:t>
            </a:r>
            <a:r>
              <a:rPr lang="fr-FR" sz="2800" dirty="0" smtClean="0">
                <a:latin typeface="Cambria"/>
                <a:cs typeface="Cambria"/>
              </a:rPr>
              <a:t>?</a:t>
            </a:r>
            <a:endParaRPr lang="fr-FR" sz="2800" dirty="0">
              <a:latin typeface="Cambria"/>
              <a:cs typeface="Cambria"/>
            </a:endParaRPr>
          </a:p>
          <a:p>
            <a:endParaRPr lang="fr-FR" sz="2800" dirty="0" smtClean="0">
              <a:latin typeface="Cambria"/>
              <a:cs typeface="Cambria"/>
            </a:endParaRPr>
          </a:p>
          <a:p>
            <a:r>
              <a:rPr lang="fr-FR" sz="2800" dirty="0" err="1" smtClean="0">
                <a:latin typeface="Cambria"/>
                <a:cs typeface="Cambria"/>
              </a:rPr>
              <a:t>Which</a:t>
            </a:r>
            <a:r>
              <a:rPr lang="fr-FR" sz="2800" dirty="0" smtClean="0">
                <a:latin typeface="Cambria"/>
                <a:cs typeface="Cambria"/>
              </a:rPr>
              <a:t> type of </a:t>
            </a:r>
            <a:r>
              <a:rPr lang="fr-FR" sz="2800" dirty="0" err="1" smtClean="0">
                <a:latin typeface="Cambria"/>
                <a:cs typeface="Cambria"/>
              </a:rPr>
              <a:t>dynamics</a:t>
            </a:r>
            <a:r>
              <a:rPr lang="fr-FR" sz="2800" dirty="0" smtClean="0">
                <a:latin typeface="Cambria"/>
                <a:cs typeface="Cambria"/>
              </a:rPr>
              <a:t> (fronts, </a:t>
            </a:r>
            <a:r>
              <a:rPr lang="fr-FR" sz="2800" dirty="0" err="1" smtClean="0">
                <a:latin typeface="Cambria"/>
                <a:cs typeface="Cambria"/>
              </a:rPr>
              <a:t>spirals,etc</a:t>
            </a:r>
            <a:r>
              <a:rPr lang="fr-FR" sz="2800" dirty="0" smtClean="0">
                <a:latin typeface="Cambria"/>
                <a:cs typeface="Cambria"/>
              </a:rPr>
              <a:t>) </a:t>
            </a:r>
            <a:r>
              <a:rPr lang="fr-FR" sz="2800" dirty="0" err="1" smtClean="0">
                <a:latin typeface="Cambria"/>
                <a:cs typeface="Cambria"/>
              </a:rPr>
              <a:t>can</a:t>
            </a:r>
            <a:r>
              <a:rPr lang="fr-FR" sz="2800" dirty="0" smtClean="0">
                <a:latin typeface="Cambria"/>
                <a:cs typeface="Cambria"/>
              </a:rPr>
              <a:t> </a:t>
            </a:r>
            <a:r>
              <a:rPr lang="fr-FR" sz="2800" dirty="0" err="1" smtClean="0">
                <a:latin typeface="Cambria"/>
                <a:cs typeface="Cambria"/>
              </a:rPr>
              <a:t>we</a:t>
            </a:r>
            <a:r>
              <a:rPr lang="fr-FR" sz="2800" dirty="0" smtClean="0">
                <a:latin typeface="Cambria"/>
                <a:cs typeface="Cambria"/>
              </a:rPr>
              <a:t> </a:t>
            </a:r>
            <a:r>
              <a:rPr lang="fr-FR" sz="2800" dirty="0" err="1" smtClean="0">
                <a:latin typeface="Cambria"/>
                <a:cs typeface="Cambria"/>
              </a:rPr>
              <a:t>produce</a:t>
            </a:r>
            <a:r>
              <a:rPr lang="fr-FR" sz="2800" dirty="0" smtClean="0">
                <a:latin typeface="Cambria"/>
                <a:cs typeface="Cambria"/>
              </a:rPr>
              <a:t> by </a:t>
            </a:r>
            <a:r>
              <a:rPr lang="fr-FR" sz="2800" dirty="0" err="1" smtClean="0">
                <a:latin typeface="Cambria"/>
                <a:cs typeface="Cambria"/>
              </a:rPr>
              <a:t>varying</a:t>
            </a:r>
            <a:r>
              <a:rPr lang="fr-FR" sz="2800" dirty="0" smtClean="0">
                <a:latin typeface="Cambria"/>
                <a:cs typeface="Cambria"/>
              </a:rPr>
              <a:t> </a:t>
            </a:r>
            <a:r>
              <a:rPr lang="fr-FR" sz="2800" dirty="0" err="1" smtClean="0">
                <a:latin typeface="Cambria"/>
                <a:cs typeface="Cambria"/>
              </a:rPr>
              <a:t>pharmacological</a:t>
            </a:r>
            <a:r>
              <a:rPr lang="fr-FR" sz="2800" dirty="0" smtClean="0">
                <a:latin typeface="Cambria"/>
                <a:cs typeface="Cambria"/>
              </a:rPr>
              <a:t> </a:t>
            </a:r>
            <a:r>
              <a:rPr lang="fr-FR" sz="2800" dirty="0" err="1" smtClean="0">
                <a:latin typeface="Cambria"/>
                <a:cs typeface="Cambria"/>
              </a:rPr>
              <a:t>terms</a:t>
            </a:r>
            <a:r>
              <a:rPr lang="fr-FR" sz="2800" dirty="0" smtClean="0">
                <a:latin typeface="Cambria"/>
                <a:cs typeface="Cambria"/>
              </a:rPr>
              <a:t>?</a:t>
            </a:r>
          </a:p>
          <a:p>
            <a:endParaRPr lang="fr-FR" sz="2800" dirty="0" smtClean="0">
              <a:latin typeface="Cambria"/>
              <a:cs typeface="Cambria"/>
            </a:endParaRPr>
          </a:p>
          <a:p>
            <a:r>
              <a:rPr lang="fr-FR" sz="2800" dirty="0" err="1" smtClean="0">
                <a:latin typeface="Cambria"/>
                <a:cs typeface="Cambria"/>
              </a:rPr>
              <a:t>Investigate</a:t>
            </a:r>
            <a:r>
              <a:rPr lang="fr-FR" sz="2800" dirty="0" smtClean="0">
                <a:latin typeface="Cambria"/>
                <a:cs typeface="Cambria"/>
              </a:rPr>
              <a:t> a </a:t>
            </a:r>
            <a:r>
              <a:rPr lang="fr-FR" sz="2800" dirty="0" err="1" smtClean="0">
                <a:latin typeface="Cambria"/>
                <a:cs typeface="Cambria"/>
              </a:rPr>
              <a:t>higher</a:t>
            </a:r>
            <a:r>
              <a:rPr lang="fr-FR" sz="2800" dirty="0" smtClean="0">
                <a:latin typeface="Cambria"/>
                <a:cs typeface="Cambria"/>
              </a:rPr>
              <a:t> </a:t>
            </a:r>
            <a:r>
              <a:rPr lang="fr-FR" sz="2800" dirty="0" err="1" smtClean="0">
                <a:latin typeface="Cambria"/>
                <a:cs typeface="Cambria"/>
              </a:rPr>
              <a:t>order</a:t>
            </a:r>
            <a:r>
              <a:rPr lang="fr-FR" sz="2800" dirty="0" smtClean="0">
                <a:latin typeface="Cambria"/>
                <a:cs typeface="Cambria"/>
              </a:rPr>
              <a:t> </a:t>
            </a:r>
            <a:r>
              <a:rPr lang="fr-FR" sz="2800" dirty="0" err="1" smtClean="0">
                <a:latin typeface="Cambria"/>
                <a:cs typeface="Cambria"/>
              </a:rPr>
              <a:t>effect</a:t>
            </a:r>
            <a:r>
              <a:rPr lang="fr-FR" sz="2800" dirty="0" smtClean="0">
                <a:latin typeface="Cambria"/>
                <a:cs typeface="Cambria"/>
              </a:rPr>
              <a:t> (non </a:t>
            </a:r>
            <a:r>
              <a:rPr lang="fr-FR" sz="2800" dirty="0" err="1" smtClean="0">
                <a:latin typeface="Cambria"/>
                <a:cs typeface="Cambria"/>
              </a:rPr>
              <a:t>linear</a:t>
            </a:r>
            <a:r>
              <a:rPr lang="fr-FR" sz="2800" dirty="0" smtClean="0">
                <a:latin typeface="Cambria"/>
                <a:cs typeface="Cambria"/>
              </a:rPr>
              <a:t>) for the </a:t>
            </a:r>
            <a:r>
              <a:rPr lang="fr-FR" sz="2800" dirty="0" err="1">
                <a:latin typeface="Cambria"/>
                <a:cs typeface="Cambria"/>
              </a:rPr>
              <a:t>a</a:t>
            </a:r>
            <a:r>
              <a:rPr lang="fr-FR" sz="2800" dirty="0" err="1" smtClean="0">
                <a:latin typeface="Cambria"/>
                <a:cs typeface="Cambria"/>
              </a:rPr>
              <a:t>cetylcholine</a:t>
            </a:r>
            <a:r>
              <a:rPr lang="fr-FR" sz="2800" dirty="0" smtClean="0">
                <a:latin typeface="Cambria"/>
                <a:cs typeface="Cambria"/>
              </a:rPr>
              <a:t> diffusion.</a:t>
            </a:r>
          </a:p>
          <a:p>
            <a:endParaRPr lang="fr-FR" sz="2800" dirty="0" smtClean="0">
              <a:latin typeface="Cambria"/>
              <a:cs typeface="Cambria"/>
            </a:endParaRPr>
          </a:p>
          <a:p>
            <a:r>
              <a:rPr lang="fr-FR" sz="2800" dirty="0" smtClean="0">
                <a:latin typeface="Cambria"/>
                <a:cs typeface="Cambria"/>
              </a:rPr>
              <a:t>Do </a:t>
            </a:r>
            <a:r>
              <a:rPr lang="fr-FR" sz="2800" dirty="0" err="1" smtClean="0">
                <a:latin typeface="Cambria"/>
                <a:cs typeface="Cambria"/>
              </a:rPr>
              <a:t>we</a:t>
            </a:r>
            <a:r>
              <a:rPr lang="fr-FR" sz="2800" dirty="0" smtClean="0">
                <a:latin typeface="Cambria"/>
                <a:cs typeface="Cambria"/>
              </a:rPr>
              <a:t> </a:t>
            </a:r>
            <a:r>
              <a:rPr lang="fr-FR" sz="2800" dirty="0" err="1" smtClean="0">
                <a:latin typeface="Cambria"/>
                <a:cs typeface="Cambria"/>
              </a:rPr>
              <a:t>predict</a:t>
            </a:r>
            <a:r>
              <a:rPr lang="fr-FR" sz="2800" dirty="0" smtClean="0">
                <a:latin typeface="Cambria"/>
                <a:cs typeface="Cambria"/>
              </a:rPr>
              <a:t> </a:t>
            </a:r>
            <a:r>
              <a:rPr lang="fr-FR" sz="2800" dirty="0" err="1" smtClean="0">
                <a:latin typeface="Cambria"/>
                <a:cs typeface="Cambria"/>
              </a:rPr>
              <a:t>some</a:t>
            </a:r>
            <a:r>
              <a:rPr lang="fr-FR" sz="2800" dirty="0" smtClean="0">
                <a:latin typeface="Cambria"/>
                <a:cs typeface="Cambria"/>
              </a:rPr>
              <a:t> </a:t>
            </a:r>
            <a:r>
              <a:rPr lang="fr-FR" sz="2800" dirty="0" err="1" smtClean="0">
                <a:latin typeface="Cambria"/>
                <a:cs typeface="Cambria"/>
              </a:rPr>
              <a:t>regimes</a:t>
            </a:r>
            <a:r>
              <a:rPr lang="fr-FR" sz="2800" dirty="0" smtClean="0">
                <a:latin typeface="Cambria"/>
                <a:cs typeface="Cambria"/>
              </a:rPr>
              <a:t> of </a:t>
            </a:r>
            <a:r>
              <a:rPr lang="fr-FR" sz="2800" dirty="0" err="1" smtClean="0">
                <a:latin typeface="Cambria"/>
                <a:cs typeface="Cambria"/>
              </a:rPr>
              <a:t>behaviour</a:t>
            </a:r>
            <a:r>
              <a:rPr lang="fr-FR" sz="2800" dirty="0" smtClean="0">
                <a:latin typeface="Cambria"/>
                <a:cs typeface="Cambria"/>
              </a:rPr>
              <a:t> not </a:t>
            </a:r>
            <a:r>
              <a:rPr lang="fr-FR" sz="2800" dirty="0" err="1" smtClean="0">
                <a:latin typeface="Cambria"/>
                <a:cs typeface="Cambria"/>
              </a:rPr>
              <a:t>observed</a:t>
            </a:r>
            <a:r>
              <a:rPr lang="fr-FR" sz="2800" dirty="0" smtClean="0">
                <a:latin typeface="Cambria"/>
                <a:cs typeface="Cambria"/>
              </a:rPr>
              <a:t> </a:t>
            </a:r>
            <a:r>
              <a:rPr lang="fr-FR" sz="2800" dirty="0" err="1" smtClean="0">
                <a:latin typeface="Cambria"/>
                <a:cs typeface="Cambria"/>
              </a:rPr>
              <a:t>before</a:t>
            </a:r>
            <a:r>
              <a:rPr lang="fr-FR" sz="2800" dirty="0" smtClean="0">
                <a:latin typeface="Cambria"/>
                <a:cs typeface="Cambria"/>
              </a:rPr>
              <a:t>?</a:t>
            </a:r>
            <a:endParaRPr lang="fr-FR" sz="2800" dirty="0">
              <a:latin typeface="Cambria"/>
              <a:cs typeface="Cambria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EF798-B1B9-7449-98B2-36D44396573B}" type="slidenum">
              <a:rPr lang="fr-FR" smtClean="0">
                <a:latin typeface="Cambria"/>
                <a:cs typeface="Cambria"/>
              </a:rPr>
              <a:t>58</a:t>
            </a:fld>
            <a:endParaRPr lang="fr-FR"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22297347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b="1" dirty="0" err="1">
                <a:solidFill>
                  <a:srgbClr val="31859C"/>
                </a:solidFill>
                <a:latin typeface="Cambria"/>
                <a:cs typeface="Cambria"/>
              </a:rPr>
              <a:t>A</a:t>
            </a:r>
            <a:r>
              <a:rPr lang="fr-FR" b="1" dirty="0" err="1" smtClean="0">
                <a:solidFill>
                  <a:srgbClr val="31859C"/>
                </a:solidFill>
                <a:latin typeface="Cambria"/>
                <a:cs typeface="Cambria"/>
              </a:rPr>
              <a:t>knowledgements</a:t>
            </a:r>
            <a:endParaRPr lang="fr-FR" b="1" dirty="0">
              <a:solidFill>
                <a:srgbClr val="31859C"/>
              </a:solidFill>
              <a:latin typeface="Cambria"/>
              <a:cs typeface="Cambria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EF798-B1B9-7449-98B2-36D44396573B}" type="slidenum">
              <a:rPr lang="fr-FR" smtClean="0">
                <a:latin typeface="Cambria"/>
                <a:cs typeface="Cambria"/>
              </a:rPr>
              <a:t>59</a:t>
            </a:fld>
            <a:endParaRPr lang="fr-FR">
              <a:latin typeface="Cambria"/>
              <a:cs typeface="Cambria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2286000" y="403013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mtClean="0">
                <a:latin typeface="Cambria"/>
                <a:cs typeface="Cambria"/>
              </a:rPr>
              <a:t>	</a:t>
            </a:r>
            <a:endParaRPr lang="fr-FR">
              <a:latin typeface="Cambria"/>
              <a:cs typeface="Cambria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1722801" y="1787435"/>
            <a:ext cx="598325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fr-FR" sz="2400" dirty="0">
                <a:latin typeface="Cambria"/>
                <a:cs typeface="Cambria"/>
              </a:rPr>
              <a:t>Matthias </a:t>
            </a:r>
            <a:r>
              <a:rPr lang="fr-FR" sz="2400" dirty="0" err="1">
                <a:latin typeface="Cambria"/>
                <a:cs typeface="Cambria"/>
              </a:rPr>
              <a:t>Hennig</a:t>
            </a:r>
            <a:r>
              <a:rPr lang="fr-FR" sz="2400" i="1" dirty="0" smtClean="0">
                <a:latin typeface="Cambria"/>
                <a:cs typeface="Cambria"/>
              </a:rPr>
              <a:t>, </a:t>
            </a:r>
            <a:r>
              <a:rPr lang="fr-FR" sz="2400" i="1" dirty="0" err="1" smtClean="0">
                <a:latin typeface="Cambria"/>
                <a:cs typeface="Cambria"/>
              </a:rPr>
              <a:t>University</a:t>
            </a:r>
            <a:r>
              <a:rPr lang="fr-FR" sz="2400" i="1" dirty="0" smtClean="0">
                <a:latin typeface="Cambria"/>
                <a:cs typeface="Cambria"/>
              </a:rPr>
              <a:t> of Edinburgh</a:t>
            </a:r>
          </a:p>
          <a:p>
            <a:pPr marL="285750" indent="-285750">
              <a:buFont typeface="Arial"/>
              <a:buChar char="•"/>
            </a:pPr>
            <a:r>
              <a:rPr lang="fr-FR" sz="2400" dirty="0" smtClean="0">
                <a:latin typeface="Cambria"/>
                <a:cs typeface="Cambria"/>
              </a:rPr>
              <a:t> Evelyne </a:t>
            </a:r>
            <a:r>
              <a:rPr lang="fr-FR" sz="2400" dirty="0" err="1">
                <a:latin typeface="Cambria"/>
                <a:cs typeface="Cambria"/>
              </a:rPr>
              <a:t>Sernagor</a:t>
            </a:r>
            <a:r>
              <a:rPr lang="fr-FR" sz="2400" i="1" dirty="0" smtClean="0">
                <a:latin typeface="Cambria"/>
                <a:cs typeface="Cambria"/>
              </a:rPr>
              <a:t>, Newcastle </a:t>
            </a:r>
            <a:r>
              <a:rPr lang="fr-FR" sz="2400" i="1" dirty="0" err="1" smtClean="0">
                <a:latin typeface="Cambria"/>
                <a:cs typeface="Cambria"/>
              </a:rPr>
              <a:t>University</a:t>
            </a:r>
            <a:endParaRPr lang="fr-FR" sz="2400" i="1" dirty="0" smtClean="0">
              <a:latin typeface="Cambria"/>
              <a:cs typeface="Cambria"/>
            </a:endParaRPr>
          </a:p>
          <a:p>
            <a:pPr marL="285750" indent="-285750">
              <a:buFont typeface="Arial"/>
              <a:buChar char="•"/>
            </a:pPr>
            <a:endParaRPr lang="fr-FR" sz="2400" i="1" dirty="0" smtClean="0">
              <a:latin typeface="Cambria"/>
              <a:cs typeface="Cambria"/>
            </a:endParaRPr>
          </a:p>
          <a:p>
            <a:pPr marL="285750" indent="-285750">
              <a:buFont typeface="Arial"/>
              <a:buChar char="•"/>
            </a:pPr>
            <a:r>
              <a:rPr lang="fr-FR" sz="2400" dirty="0" smtClean="0">
                <a:latin typeface="Cambria"/>
                <a:cs typeface="Cambria"/>
              </a:rPr>
              <a:t> Olivier </a:t>
            </a:r>
            <a:r>
              <a:rPr lang="fr-FR" sz="2400" dirty="0">
                <a:latin typeface="Cambria"/>
                <a:cs typeface="Cambria"/>
              </a:rPr>
              <a:t>Marre</a:t>
            </a:r>
            <a:r>
              <a:rPr lang="fr-FR" sz="2400" i="1" dirty="0">
                <a:latin typeface="Cambria"/>
                <a:cs typeface="Cambria"/>
              </a:rPr>
              <a:t>, Vision Institute, </a:t>
            </a:r>
            <a:r>
              <a:rPr lang="fr-FR" sz="2400" i="1" dirty="0" smtClean="0">
                <a:latin typeface="Cambria"/>
                <a:cs typeface="Cambria"/>
              </a:rPr>
              <a:t>Paris</a:t>
            </a:r>
            <a:endParaRPr lang="fr-FR" sz="2400" i="1" dirty="0">
              <a:latin typeface="Cambria"/>
              <a:cs typeface="Cambria"/>
            </a:endParaRPr>
          </a:p>
          <a:p>
            <a:pPr marL="285750" indent="-285750">
              <a:buFont typeface="Arial"/>
              <a:buChar char="•"/>
            </a:pPr>
            <a:r>
              <a:rPr lang="fr-FR" sz="2400" dirty="0" smtClean="0">
                <a:latin typeface="Cambria"/>
                <a:cs typeface="Cambria"/>
              </a:rPr>
              <a:t> Serge </a:t>
            </a:r>
            <a:r>
              <a:rPr lang="fr-FR" sz="2400" dirty="0" err="1">
                <a:latin typeface="Cambria"/>
                <a:cs typeface="Cambria"/>
              </a:rPr>
              <a:t>Picaud</a:t>
            </a:r>
            <a:r>
              <a:rPr lang="fr-FR" sz="2400" i="1" dirty="0">
                <a:latin typeface="Cambria"/>
                <a:cs typeface="Cambria"/>
              </a:rPr>
              <a:t>, Vision Institute, Paris</a:t>
            </a:r>
          </a:p>
          <a:p>
            <a:endParaRPr lang="fr-FR" sz="2400" i="1" dirty="0" smtClean="0">
              <a:latin typeface="Cambria"/>
              <a:cs typeface="Cambria"/>
            </a:endParaRPr>
          </a:p>
          <a:p>
            <a:endParaRPr lang="fr-FR" sz="2400" dirty="0"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42210322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23693" y="1293045"/>
            <a:ext cx="2792324" cy="830997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smtClean="0">
                <a:solidFill>
                  <a:schemeClr val="accent1">
                    <a:lumMod val="50000"/>
                  </a:schemeClr>
                </a:solidFill>
                <a:latin typeface="Cambria"/>
                <a:cs typeface="Cambria"/>
              </a:rPr>
              <a:t>Role of Retinal Waves</a:t>
            </a:r>
            <a:endParaRPr lang="en-GB" sz="2400" b="1" dirty="0">
              <a:solidFill>
                <a:schemeClr val="accent1">
                  <a:lumMod val="50000"/>
                </a:schemeClr>
              </a:solidFill>
              <a:latin typeface="Cambria"/>
              <a:cs typeface="Cambria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23693" y="2386033"/>
            <a:ext cx="2792324" cy="4154983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>
                <a:lumMod val="75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GB" sz="2400" dirty="0" smtClean="0">
                <a:latin typeface="Cambria"/>
                <a:cs typeface="Cambria"/>
              </a:rPr>
              <a:t>Retina circuitry formation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GB" sz="2400" dirty="0">
              <a:latin typeface="Cambria"/>
              <a:cs typeface="Cambria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GB" sz="2400" dirty="0" smtClean="0">
                <a:latin typeface="Cambria"/>
                <a:cs typeface="Cambria"/>
              </a:rPr>
              <a:t>Instruction </a:t>
            </a:r>
            <a:r>
              <a:rPr lang="en-GB" sz="2400" dirty="0">
                <a:latin typeface="Cambria"/>
                <a:cs typeface="Cambria"/>
              </a:rPr>
              <a:t>for </a:t>
            </a:r>
            <a:r>
              <a:rPr lang="en-GB" sz="2400" dirty="0" err="1">
                <a:latin typeface="Cambria"/>
                <a:cs typeface="Cambria"/>
              </a:rPr>
              <a:t>retinotopic</a:t>
            </a:r>
            <a:r>
              <a:rPr lang="en-GB" sz="2400" dirty="0">
                <a:latin typeface="Cambria"/>
                <a:cs typeface="Cambria"/>
              </a:rPr>
              <a:t> </a:t>
            </a:r>
            <a:r>
              <a:rPr lang="en-GB" sz="2400" dirty="0" smtClean="0">
                <a:latin typeface="Cambria"/>
                <a:cs typeface="Cambria"/>
              </a:rPr>
              <a:t>mapping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GB" sz="2400" dirty="0" smtClean="0">
              <a:latin typeface="Cambria"/>
              <a:cs typeface="Cambria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GB" sz="2400" dirty="0">
                <a:latin typeface="Cambria"/>
                <a:cs typeface="Cambria"/>
              </a:rPr>
              <a:t>Eye specific </a:t>
            </a:r>
            <a:r>
              <a:rPr lang="en-GB" sz="2400" dirty="0" smtClean="0">
                <a:latin typeface="Cambria"/>
                <a:cs typeface="Cambria"/>
              </a:rPr>
              <a:t>segregation</a:t>
            </a:r>
            <a:endParaRPr lang="en-GB" sz="2400" b="1" dirty="0" smtClean="0">
              <a:latin typeface="Cambria"/>
              <a:cs typeface="Cambria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GB" sz="2400" b="1" i="1" dirty="0" smtClean="0">
              <a:latin typeface="Cambria"/>
              <a:cs typeface="Cambria"/>
            </a:endParaRPr>
          </a:p>
          <a:p>
            <a:pPr algn="ctr"/>
            <a:endParaRPr lang="en-GB" sz="2400" i="1" dirty="0" smtClean="0">
              <a:latin typeface="Cambria"/>
              <a:cs typeface="Cambri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747B5-B4D4-4A0D-8F80-6B0AAAB7E4C8}" type="slidenum">
              <a:rPr lang="en-GB" smtClean="0">
                <a:latin typeface="Cambria"/>
                <a:cs typeface="Cambria"/>
              </a:rPr>
              <a:t>6</a:t>
            </a:fld>
            <a:endParaRPr lang="en-GB">
              <a:latin typeface="Cambria"/>
              <a:cs typeface="Cambria"/>
            </a:endParaRPr>
          </a:p>
        </p:txBody>
      </p:sp>
      <p:sp>
        <p:nvSpPr>
          <p:cNvPr id="15" name="TextBox 9"/>
          <p:cNvSpPr txBox="1"/>
          <p:nvPr/>
        </p:nvSpPr>
        <p:spPr>
          <a:xfrm>
            <a:off x="5170154" y="1108379"/>
            <a:ext cx="379160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u="sng" dirty="0">
                <a:latin typeface="Cambria"/>
                <a:cs typeface="Cambria"/>
              </a:rPr>
              <a:t>Spontaneous</a:t>
            </a:r>
            <a:r>
              <a:rPr lang="en-GB" sz="2000" dirty="0">
                <a:latin typeface="Cambria"/>
                <a:cs typeface="Cambria"/>
              </a:rPr>
              <a:t> </a:t>
            </a:r>
            <a:r>
              <a:rPr lang="en-GB" sz="2000" dirty="0" err="1">
                <a:latin typeface="Cambria"/>
                <a:cs typeface="Cambria"/>
              </a:rPr>
              <a:t>spatio</a:t>
            </a:r>
            <a:r>
              <a:rPr lang="en-GB" sz="2000" dirty="0">
                <a:latin typeface="Cambria"/>
                <a:cs typeface="Cambria"/>
              </a:rPr>
              <a:t>-temporal </a:t>
            </a:r>
            <a:r>
              <a:rPr lang="en-GB" sz="2000" dirty="0" smtClean="0">
                <a:latin typeface="Cambria"/>
                <a:cs typeface="Cambria"/>
              </a:rPr>
              <a:t>‘’waves’’ </a:t>
            </a:r>
            <a:r>
              <a:rPr lang="en-GB" sz="2000" dirty="0" smtClean="0">
                <a:latin typeface="Cambria"/>
                <a:cs typeface="Cambria"/>
              </a:rPr>
              <a:t>during </a:t>
            </a:r>
            <a:r>
              <a:rPr lang="en-GB" sz="2000" dirty="0" smtClean="0">
                <a:latin typeface="Cambria"/>
                <a:cs typeface="Cambria"/>
              </a:rPr>
              <a:t>development </a:t>
            </a:r>
          </a:p>
          <a:p>
            <a:pPr marL="342900" indent="-342900" algn="ctr">
              <a:buFont typeface="Wingdings" charset="2"/>
              <a:buChar char="§"/>
            </a:pPr>
            <a:r>
              <a:rPr lang="en-GB" sz="2000" dirty="0">
                <a:solidFill>
                  <a:srgbClr val="B31D14"/>
                </a:solidFill>
                <a:latin typeface="Cambria"/>
                <a:cs typeface="Cambria"/>
              </a:rPr>
              <a:t>Disappear short  after birth</a:t>
            </a:r>
          </a:p>
          <a:p>
            <a:pPr algn="ctr"/>
            <a:endParaRPr lang="en-GB" sz="2000" dirty="0">
              <a:latin typeface="Cambria"/>
              <a:cs typeface="Cambria"/>
            </a:endParaRPr>
          </a:p>
        </p:txBody>
      </p:sp>
      <p:sp>
        <p:nvSpPr>
          <p:cNvPr id="16" name="Title 3"/>
          <p:cNvSpPr txBox="1">
            <a:spLocks/>
          </p:cNvSpPr>
          <p:nvPr/>
        </p:nvSpPr>
        <p:spPr>
          <a:xfrm>
            <a:off x="432734" y="154945"/>
            <a:ext cx="8441723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600" b="1" dirty="0" smtClean="0">
                <a:solidFill>
                  <a:srgbClr val="31859C"/>
                </a:solidFill>
                <a:latin typeface="Cambria"/>
                <a:cs typeface="Cambria"/>
              </a:rPr>
              <a:t>Spontaneous Retinal Waves During Development</a:t>
            </a:r>
            <a:endParaRPr lang="en-GB" sz="3600" b="1" dirty="0">
              <a:solidFill>
                <a:srgbClr val="31859C"/>
              </a:solidFill>
              <a:latin typeface="Cambria"/>
              <a:cs typeface="Cambria"/>
            </a:endParaRPr>
          </a:p>
        </p:txBody>
      </p:sp>
      <p:pic>
        <p:nvPicPr>
          <p:cNvPr id="18" name="MovieSuppl_1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35600" y="2160490"/>
            <a:ext cx="3251200" cy="320040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5255248" y="5798145"/>
            <a:ext cx="361920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i="1" dirty="0" err="1" smtClean="0">
                <a:latin typeface="Cambria"/>
                <a:cs typeface="Cambria"/>
              </a:rPr>
              <a:t>Spatio</a:t>
            </a:r>
            <a:r>
              <a:rPr lang="en-GB" i="1" dirty="0" smtClean="0">
                <a:latin typeface="Cambria"/>
                <a:cs typeface="Cambria"/>
              </a:rPr>
              <a:t>-Temporal </a:t>
            </a:r>
            <a:r>
              <a:rPr lang="en-GB" i="1" dirty="0">
                <a:latin typeface="Cambria"/>
                <a:cs typeface="Cambria"/>
              </a:rPr>
              <a:t>evolution of a retinal wave in mice during development,  </a:t>
            </a:r>
            <a:r>
              <a:rPr lang="en-GB" i="1" dirty="0" err="1" smtClean="0">
                <a:latin typeface="Cambria"/>
                <a:cs typeface="Cambria"/>
              </a:rPr>
              <a:t>Maccione</a:t>
            </a:r>
            <a:r>
              <a:rPr lang="en-GB" i="1" dirty="0" smtClean="0">
                <a:latin typeface="Cambria"/>
                <a:cs typeface="Cambria"/>
              </a:rPr>
              <a:t> </a:t>
            </a:r>
            <a:r>
              <a:rPr lang="en-GB" i="1" dirty="0">
                <a:latin typeface="Cambria"/>
                <a:cs typeface="Cambria"/>
              </a:rPr>
              <a:t>et al. </a:t>
            </a:r>
            <a:r>
              <a:rPr lang="en-GB" i="1" dirty="0" smtClean="0">
                <a:latin typeface="Cambria"/>
                <a:cs typeface="Cambria"/>
              </a:rPr>
              <a:t>2014</a:t>
            </a:r>
            <a:endParaRPr lang="en-GB" i="1" dirty="0"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801781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3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340464"/>
            <a:ext cx="8229600" cy="1143000"/>
          </a:xfrm>
        </p:spPr>
        <p:txBody>
          <a:bodyPr/>
          <a:lstStyle/>
          <a:p>
            <a:r>
              <a:rPr lang="fr-FR" dirty="0" err="1" smtClean="0">
                <a:solidFill>
                  <a:srgbClr val="31859C"/>
                </a:solidFill>
                <a:latin typeface="Cambria"/>
                <a:cs typeface="Cambria"/>
              </a:rPr>
              <a:t>Thank</a:t>
            </a:r>
            <a:r>
              <a:rPr lang="fr-FR" dirty="0" smtClean="0">
                <a:solidFill>
                  <a:srgbClr val="31859C"/>
                </a:solidFill>
                <a:latin typeface="Cambria"/>
                <a:cs typeface="Cambria"/>
              </a:rPr>
              <a:t> </a:t>
            </a:r>
            <a:r>
              <a:rPr lang="fr-FR" dirty="0" err="1" smtClean="0">
                <a:solidFill>
                  <a:srgbClr val="31859C"/>
                </a:solidFill>
                <a:latin typeface="Cambria"/>
                <a:cs typeface="Cambria"/>
              </a:rPr>
              <a:t>you</a:t>
            </a:r>
            <a:r>
              <a:rPr lang="fr-FR" dirty="0" smtClean="0">
                <a:solidFill>
                  <a:srgbClr val="31859C"/>
                </a:solidFill>
                <a:latin typeface="Cambria"/>
                <a:cs typeface="Cambria"/>
              </a:rPr>
              <a:t> for </a:t>
            </a:r>
            <a:r>
              <a:rPr lang="fr-FR" dirty="0" err="1" smtClean="0">
                <a:solidFill>
                  <a:srgbClr val="31859C"/>
                </a:solidFill>
                <a:latin typeface="Cambria"/>
                <a:cs typeface="Cambria"/>
              </a:rPr>
              <a:t>your</a:t>
            </a:r>
            <a:r>
              <a:rPr lang="fr-FR" dirty="0" smtClean="0">
                <a:solidFill>
                  <a:srgbClr val="31859C"/>
                </a:solidFill>
                <a:latin typeface="Cambria"/>
                <a:cs typeface="Cambria"/>
              </a:rPr>
              <a:t> attention! </a:t>
            </a:r>
            <a:r>
              <a:rPr lang="fr-FR" dirty="0" smtClean="0">
                <a:solidFill>
                  <a:srgbClr val="31859C"/>
                </a:solidFill>
                <a:latin typeface="Cambria"/>
                <a:cs typeface="Cambria"/>
                <a:sym typeface="Wingdings"/>
              </a:rPr>
              <a:t></a:t>
            </a:r>
            <a:endParaRPr lang="fr-FR" dirty="0">
              <a:solidFill>
                <a:srgbClr val="31859C"/>
              </a:solidFill>
              <a:latin typeface="Cambria"/>
              <a:cs typeface="Cambria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EF798-B1B9-7449-98B2-36D44396573B}" type="slidenum">
              <a:rPr lang="fr-FR" smtClean="0">
                <a:latin typeface="Cambria"/>
                <a:cs typeface="Cambria"/>
              </a:rPr>
              <a:t>60</a:t>
            </a:fld>
            <a:endParaRPr lang="fr-FR"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3290554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/>
          <p:cNvSpPr txBox="1">
            <a:spLocks/>
          </p:cNvSpPr>
          <p:nvPr/>
        </p:nvSpPr>
        <p:spPr>
          <a:xfrm>
            <a:off x="432734" y="154945"/>
            <a:ext cx="8441723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600" b="1" dirty="0" smtClean="0">
                <a:solidFill>
                  <a:schemeClr val="accent1">
                    <a:lumMod val="50000"/>
                  </a:schemeClr>
                </a:solidFill>
              </a:rPr>
              <a:t>Existing Models for Stage II Retinal Waves</a:t>
            </a:r>
          </a:p>
        </p:txBody>
      </p:sp>
      <p:sp>
        <p:nvSpPr>
          <p:cNvPr id="4" name="TextBox 8"/>
          <p:cNvSpPr txBox="1"/>
          <p:nvPr/>
        </p:nvSpPr>
        <p:spPr>
          <a:xfrm>
            <a:off x="5029256" y="1077662"/>
            <a:ext cx="3845201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/>
              <a:t>2. </a:t>
            </a:r>
            <a:r>
              <a:rPr lang="en-GB" sz="2400" dirty="0" err="1" smtClean="0"/>
              <a:t>Lansdell</a:t>
            </a:r>
            <a:r>
              <a:rPr lang="en-GB" sz="2400" dirty="0" smtClean="0"/>
              <a:t> </a:t>
            </a:r>
            <a:r>
              <a:rPr lang="en-GB" sz="2400" dirty="0"/>
              <a:t>et. al </a:t>
            </a:r>
            <a:r>
              <a:rPr lang="en-GB" sz="2400" dirty="0" smtClean="0"/>
              <a:t>(2014) </a:t>
            </a:r>
            <a:endParaRPr lang="en-GB" sz="2400" dirty="0"/>
          </a:p>
        </p:txBody>
      </p:sp>
      <p:sp>
        <p:nvSpPr>
          <p:cNvPr id="6" name="TextBox 8"/>
          <p:cNvSpPr txBox="1"/>
          <p:nvPr/>
        </p:nvSpPr>
        <p:spPr>
          <a:xfrm>
            <a:off x="496549" y="1077662"/>
            <a:ext cx="3845201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1</a:t>
            </a:r>
            <a:r>
              <a:rPr lang="en-GB" sz="2400" dirty="0" smtClean="0"/>
              <a:t>.Hennig </a:t>
            </a:r>
            <a:r>
              <a:rPr lang="en-GB" sz="2400" dirty="0"/>
              <a:t>et. al </a:t>
            </a:r>
            <a:r>
              <a:rPr lang="en-GB" sz="2400" dirty="0" smtClean="0"/>
              <a:t>(2009) </a:t>
            </a:r>
            <a:endParaRPr lang="en-GB" sz="2400" dirty="0"/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EF798-B1B9-7449-98B2-36D44396573B}" type="slidenum">
              <a:rPr lang="fr-FR" smtClean="0"/>
              <a:t>61</a:t>
            </a:fld>
            <a:endParaRPr lang="fr-FR"/>
          </a:p>
        </p:txBody>
      </p:sp>
      <p:pic>
        <p:nvPicPr>
          <p:cNvPr id="1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2267" y="2419468"/>
            <a:ext cx="4401733" cy="2169467"/>
          </a:xfrm>
          <a:prstGeom prst="rect">
            <a:avLst/>
          </a:prstGeom>
        </p:spPr>
      </p:pic>
      <p:pic>
        <p:nvPicPr>
          <p:cNvPr id="3" name="Image 2" descr="Henni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201" y="2404075"/>
            <a:ext cx="4444066" cy="2252592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298201" y="5147733"/>
            <a:ext cx="434671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000" dirty="0" smtClean="0"/>
              <a:t>Evolution of  the membrane </a:t>
            </a:r>
            <a:r>
              <a:rPr lang="fr-FR" sz="2000" dirty="0" err="1" smtClean="0"/>
              <a:t>potential</a:t>
            </a:r>
            <a:r>
              <a:rPr lang="fr-FR" sz="2000" dirty="0"/>
              <a:t> </a:t>
            </a:r>
            <a:r>
              <a:rPr lang="fr-FR" sz="2000" dirty="0" smtClean="0"/>
              <a:t>v,</a:t>
            </a:r>
          </a:p>
          <a:p>
            <a:pPr algn="ctr"/>
            <a:r>
              <a:rPr lang="fr-FR" sz="2000" dirty="0" smtClean="0"/>
              <a:t> </a:t>
            </a:r>
            <a:r>
              <a:rPr lang="fr-FR" sz="2000" dirty="0" err="1" smtClean="0"/>
              <a:t>synaptic</a:t>
            </a:r>
            <a:r>
              <a:rPr lang="fr-FR" sz="2000" dirty="0" smtClean="0"/>
              <a:t> conductance </a:t>
            </a:r>
            <a:r>
              <a:rPr lang="fr-FR" sz="2000" dirty="0" err="1" smtClean="0"/>
              <a:t>gsyn</a:t>
            </a:r>
            <a:r>
              <a:rPr lang="fr-FR" sz="2000" dirty="0" smtClean="0"/>
              <a:t>, </a:t>
            </a:r>
            <a:r>
              <a:rPr lang="fr-FR" sz="2000" dirty="0" err="1" smtClean="0"/>
              <a:t>Isahp</a:t>
            </a:r>
            <a:endParaRPr lang="fr-FR" sz="2000" dirty="0"/>
          </a:p>
        </p:txBody>
      </p:sp>
      <p:sp>
        <p:nvSpPr>
          <p:cNvPr id="13" name="ZoneTexte 12"/>
          <p:cNvSpPr txBox="1"/>
          <p:nvPr/>
        </p:nvSpPr>
        <p:spPr>
          <a:xfrm>
            <a:off x="4814220" y="5130799"/>
            <a:ext cx="437639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000" dirty="0" smtClean="0"/>
              <a:t>Evolution of  the membrane </a:t>
            </a:r>
            <a:r>
              <a:rPr lang="fr-FR" sz="2000" dirty="0" err="1" smtClean="0"/>
              <a:t>potential</a:t>
            </a:r>
            <a:r>
              <a:rPr lang="fr-FR" sz="2000" dirty="0"/>
              <a:t> V</a:t>
            </a:r>
            <a:r>
              <a:rPr lang="fr-FR" sz="2000" dirty="0" smtClean="0"/>
              <a:t>,</a:t>
            </a:r>
          </a:p>
          <a:p>
            <a:pPr algn="ctr"/>
            <a:r>
              <a:rPr lang="fr-FR" sz="2000" dirty="0" err="1" smtClean="0"/>
              <a:t>gating</a:t>
            </a:r>
            <a:r>
              <a:rPr lang="fr-FR" sz="2000" dirty="0" smtClean="0"/>
              <a:t> variable for </a:t>
            </a:r>
            <a:r>
              <a:rPr lang="fr-FR" sz="2000" dirty="0" err="1" smtClean="0"/>
              <a:t>sahp</a:t>
            </a:r>
            <a:r>
              <a:rPr lang="fr-FR" sz="2000" dirty="0" smtClean="0"/>
              <a:t> </a:t>
            </a:r>
            <a:r>
              <a:rPr lang="fr-FR" sz="2000" dirty="0" err="1" smtClean="0"/>
              <a:t>current</a:t>
            </a:r>
            <a:r>
              <a:rPr lang="fr-FR" sz="2000" dirty="0" smtClean="0"/>
              <a:t> S, </a:t>
            </a:r>
          </a:p>
          <a:p>
            <a:pPr algn="ctr"/>
            <a:r>
              <a:rPr lang="fr-FR" sz="2000" dirty="0" err="1" smtClean="0"/>
              <a:t>acetylcholine</a:t>
            </a:r>
            <a:r>
              <a:rPr lang="fr-FR" sz="2000" dirty="0" smtClean="0"/>
              <a:t> concentration A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41807708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EF798-B1B9-7449-98B2-36D44396573B}" type="slidenum">
              <a:rPr lang="fr-FR" smtClean="0">
                <a:latin typeface="Cambria"/>
                <a:cs typeface="Cambria"/>
              </a:rPr>
              <a:t>7</a:t>
            </a:fld>
            <a:endParaRPr lang="fr-FR">
              <a:latin typeface="Cambria"/>
              <a:cs typeface="Cambria"/>
            </a:endParaRPr>
          </a:p>
        </p:txBody>
      </p:sp>
      <p:pic>
        <p:nvPicPr>
          <p:cNvPr id="5" name="Image 4" descr="Figure5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9242" y="2694940"/>
            <a:ext cx="5943600" cy="1722120"/>
          </a:xfrm>
          <a:prstGeom prst="rect">
            <a:avLst/>
          </a:prstGeom>
        </p:spPr>
      </p:pic>
      <p:sp>
        <p:nvSpPr>
          <p:cNvPr id="6" name="Title 3"/>
          <p:cNvSpPr txBox="1">
            <a:spLocks/>
          </p:cNvSpPr>
          <p:nvPr/>
        </p:nvSpPr>
        <p:spPr>
          <a:xfrm>
            <a:off x="432734" y="154945"/>
            <a:ext cx="8441723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600" b="1" dirty="0" smtClean="0">
                <a:solidFill>
                  <a:srgbClr val="31859C"/>
                </a:solidFill>
                <a:latin typeface="Cambria"/>
                <a:cs typeface="Cambria"/>
              </a:rPr>
              <a:t>Stages of Retinal Waves During Development</a:t>
            </a:r>
            <a:endParaRPr lang="en-GB" sz="3600" b="1" dirty="0">
              <a:solidFill>
                <a:srgbClr val="31859C"/>
              </a:solidFill>
              <a:latin typeface="Cambria"/>
              <a:cs typeface="Cambria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1406399" y="3144855"/>
            <a:ext cx="10320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latin typeface="Cambria"/>
                <a:cs typeface="Cambria"/>
              </a:rPr>
              <a:t>Stage I</a:t>
            </a:r>
            <a:endParaRPr lang="fr-FR" sz="2000" b="1" dirty="0">
              <a:latin typeface="Cambria"/>
              <a:cs typeface="Cambria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3759200" y="2033637"/>
            <a:ext cx="16933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latin typeface="Cambria"/>
                <a:cs typeface="Cambria"/>
              </a:rPr>
              <a:t>Stage II</a:t>
            </a:r>
            <a:endParaRPr lang="fr-FR" sz="2000" b="1" dirty="0">
              <a:latin typeface="Cambria"/>
              <a:cs typeface="Cambria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6553200" y="2772280"/>
            <a:ext cx="12201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latin typeface="Cambria"/>
                <a:cs typeface="Cambria"/>
              </a:rPr>
              <a:t>Stage III</a:t>
            </a:r>
            <a:endParaRPr lang="fr-FR" sz="2000" b="1" dirty="0">
              <a:latin typeface="Cambria"/>
              <a:cs typeface="Cambria"/>
            </a:endParaRPr>
          </a:p>
        </p:txBody>
      </p:sp>
      <p:cxnSp>
        <p:nvCxnSpPr>
          <p:cNvPr id="11" name="Connecteur droit avec flèche 10"/>
          <p:cNvCxnSpPr/>
          <p:nvPr/>
        </p:nvCxnSpPr>
        <p:spPr>
          <a:xfrm flipH="1" flipV="1">
            <a:off x="2253068" y="3556000"/>
            <a:ext cx="330668" cy="21109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/>
          <p:cNvCxnSpPr/>
          <p:nvPr/>
        </p:nvCxnSpPr>
        <p:spPr>
          <a:xfrm flipV="1">
            <a:off x="4148666" y="2592401"/>
            <a:ext cx="33867" cy="55880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/>
          <p:nvPr/>
        </p:nvCxnSpPr>
        <p:spPr>
          <a:xfrm flipV="1">
            <a:off x="6553200" y="3272932"/>
            <a:ext cx="338667" cy="28306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25768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/>
          <p:cNvSpPr txBox="1">
            <a:spLocks/>
          </p:cNvSpPr>
          <p:nvPr/>
        </p:nvSpPr>
        <p:spPr>
          <a:xfrm>
            <a:off x="432734" y="154945"/>
            <a:ext cx="8441723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600" b="1" dirty="0" smtClean="0">
                <a:solidFill>
                  <a:srgbClr val="31859C"/>
                </a:solidFill>
                <a:latin typeface="Cambria"/>
                <a:cs typeface="Cambria"/>
              </a:rPr>
              <a:t>Stages of Retinal Waves During Development</a:t>
            </a:r>
            <a:endParaRPr lang="en-GB" sz="3600" b="1" dirty="0">
              <a:solidFill>
                <a:srgbClr val="31859C"/>
              </a:solidFill>
              <a:latin typeface="Cambria"/>
              <a:cs typeface="Cambria"/>
            </a:endParaRPr>
          </a:p>
        </p:txBody>
      </p:sp>
      <p:pic>
        <p:nvPicPr>
          <p:cNvPr id="7" name="Image 6" descr="Figure5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600" y="5101715"/>
            <a:ext cx="5943600" cy="172212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438702" y="5496468"/>
            <a:ext cx="25859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err="1" smtClean="0">
                <a:latin typeface="Cambria"/>
                <a:cs typeface="Cambria"/>
              </a:rPr>
              <a:t>webvision.med.utah.edu</a:t>
            </a:r>
            <a:endParaRPr lang="fr-FR" dirty="0">
              <a:latin typeface="Cambria"/>
              <a:cs typeface="Cambria"/>
            </a:endParaRP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EF798-B1B9-7449-98B2-36D44396573B}" type="slidenum">
              <a:rPr lang="fr-FR" smtClean="0">
                <a:latin typeface="Cambria"/>
                <a:cs typeface="Cambria"/>
              </a:rPr>
              <a:t>8</a:t>
            </a:fld>
            <a:endParaRPr lang="fr-FR">
              <a:latin typeface="Cambria"/>
              <a:cs typeface="Cambria"/>
            </a:endParaRPr>
          </a:p>
        </p:txBody>
      </p:sp>
      <p:sp>
        <p:nvSpPr>
          <p:cNvPr id="9" name="TextBox 2"/>
          <p:cNvSpPr txBox="1"/>
          <p:nvPr/>
        </p:nvSpPr>
        <p:spPr>
          <a:xfrm>
            <a:off x="335649" y="1950260"/>
            <a:ext cx="3222513" cy="255454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>
                <a:lumMod val="75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GB" sz="2000" b="1" dirty="0" smtClean="0">
                <a:latin typeface="Cambria"/>
                <a:cs typeface="Cambria"/>
              </a:rPr>
              <a:t>Stage I</a:t>
            </a:r>
            <a:endParaRPr lang="en-GB" sz="2000" dirty="0" smtClean="0">
              <a:latin typeface="Cambria"/>
              <a:cs typeface="Cambria"/>
            </a:endParaRPr>
          </a:p>
          <a:p>
            <a:endParaRPr lang="en-GB" sz="2000" dirty="0" smtClean="0">
              <a:solidFill>
                <a:srgbClr val="B31D14"/>
              </a:solidFill>
              <a:latin typeface="Cambria"/>
              <a:cs typeface="Cambria"/>
            </a:endParaRPr>
          </a:p>
          <a:p>
            <a:pPr marL="342900" indent="-342900">
              <a:buFont typeface="Arial"/>
              <a:buChar char="•"/>
            </a:pPr>
            <a:r>
              <a:rPr lang="en-GB" sz="2000" dirty="0">
                <a:solidFill>
                  <a:srgbClr val="B31D14"/>
                </a:solidFill>
                <a:latin typeface="Cambria"/>
                <a:cs typeface="Cambria"/>
              </a:rPr>
              <a:t>Formation of retina </a:t>
            </a:r>
            <a:r>
              <a:rPr lang="en-GB" sz="2000" dirty="0" smtClean="0">
                <a:solidFill>
                  <a:srgbClr val="B31D14"/>
                </a:solidFill>
                <a:latin typeface="Cambria"/>
                <a:cs typeface="Cambria"/>
              </a:rPr>
              <a:t>      </a:t>
            </a:r>
          </a:p>
          <a:p>
            <a:r>
              <a:rPr lang="en-GB" sz="2000" dirty="0">
                <a:solidFill>
                  <a:srgbClr val="B31D14"/>
                </a:solidFill>
                <a:latin typeface="Cambria"/>
                <a:cs typeface="Cambria"/>
              </a:rPr>
              <a:t> </a:t>
            </a:r>
            <a:r>
              <a:rPr lang="en-GB" sz="2000" dirty="0" smtClean="0">
                <a:solidFill>
                  <a:srgbClr val="B31D14"/>
                </a:solidFill>
                <a:latin typeface="Cambria"/>
                <a:cs typeface="Cambria"/>
              </a:rPr>
              <a:t>              </a:t>
            </a:r>
            <a:r>
              <a:rPr lang="en-GB" sz="2000" dirty="0" smtClean="0">
                <a:solidFill>
                  <a:srgbClr val="B31D14"/>
                </a:solidFill>
                <a:latin typeface="Cambria"/>
                <a:cs typeface="Cambria"/>
              </a:rPr>
              <a:t>circuitry</a:t>
            </a:r>
          </a:p>
          <a:p>
            <a:pPr marL="342900" indent="-342900">
              <a:buFont typeface="Arial"/>
              <a:buChar char="•"/>
            </a:pPr>
            <a:r>
              <a:rPr lang="en-GB" sz="2000" dirty="0">
                <a:latin typeface="Cambria"/>
                <a:cs typeface="Cambria"/>
              </a:rPr>
              <a:t>Chemical synapses </a:t>
            </a:r>
            <a:r>
              <a:rPr lang="en-GB" sz="2000" u="sng" dirty="0">
                <a:latin typeface="Cambria"/>
                <a:cs typeface="Cambria"/>
              </a:rPr>
              <a:t>not</a:t>
            </a:r>
            <a:r>
              <a:rPr lang="en-GB" sz="2000" dirty="0">
                <a:latin typeface="Cambria"/>
                <a:cs typeface="Cambria"/>
              </a:rPr>
              <a:t> </a:t>
            </a:r>
            <a:r>
              <a:rPr lang="en-GB" sz="2000" dirty="0" smtClean="0">
                <a:latin typeface="Cambria"/>
                <a:cs typeface="Cambria"/>
              </a:rPr>
              <a:t>       </a:t>
            </a:r>
          </a:p>
          <a:p>
            <a:r>
              <a:rPr lang="en-GB" sz="2000" dirty="0" smtClean="0">
                <a:latin typeface="Cambria"/>
                <a:cs typeface="Cambria"/>
              </a:rPr>
              <a:t>             formed yet</a:t>
            </a:r>
            <a:endParaRPr lang="en-GB" sz="2000" dirty="0" smtClean="0">
              <a:solidFill>
                <a:srgbClr val="B31D14"/>
              </a:solidFill>
              <a:latin typeface="Cambria"/>
              <a:cs typeface="Cambria"/>
            </a:endParaRPr>
          </a:p>
          <a:p>
            <a:pPr marL="342900" indent="-342900">
              <a:buFont typeface="Arial"/>
              <a:buChar char="•"/>
            </a:pPr>
            <a:r>
              <a:rPr lang="en-GB" sz="2000" dirty="0" smtClean="0">
                <a:latin typeface="Cambria"/>
                <a:cs typeface="Cambria"/>
              </a:rPr>
              <a:t>Gap </a:t>
            </a:r>
            <a:r>
              <a:rPr lang="en-GB" sz="2000" dirty="0" err="1" smtClean="0">
                <a:latin typeface="Cambria"/>
                <a:cs typeface="Cambria"/>
              </a:rPr>
              <a:t>juction</a:t>
            </a:r>
            <a:r>
              <a:rPr lang="en-GB" sz="2000" dirty="0" smtClean="0">
                <a:latin typeface="Cambria"/>
                <a:cs typeface="Cambria"/>
              </a:rPr>
              <a:t>-mediated</a:t>
            </a:r>
            <a:endParaRPr lang="en-GB" sz="2000" dirty="0" smtClean="0">
              <a:latin typeface="Cambria"/>
              <a:cs typeface="Cambria"/>
            </a:endParaRPr>
          </a:p>
          <a:p>
            <a:endParaRPr lang="en-GB" sz="2000" dirty="0" smtClean="0">
              <a:latin typeface="Cambria"/>
              <a:cs typeface="Cambria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742782" y="5510279"/>
            <a:ext cx="1114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latin typeface="Cambria"/>
                <a:cs typeface="Cambria"/>
              </a:rPr>
              <a:t>Stage I</a:t>
            </a:r>
            <a:endParaRPr lang="fr-FR" b="1" dirty="0">
              <a:latin typeface="Cambria"/>
              <a:cs typeface="Cambria"/>
            </a:endParaRPr>
          </a:p>
        </p:txBody>
      </p:sp>
      <p:cxnSp>
        <p:nvCxnSpPr>
          <p:cNvPr id="11" name="Connecteur droit 10"/>
          <p:cNvCxnSpPr>
            <a:stCxn id="6" idx="2"/>
          </p:cNvCxnSpPr>
          <p:nvPr/>
        </p:nvCxnSpPr>
        <p:spPr>
          <a:xfrm>
            <a:off x="1299868" y="5879611"/>
            <a:ext cx="784712" cy="3508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Image 15" descr="nrn3708-f2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54"/>
          <a:stretch/>
        </p:blipFill>
        <p:spPr>
          <a:xfrm>
            <a:off x="4745926" y="1554482"/>
            <a:ext cx="3712235" cy="3413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1676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/>
          <p:cNvSpPr txBox="1">
            <a:spLocks/>
          </p:cNvSpPr>
          <p:nvPr/>
        </p:nvSpPr>
        <p:spPr>
          <a:xfrm>
            <a:off x="432734" y="154945"/>
            <a:ext cx="8441723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600" b="1" dirty="0" smtClean="0">
                <a:solidFill>
                  <a:srgbClr val="376092"/>
                </a:solidFill>
                <a:latin typeface="Cambria"/>
                <a:cs typeface="Cambria"/>
              </a:rPr>
              <a:t>Stages of Retinal Waves During Development</a:t>
            </a:r>
            <a:endParaRPr lang="en-GB" sz="3600" b="1" dirty="0">
              <a:solidFill>
                <a:srgbClr val="376092"/>
              </a:solidFill>
              <a:latin typeface="Cambria"/>
              <a:cs typeface="Cambria"/>
            </a:endParaRPr>
          </a:p>
        </p:txBody>
      </p:sp>
      <p:pic>
        <p:nvPicPr>
          <p:cNvPr id="7" name="Image 6" descr="Figure5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600" y="5101715"/>
            <a:ext cx="5943600" cy="172212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438702" y="5496468"/>
            <a:ext cx="25859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err="1" smtClean="0">
                <a:latin typeface="Cambria"/>
                <a:cs typeface="Cambria"/>
              </a:rPr>
              <a:t>webvision.med.utah.edu</a:t>
            </a:r>
            <a:endParaRPr lang="fr-FR" dirty="0">
              <a:latin typeface="Cambria"/>
              <a:cs typeface="Cambria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EF798-B1B9-7449-98B2-36D44396573B}" type="slidenum">
              <a:rPr lang="fr-FR" smtClean="0">
                <a:latin typeface="Cambria"/>
                <a:cs typeface="Cambria"/>
              </a:rPr>
              <a:t>9</a:t>
            </a:fld>
            <a:endParaRPr lang="fr-FR">
              <a:latin typeface="Cambria"/>
              <a:cs typeface="Cambria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3606800" y="4539734"/>
            <a:ext cx="52676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i="1" dirty="0" smtClean="0">
                <a:latin typeface="Cambria"/>
                <a:cs typeface="Cambria"/>
              </a:rPr>
              <a:t>E. </a:t>
            </a:r>
            <a:r>
              <a:rPr lang="fr-FR" i="1" dirty="0" err="1" smtClean="0">
                <a:latin typeface="Cambria"/>
                <a:cs typeface="Cambria"/>
              </a:rPr>
              <a:t>Sernagor</a:t>
            </a:r>
            <a:r>
              <a:rPr lang="fr-FR" i="1" dirty="0" smtClean="0">
                <a:latin typeface="Cambria"/>
                <a:cs typeface="Cambria"/>
              </a:rPr>
              <a:t>, M. Hennig,2012 </a:t>
            </a:r>
            <a:endParaRPr lang="fr-FR" i="1" dirty="0">
              <a:latin typeface="Cambria"/>
              <a:cs typeface="Cambria"/>
            </a:endParaRPr>
          </a:p>
        </p:txBody>
      </p:sp>
      <p:sp>
        <p:nvSpPr>
          <p:cNvPr id="14" name="TextBox 2"/>
          <p:cNvSpPr txBox="1"/>
          <p:nvPr/>
        </p:nvSpPr>
        <p:spPr>
          <a:xfrm>
            <a:off x="227826" y="1413992"/>
            <a:ext cx="3378973" cy="347787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>
                <a:lumMod val="75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GB" sz="2000" b="1" dirty="0">
                <a:latin typeface="Cambria"/>
                <a:cs typeface="Cambria"/>
              </a:rPr>
              <a:t>Stage II</a:t>
            </a:r>
            <a:endParaRPr lang="en-GB" sz="2000" dirty="0">
              <a:latin typeface="Cambria"/>
              <a:cs typeface="Cambria"/>
            </a:endParaRPr>
          </a:p>
          <a:p>
            <a:endParaRPr lang="en-GB" sz="2000" dirty="0">
              <a:solidFill>
                <a:srgbClr val="B31D14"/>
              </a:solidFill>
              <a:latin typeface="Cambria"/>
              <a:cs typeface="Cambria"/>
            </a:endParaRPr>
          </a:p>
          <a:p>
            <a:pPr marL="342900" indent="-342900">
              <a:buFont typeface="Arial"/>
              <a:buChar char="•"/>
            </a:pPr>
            <a:r>
              <a:rPr lang="en-GB" sz="2000" dirty="0" err="1">
                <a:solidFill>
                  <a:srgbClr val="B31D14"/>
                </a:solidFill>
                <a:latin typeface="Cambria"/>
                <a:cs typeface="Cambria"/>
              </a:rPr>
              <a:t>Retinotopic</a:t>
            </a:r>
            <a:r>
              <a:rPr lang="en-GB" sz="2000" dirty="0">
                <a:solidFill>
                  <a:srgbClr val="B31D14"/>
                </a:solidFill>
                <a:latin typeface="Cambria"/>
                <a:cs typeface="Cambria"/>
              </a:rPr>
              <a:t> </a:t>
            </a:r>
            <a:r>
              <a:rPr lang="en-GB" sz="2000" dirty="0" smtClean="0">
                <a:solidFill>
                  <a:srgbClr val="B31D14"/>
                </a:solidFill>
                <a:latin typeface="Cambria"/>
                <a:cs typeface="Cambria"/>
              </a:rPr>
              <a:t>mapping</a:t>
            </a:r>
          </a:p>
          <a:p>
            <a:pPr marL="342900" indent="-342900">
              <a:buFont typeface="Arial"/>
              <a:buChar char="•"/>
            </a:pPr>
            <a:r>
              <a:rPr lang="en-GB" sz="2000" dirty="0" smtClean="0">
                <a:latin typeface="Cambria"/>
                <a:cs typeface="Cambria"/>
              </a:rPr>
              <a:t>Nicotinic </a:t>
            </a:r>
            <a:r>
              <a:rPr lang="en-GB" sz="2000" dirty="0">
                <a:latin typeface="Cambria"/>
                <a:cs typeface="Cambria"/>
              </a:rPr>
              <a:t>Acetylcholine </a:t>
            </a:r>
            <a:r>
              <a:rPr lang="en-GB" sz="2000" dirty="0" smtClean="0">
                <a:latin typeface="Cambria"/>
                <a:cs typeface="Cambria"/>
              </a:rPr>
              <a:t>Receptors (</a:t>
            </a:r>
            <a:r>
              <a:rPr lang="en-GB" sz="2000" dirty="0" err="1">
                <a:latin typeface="Cambria"/>
                <a:cs typeface="Cambria"/>
              </a:rPr>
              <a:t>nAChR</a:t>
            </a:r>
            <a:r>
              <a:rPr lang="en-GB" sz="2000" dirty="0">
                <a:latin typeface="Cambria"/>
                <a:cs typeface="Cambria"/>
              </a:rPr>
              <a:t>)</a:t>
            </a:r>
          </a:p>
          <a:p>
            <a:pPr marL="342900" indent="-342900">
              <a:buFont typeface="Arial"/>
              <a:buChar char="•"/>
            </a:pPr>
            <a:r>
              <a:rPr lang="en-GB" sz="2000" dirty="0" err="1">
                <a:latin typeface="Cambria"/>
                <a:cs typeface="Cambria"/>
              </a:rPr>
              <a:t>Starbust</a:t>
            </a:r>
            <a:r>
              <a:rPr lang="en-GB" sz="2000" dirty="0">
                <a:latin typeface="Cambria"/>
                <a:cs typeface="Cambria"/>
              </a:rPr>
              <a:t> </a:t>
            </a:r>
            <a:r>
              <a:rPr lang="en-GB" sz="2000" dirty="0" err="1">
                <a:latin typeface="Cambria"/>
                <a:cs typeface="Cambria"/>
              </a:rPr>
              <a:t>Amacrine</a:t>
            </a:r>
            <a:r>
              <a:rPr lang="en-GB" sz="2000" dirty="0">
                <a:latin typeface="Cambria"/>
                <a:cs typeface="Cambria"/>
              </a:rPr>
              <a:t> Cells (SACs</a:t>
            </a:r>
            <a:r>
              <a:rPr lang="en-GB" sz="2000" dirty="0" smtClean="0">
                <a:latin typeface="Cambria"/>
                <a:cs typeface="Cambria"/>
              </a:rPr>
              <a:t>)</a:t>
            </a:r>
          </a:p>
          <a:p>
            <a:pPr marL="342900" indent="-342900">
              <a:buFont typeface="Arial"/>
              <a:buChar char="•"/>
            </a:pPr>
            <a:r>
              <a:rPr lang="en-GB" sz="2000" dirty="0">
                <a:latin typeface="Cambria"/>
                <a:cs typeface="Cambria"/>
              </a:rPr>
              <a:t>Refractory </a:t>
            </a:r>
            <a:r>
              <a:rPr lang="en-GB" sz="2000" dirty="0" smtClean="0">
                <a:latin typeface="Cambria"/>
                <a:cs typeface="Cambria"/>
              </a:rPr>
              <a:t>mechanism</a:t>
            </a:r>
            <a:endParaRPr lang="en-GB" sz="2000" dirty="0">
              <a:latin typeface="Cambria"/>
              <a:cs typeface="Cambria"/>
            </a:endParaRPr>
          </a:p>
          <a:p>
            <a:pPr marL="342900" indent="-342900">
              <a:buFont typeface="Arial"/>
              <a:buChar char="•"/>
            </a:pPr>
            <a:r>
              <a:rPr lang="en-GB" sz="2000" dirty="0">
                <a:latin typeface="Cambria"/>
                <a:cs typeface="Cambria"/>
              </a:rPr>
              <a:t>Random ignition and random </a:t>
            </a:r>
            <a:r>
              <a:rPr lang="en-GB" sz="2000" dirty="0" smtClean="0">
                <a:latin typeface="Cambria"/>
                <a:cs typeface="Cambria"/>
              </a:rPr>
              <a:t>boundaries</a:t>
            </a:r>
          </a:p>
          <a:p>
            <a:pPr marL="342900" indent="-342900">
              <a:buFont typeface="Arial"/>
              <a:buChar char="•"/>
            </a:pPr>
            <a:r>
              <a:rPr lang="en-GB" sz="2000" dirty="0" smtClean="0">
                <a:latin typeface="Cambria"/>
                <a:cs typeface="Cambria"/>
              </a:rPr>
              <a:t>No overlapping</a:t>
            </a:r>
            <a:endParaRPr lang="en-GB" sz="2000" dirty="0">
              <a:latin typeface="Cambria"/>
              <a:cs typeface="Cambria"/>
            </a:endParaRPr>
          </a:p>
        </p:txBody>
      </p:sp>
      <p:pic>
        <p:nvPicPr>
          <p:cNvPr id="4" name="Image 3" descr="Screen Shot 2015-09-02 at 01.22.48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8"/>
          <a:stretch/>
        </p:blipFill>
        <p:spPr>
          <a:xfrm>
            <a:off x="3725888" y="1693334"/>
            <a:ext cx="5418112" cy="2658533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3606800" y="4942541"/>
            <a:ext cx="15814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latin typeface="Cambria"/>
                <a:cs typeface="Cambria"/>
              </a:rPr>
              <a:t>Stage II</a:t>
            </a:r>
            <a:endParaRPr lang="fr-FR" b="1" dirty="0">
              <a:latin typeface="Cambria"/>
              <a:cs typeface="Cambria"/>
            </a:endParaRPr>
          </a:p>
        </p:txBody>
      </p:sp>
      <p:cxnSp>
        <p:nvCxnSpPr>
          <p:cNvPr id="11" name="Connecteur droit 10"/>
          <p:cNvCxnSpPr/>
          <p:nvPr/>
        </p:nvCxnSpPr>
        <p:spPr>
          <a:xfrm flipH="1">
            <a:off x="3917574" y="5311873"/>
            <a:ext cx="239606" cy="271578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9898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21019</TotalTime>
  <Words>1987</Words>
  <Application>Microsoft Macintosh PowerPoint</Application>
  <PresentationFormat>Présentation à l'écran (4:3)</PresentationFormat>
  <Paragraphs>461</Paragraphs>
  <Slides>61</Slides>
  <Notes>0</Notes>
  <HiddenSlides>0</HiddenSlides>
  <MMClips>4</MMClips>
  <ScaleCrop>false</ScaleCrop>
  <HeadingPairs>
    <vt:vector size="6" baseType="variant">
      <vt:variant>
        <vt:lpstr>Thème</vt:lpstr>
      </vt:variant>
      <vt:variant>
        <vt:i4>1</vt:i4>
      </vt:variant>
      <vt:variant>
        <vt:lpstr>Serveurs OLE incorporés</vt:lpstr>
      </vt:variant>
      <vt:variant>
        <vt:i4>2</vt:i4>
      </vt:variant>
      <vt:variant>
        <vt:lpstr>Titres des diapositives</vt:lpstr>
      </vt:variant>
      <vt:variant>
        <vt:i4>61</vt:i4>
      </vt:variant>
    </vt:vector>
  </HeadingPairs>
  <TitlesOfParts>
    <vt:vector size="64" baseType="lpstr">
      <vt:lpstr>Thème Office</vt:lpstr>
      <vt:lpstr>…quation</vt:lpstr>
      <vt:lpstr>Microsoft Equation</vt:lpstr>
      <vt:lpstr>Biophysical reaction-diffusion model for stage II retinal waves and bifurcations analysis  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Exploring the range of parameters in Lansdell et al. Model </vt:lpstr>
      <vt:lpstr>Bifurcation analysis of Lansdell et al. Model</vt:lpstr>
      <vt:lpstr>Bifurcation analysis of Lansdell et al. Model</vt:lpstr>
      <vt:lpstr>Présentation PowerPoint</vt:lpstr>
      <vt:lpstr>Conclusions on Lansdell et al. model</vt:lpstr>
      <vt:lpstr>Conclusions on Lansdell et al. model</vt:lpstr>
      <vt:lpstr>Présentation PowerPoint</vt:lpstr>
      <vt:lpstr>Présentation PowerPoint</vt:lpstr>
      <vt:lpstr>Comments</vt:lpstr>
      <vt:lpstr>Ongoing and Future Work</vt:lpstr>
      <vt:lpstr>Ongoing and Future Work</vt:lpstr>
      <vt:lpstr>Aknowledgements</vt:lpstr>
      <vt:lpstr>Thank you for your attention! </vt:lpstr>
      <vt:lpstr>Présentation PowerPoint</vt:lpstr>
    </vt:vector>
  </TitlesOfParts>
  <Company>INRIA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Theodora Karvouniari</dc:creator>
  <cp:lastModifiedBy>Theodora Karvouniari</cp:lastModifiedBy>
  <cp:revision>423</cp:revision>
  <dcterms:created xsi:type="dcterms:W3CDTF">2015-08-24T13:21:18Z</dcterms:created>
  <dcterms:modified xsi:type="dcterms:W3CDTF">2015-09-08T06:54:23Z</dcterms:modified>
</cp:coreProperties>
</file>