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  <p:sldMasterId id="2147483713" r:id="rId2"/>
  </p:sldMasterIdLst>
  <p:notesMasterIdLst>
    <p:notesMasterId r:id="rId40"/>
  </p:notesMasterIdLst>
  <p:handoutMasterIdLst>
    <p:handoutMasterId r:id="rId41"/>
  </p:handoutMasterIdLst>
  <p:sldIdLst>
    <p:sldId id="336" r:id="rId3"/>
    <p:sldId id="338" r:id="rId4"/>
    <p:sldId id="339" r:id="rId5"/>
    <p:sldId id="340" r:id="rId6"/>
    <p:sldId id="345" r:id="rId7"/>
    <p:sldId id="351" r:id="rId8"/>
    <p:sldId id="364" r:id="rId9"/>
    <p:sldId id="370" r:id="rId10"/>
    <p:sldId id="365" r:id="rId11"/>
    <p:sldId id="366" r:id="rId12"/>
    <p:sldId id="367" r:id="rId13"/>
    <p:sldId id="368" r:id="rId14"/>
    <p:sldId id="369" r:id="rId15"/>
    <p:sldId id="354" r:id="rId16"/>
    <p:sldId id="384" r:id="rId17"/>
    <p:sldId id="385" r:id="rId18"/>
    <p:sldId id="355" r:id="rId19"/>
    <p:sldId id="356" r:id="rId20"/>
    <p:sldId id="357" r:id="rId21"/>
    <p:sldId id="374" r:id="rId22"/>
    <p:sldId id="389" r:id="rId23"/>
    <p:sldId id="373" r:id="rId24"/>
    <p:sldId id="371" r:id="rId25"/>
    <p:sldId id="375" r:id="rId26"/>
    <p:sldId id="376" r:id="rId27"/>
    <p:sldId id="377" r:id="rId28"/>
    <p:sldId id="378" r:id="rId29"/>
    <p:sldId id="390" r:id="rId30"/>
    <p:sldId id="391" r:id="rId31"/>
    <p:sldId id="392" r:id="rId32"/>
    <p:sldId id="393" r:id="rId33"/>
    <p:sldId id="395" r:id="rId34"/>
    <p:sldId id="394" r:id="rId35"/>
    <p:sldId id="396" r:id="rId36"/>
    <p:sldId id="397" r:id="rId37"/>
    <p:sldId id="398" r:id="rId38"/>
    <p:sldId id="388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Times" pitchFamily="18" charset="0"/>
        <a:ea typeface="ＭＳ Ｐゴシック" pitchFamily="-112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Times" pitchFamily="18" charset="0"/>
        <a:ea typeface="ＭＳ Ｐゴシック" pitchFamily="-112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Times" pitchFamily="18" charset="0"/>
        <a:ea typeface="ＭＳ Ｐゴシック" pitchFamily="-112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Times" pitchFamily="18" charset="0"/>
        <a:ea typeface="ＭＳ Ｐゴシック" pitchFamily="-112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Times" pitchFamily="18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6000" kern="1200">
        <a:solidFill>
          <a:schemeClr val="tx1"/>
        </a:solidFill>
        <a:latin typeface="Times" pitchFamily="18" charset="0"/>
        <a:ea typeface="ＭＳ Ｐゴシック" pitchFamily="-112" charset="-128"/>
        <a:cs typeface="+mn-cs"/>
      </a:defRPr>
    </a:lvl6pPr>
    <a:lvl7pPr marL="2743200" algn="l" defTabSz="914400" rtl="0" eaLnBrk="1" latinLnBrk="0" hangingPunct="1">
      <a:defRPr sz="6000" kern="1200">
        <a:solidFill>
          <a:schemeClr val="tx1"/>
        </a:solidFill>
        <a:latin typeface="Times" pitchFamily="18" charset="0"/>
        <a:ea typeface="ＭＳ Ｐゴシック" pitchFamily="-112" charset="-128"/>
        <a:cs typeface="+mn-cs"/>
      </a:defRPr>
    </a:lvl7pPr>
    <a:lvl8pPr marL="3200400" algn="l" defTabSz="914400" rtl="0" eaLnBrk="1" latinLnBrk="0" hangingPunct="1">
      <a:defRPr sz="6000" kern="1200">
        <a:solidFill>
          <a:schemeClr val="tx1"/>
        </a:solidFill>
        <a:latin typeface="Times" pitchFamily="18" charset="0"/>
        <a:ea typeface="ＭＳ Ｐゴシック" pitchFamily="-112" charset="-128"/>
        <a:cs typeface="+mn-cs"/>
      </a:defRPr>
    </a:lvl8pPr>
    <a:lvl9pPr marL="3657600" algn="l" defTabSz="914400" rtl="0" eaLnBrk="1" latinLnBrk="0" hangingPunct="1">
      <a:defRPr sz="6000" kern="1200">
        <a:solidFill>
          <a:schemeClr val="tx1"/>
        </a:solidFill>
        <a:latin typeface="Times" pitchFamily="18" charset="0"/>
        <a:ea typeface="ＭＳ Ｐゴシック" pitchFamily="-112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8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009900"/>
    <a:srgbClr val="FF0000"/>
    <a:srgbClr val="74B42F"/>
    <a:srgbClr val="2A2AA8"/>
    <a:srgbClr val="5959D5"/>
    <a:srgbClr val="7D0F19"/>
    <a:srgbClr val="395800"/>
    <a:srgbClr val="87D300"/>
    <a:srgbClr val="690516"/>
    <a:srgbClr val="DFE8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ittlere Formatvorlage 3 - 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ittlere Formatvorlage 4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27" autoAdjust="0"/>
    <p:restoredTop sz="94552" autoAdjust="0"/>
  </p:normalViewPr>
  <p:slideViewPr>
    <p:cSldViewPr>
      <p:cViewPr varScale="1">
        <p:scale>
          <a:sx n="68" d="100"/>
          <a:sy n="68" d="100"/>
        </p:scale>
        <p:origin x="-426" y="-90"/>
      </p:cViewPr>
      <p:guideLst>
        <p:guide orient="horz" pos="1389"/>
        <p:guide pos="2880"/>
      </p:guideLst>
    </p:cSldViewPr>
  </p:slideViewPr>
  <p:outlineViewPr>
    <p:cViewPr>
      <p:scale>
        <a:sx n="33" d="100"/>
        <a:sy n="33" d="100"/>
      </p:scale>
      <p:origin x="0" y="24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de-DE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de-DE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EE0C4866-9084-46AC-A3D6-325EF8264568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6956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de-DE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105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Textformatierung des Masters zu bearbeiten.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2BDBCE2F-8A3C-4274-B363-DADF2C74BC1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47664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67" charset="0"/>
        <a:ea typeface="ＭＳ Ｐゴシック" pitchFamily="68" charset="-128"/>
        <a:cs typeface="ＭＳ Ｐゴシック" pitchFamily="6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67" charset="0"/>
        <a:ea typeface="ＭＳ Ｐゴシック" pitchFamily="6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67" charset="0"/>
        <a:ea typeface="ＭＳ Ｐゴシック" pitchFamily="6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67" charset="0"/>
        <a:ea typeface="ＭＳ Ｐゴシック" pitchFamily="6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67" charset="0"/>
        <a:ea typeface="ＭＳ Ｐゴシック" pitchFamily="6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6244ED-E956-4C34-A410-5E553F82F01C}" type="slidenum">
              <a:rPr lang="en-GB" altLang="de-DE"/>
              <a:pPr/>
              <a:t>5</a:t>
            </a:fld>
            <a:endParaRPr lang="en-GB" altLang="de-DE"/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41363"/>
            <a:ext cx="4956175" cy="3717925"/>
          </a:xfrm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08525"/>
            <a:ext cx="4968875" cy="4462463"/>
          </a:xfrm>
        </p:spPr>
        <p:txBody>
          <a:bodyPr/>
          <a:lstStyle/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176864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1828800"/>
            <a:ext cx="7696200" cy="685800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1000" y="2819400"/>
            <a:ext cx="7696200" cy="3581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173605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915150" y="1828800"/>
            <a:ext cx="1924050" cy="4572000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43000" y="1828800"/>
            <a:ext cx="5619750" cy="4572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86069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445066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61519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04083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49265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3660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182E4-E5D9-41E0-A2CC-1C23C6C537EB}" type="datetimeFigureOut">
              <a:rPr lang="de-DE" smtClean="0"/>
              <a:t>30.06.2016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C0A7-1034-4AB1-AB71-2BA5E37F20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5738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182E4-E5D9-41E0-A2CC-1C23C6C537EB}" type="datetimeFigureOut">
              <a:rPr lang="de-DE" smtClean="0"/>
              <a:t>30.06.2016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C0A7-1034-4AB1-AB71-2BA5E37F20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95608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182E4-E5D9-41E0-A2CC-1C23C6C537EB}" type="datetimeFigureOut">
              <a:rPr lang="de-DE" smtClean="0"/>
              <a:t>30.06.2016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C0A7-1034-4AB1-AB71-2BA5E37F20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34845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182E4-E5D9-41E0-A2CC-1C23C6C537EB}" type="datetimeFigureOut">
              <a:rPr lang="de-DE" smtClean="0"/>
              <a:t>30.06.2016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C0A7-1034-4AB1-AB71-2BA5E37F20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1243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8559901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182E4-E5D9-41E0-A2CC-1C23C6C537EB}" type="datetimeFigureOut">
              <a:rPr lang="de-DE" smtClean="0"/>
              <a:t>30.06.2016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C0A7-1034-4AB1-AB71-2BA5E37F20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14730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182E4-E5D9-41E0-A2CC-1C23C6C537EB}" type="datetimeFigureOut">
              <a:rPr lang="de-DE" smtClean="0"/>
              <a:t>30.06.2016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C0A7-1034-4AB1-AB71-2BA5E37F20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7636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182E4-E5D9-41E0-A2CC-1C23C6C537EB}" type="datetimeFigureOut">
              <a:rPr lang="de-DE" smtClean="0"/>
              <a:t>30.06.2016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C0A7-1034-4AB1-AB71-2BA5E37F20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02301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182E4-E5D9-41E0-A2CC-1C23C6C537EB}" type="datetimeFigureOut">
              <a:rPr lang="de-DE" smtClean="0"/>
              <a:t>30.06.2016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C0A7-1034-4AB1-AB71-2BA5E37F20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64605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182E4-E5D9-41E0-A2CC-1C23C6C537EB}" type="datetimeFigureOut">
              <a:rPr lang="de-DE" smtClean="0"/>
              <a:t>30.06.2016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C0A7-1034-4AB1-AB71-2BA5E37F20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24973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182E4-E5D9-41E0-A2CC-1C23C6C537EB}" type="datetimeFigureOut">
              <a:rPr lang="de-DE" smtClean="0"/>
              <a:t>30.06.2016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C0A7-1034-4AB1-AB71-2BA5E37F20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14199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182E4-E5D9-41E0-A2CC-1C23C6C537EB}" type="datetimeFigureOut">
              <a:rPr lang="de-DE" smtClean="0"/>
              <a:t>30.06.2016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C0A7-1034-4AB1-AB71-2BA5E37F20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13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1828800"/>
            <a:ext cx="7696200" cy="6858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43000" y="2819400"/>
            <a:ext cx="3771900" cy="3581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67300" y="2819400"/>
            <a:ext cx="3771900" cy="3581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50453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424267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1828800"/>
            <a:ext cx="7696200" cy="6858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52682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2951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28687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928687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2090737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050241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5181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993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748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751382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1828800"/>
            <a:ext cx="7696200" cy="6858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81000" y="2819400"/>
            <a:ext cx="7696200" cy="3581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981482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 bwMode="auto">
          <a:xfrm>
            <a:off x="12700" y="12700"/>
            <a:ext cx="9123363" cy="704850"/>
          </a:xfrm>
          <a:prstGeom prst="rect">
            <a:avLst/>
          </a:prstGeom>
          <a:noFill/>
          <a:ln w="25400" cap="flat" cmpd="sng" algn="ctr">
            <a:solidFill>
              <a:srgbClr val="74B42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/>
            <a:endParaRPr lang="de-DE"/>
          </a:p>
        </p:txBody>
      </p:sp>
      <p:cxnSp>
        <p:nvCxnSpPr>
          <p:cNvPr id="1027" name="Gerade Verbindung 12"/>
          <p:cNvCxnSpPr>
            <a:cxnSpLocks noChangeShapeType="1"/>
          </p:cNvCxnSpPr>
          <p:nvPr/>
        </p:nvCxnSpPr>
        <p:spPr bwMode="auto">
          <a:xfrm>
            <a:off x="-6350" y="755650"/>
            <a:ext cx="9163050" cy="15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Rechteck 11"/>
          <p:cNvSpPr/>
          <p:nvPr/>
        </p:nvSpPr>
        <p:spPr bwMode="auto">
          <a:xfrm>
            <a:off x="12700" y="795338"/>
            <a:ext cx="9123363" cy="6054725"/>
          </a:xfrm>
          <a:prstGeom prst="rect">
            <a:avLst/>
          </a:prstGeom>
          <a:noFill/>
          <a:ln w="25400" cap="flat" cmpd="sng" algn="ctr">
            <a:solidFill>
              <a:srgbClr val="74B42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100363" name="Text Box 11"/>
          <p:cNvSpPr txBox="1">
            <a:spLocks noChangeArrowheads="1"/>
          </p:cNvSpPr>
          <p:nvPr/>
        </p:nvSpPr>
        <p:spPr bwMode="auto">
          <a:xfrm>
            <a:off x="3657600" y="431800"/>
            <a:ext cx="76200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defTabSz="817563" eaLnBrk="0" hangingPunct="0">
              <a:defRPr sz="6000">
                <a:solidFill>
                  <a:schemeClr val="tx1"/>
                </a:solidFill>
                <a:latin typeface="Times" pitchFamily="18" charset="0"/>
                <a:ea typeface="ＭＳ Ｐゴシック" pitchFamily="-112" charset="-128"/>
              </a:defRPr>
            </a:lvl1pPr>
            <a:lvl2pPr marL="37931725" indent="-37474525" defTabSz="817563" eaLnBrk="0" hangingPunct="0">
              <a:defRPr sz="6000">
                <a:solidFill>
                  <a:schemeClr val="tx1"/>
                </a:solidFill>
                <a:latin typeface="Times" pitchFamily="18" charset="0"/>
                <a:ea typeface="ＭＳ Ｐゴシック" pitchFamily="-112" charset="-128"/>
              </a:defRPr>
            </a:lvl2pPr>
            <a:lvl3pPr eaLnBrk="0" hangingPunct="0">
              <a:defRPr sz="6000">
                <a:solidFill>
                  <a:schemeClr val="tx1"/>
                </a:solidFill>
                <a:latin typeface="Times" pitchFamily="18" charset="0"/>
                <a:ea typeface="ＭＳ Ｐゴシック" pitchFamily="-112" charset="-128"/>
              </a:defRPr>
            </a:lvl3pPr>
            <a:lvl4pPr eaLnBrk="0" hangingPunct="0">
              <a:defRPr sz="6000">
                <a:solidFill>
                  <a:schemeClr val="tx1"/>
                </a:solidFill>
                <a:latin typeface="Times" pitchFamily="18" charset="0"/>
                <a:ea typeface="ＭＳ Ｐゴシック" pitchFamily="-112" charset="-128"/>
              </a:defRPr>
            </a:lvl4pPr>
            <a:lvl5pPr eaLnBrk="0" hangingPunct="0">
              <a:defRPr sz="6000">
                <a:solidFill>
                  <a:schemeClr val="tx1"/>
                </a:solidFill>
                <a:latin typeface="Times" pitchFamily="18" charset="0"/>
                <a:ea typeface="ＭＳ Ｐゴシック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" pitchFamily="18" charset="0"/>
                <a:ea typeface="ＭＳ Ｐゴシック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" pitchFamily="18" charset="0"/>
                <a:ea typeface="ＭＳ Ｐゴシック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" pitchFamily="18" charset="0"/>
                <a:ea typeface="ＭＳ Ｐゴシック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" pitchFamily="18" charset="0"/>
                <a:ea typeface="ＭＳ Ｐゴシック" pitchFamily="-112" charset="-128"/>
              </a:defRPr>
            </a:lvl9pPr>
          </a:lstStyle>
          <a:p>
            <a:pPr algn="r"/>
            <a:fld id="{2C27DF1F-4E9F-4579-AE7D-D212F882ADAF}" type="slidenum">
              <a:rPr lang="de-DE" sz="900">
                <a:solidFill>
                  <a:srgbClr val="000000"/>
                </a:solidFill>
                <a:latin typeface="Arial" charset="0"/>
              </a:rPr>
              <a:pPr algn="r"/>
              <a:t>‹Nr.›</a:t>
            </a:fld>
            <a:endParaRPr lang="de-DE" sz="9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0365" name="Text Box 13"/>
          <p:cNvSpPr txBox="1">
            <a:spLocks noChangeArrowheads="1"/>
          </p:cNvSpPr>
          <p:nvPr/>
        </p:nvSpPr>
        <p:spPr bwMode="auto">
          <a:xfrm>
            <a:off x="179388" y="188913"/>
            <a:ext cx="39608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6000">
                <a:solidFill>
                  <a:schemeClr val="tx1"/>
                </a:solidFill>
                <a:latin typeface="Times" pitchFamily="18" charset="0"/>
                <a:ea typeface="ＭＳ Ｐゴシック" pitchFamily="-112" charset="-128"/>
              </a:defRPr>
            </a:lvl1pPr>
            <a:lvl2pPr marL="37931725" indent="-37474525" eaLnBrk="0" hangingPunct="0">
              <a:defRPr sz="6000">
                <a:solidFill>
                  <a:schemeClr val="tx1"/>
                </a:solidFill>
                <a:latin typeface="Times" pitchFamily="18" charset="0"/>
                <a:ea typeface="ＭＳ Ｐゴシック" pitchFamily="-112" charset="-128"/>
              </a:defRPr>
            </a:lvl2pPr>
            <a:lvl3pPr eaLnBrk="0" hangingPunct="0">
              <a:defRPr sz="6000">
                <a:solidFill>
                  <a:schemeClr val="tx1"/>
                </a:solidFill>
                <a:latin typeface="Times" pitchFamily="18" charset="0"/>
                <a:ea typeface="ＭＳ Ｐゴシック" pitchFamily="-112" charset="-128"/>
              </a:defRPr>
            </a:lvl3pPr>
            <a:lvl4pPr eaLnBrk="0" hangingPunct="0">
              <a:defRPr sz="6000">
                <a:solidFill>
                  <a:schemeClr val="tx1"/>
                </a:solidFill>
                <a:latin typeface="Times" pitchFamily="18" charset="0"/>
                <a:ea typeface="ＭＳ Ｐゴシック" pitchFamily="-112" charset="-128"/>
              </a:defRPr>
            </a:lvl4pPr>
            <a:lvl5pPr eaLnBrk="0" hangingPunct="0">
              <a:defRPr sz="6000">
                <a:solidFill>
                  <a:schemeClr val="tx1"/>
                </a:solidFill>
                <a:latin typeface="Times" pitchFamily="18" charset="0"/>
                <a:ea typeface="ＭＳ Ｐゴシック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" pitchFamily="18" charset="0"/>
                <a:ea typeface="ＭＳ Ｐゴシック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" pitchFamily="18" charset="0"/>
                <a:ea typeface="ＭＳ Ｐゴシック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" pitchFamily="18" charset="0"/>
                <a:ea typeface="ＭＳ Ｐゴシック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" pitchFamily="18" charset="0"/>
                <a:ea typeface="ＭＳ Ｐゴシック" pitchFamily="-112" charset="-128"/>
              </a:defRPr>
            </a:lvl9pPr>
          </a:lstStyle>
          <a:p>
            <a:r>
              <a:rPr lang="de-DE" sz="1100" b="1" dirty="0" smtClean="0">
                <a:solidFill>
                  <a:srgbClr val="000000"/>
                </a:solidFill>
                <a:latin typeface="Arial" charset="0"/>
              </a:rPr>
              <a:t>SCHOOL </a:t>
            </a:r>
            <a:r>
              <a:rPr lang="de-DE" sz="1100" b="1" dirty="0">
                <a:solidFill>
                  <a:srgbClr val="000000"/>
                </a:solidFill>
                <a:latin typeface="Arial" charset="0"/>
              </a:rPr>
              <a:t>OF MATHEMATICS AND NATURAL SCIENCES</a:t>
            </a:r>
          </a:p>
          <a:p>
            <a:r>
              <a:rPr lang="de-DE" sz="1100" b="1" dirty="0">
                <a:solidFill>
                  <a:srgbClr val="000000"/>
                </a:solidFill>
                <a:latin typeface="Arial" charset="0"/>
              </a:rPr>
              <a:t>PHYSICAL AND THEORETICAL CHEMISTRY</a:t>
            </a:r>
          </a:p>
        </p:txBody>
      </p:sp>
      <p:pic>
        <p:nvPicPr>
          <p:cNvPr id="1031" name="Bild 12" descr="Logo_BUW-1.Schwarz.eps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2400"/>
            <a:ext cx="148431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61" r:id="rId11"/>
    <p:sldLayoutId id="2147483662" r:id="rId12"/>
    <p:sldLayoutId id="2147483712" r:id="rId13"/>
    <p:sldLayoutId id="2147483725" r:id="rId14"/>
    <p:sldLayoutId id="2147483726" r:id="rId15"/>
  </p:sldLayoutIdLst>
  <p:transition/>
  <p:timing>
    <p:tnLst>
      <p:par>
        <p:cTn id="1" dur="indefinite" restart="never" nodeType="tmRoot"/>
      </p:par>
    </p:tnLst>
  </p:timing>
  <p:txStyles>
    <p:titleStyle>
      <a:lvl1pPr algn="l" defTabSz="817563" rtl="0" eaLnBrk="0" fontAlgn="base" hangingPunct="0">
        <a:spcBef>
          <a:spcPct val="0"/>
        </a:spcBef>
        <a:spcAft>
          <a:spcPct val="0"/>
        </a:spcAft>
        <a:defRPr sz="2200">
          <a:solidFill>
            <a:srgbClr val="333333"/>
          </a:solidFill>
          <a:latin typeface="+mj-lt"/>
          <a:ea typeface="ＭＳ Ｐゴシック" pitchFamily="68" charset="-128"/>
          <a:cs typeface="ＭＳ Ｐゴシック" pitchFamily="68" charset="-128"/>
        </a:defRPr>
      </a:lvl1pPr>
      <a:lvl2pPr algn="l" defTabSz="817563" rtl="0" eaLnBrk="0" fontAlgn="base" hangingPunct="0">
        <a:spcBef>
          <a:spcPct val="0"/>
        </a:spcBef>
        <a:spcAft>
          <a:spcPct val="0"/>
        </a:spcAft>
        <a:defRPr sz="2200">
          <a:solidFill>
            <a:srgbClr val="333333"/>
          </a:solidFill>
          <a:latin typeface="Arial" pitchFamily="67" charset="0"/>
          <a:ea typeface="ＭＳ Ｐゴシック" pitchFamily="68" charset="-128"/>
          <a:cs typeface="ＭＳ Ｐゴシック" pitchFamily="68" charset="-128"/>
        </a:defRPr>
      </a:lvl2pPr>
      <a:lvl3pPr algn="l" defTabSz="817563" rtl="0" eaLnBrk="0" fontAlgn="base" hangingPunct="0">
        <a:spcBef>
          <a:spcPct val="0"/>
        </a:spcBef>
        <a:spcAft>
          <a:spcPct val="0"/>
        </a:spcAft>
        <a:defRPr sz="2200">
          <a:solidFill>
            <a:srgbClr val="333333"/>
          </a:solidFill>
          <a:latin typeface="Arial" pitchFamily="67" charset="0"/>
          <a:ea typeface="ＭＳ Ｐゴシック" pitchFamily="68" charset="-128"/>
          <a:cs typeface="ＭＳ Ｐゴシック" pitchFamily="68" charset="-128"/>
        </a:defRPr>
      </a:lvl3pPr>
      <a:lvl4pPr algn="l" defTabSz="817563" rtl="0" eaLnBrk="0" fontAlgn="base" hangingPunct="0">
        <a:spcBef>
          <a:spcPct val="0"/>
        </a:spcBef>
        <a:spcAft>
          <a:spcPct val="0"/>
        </a:spcAft>
        <a:defRPr sz="2200">
          <a:solidFill>
            <a:srgbClr val="333333"/>
          </a:solidFill>
          <a:latin typeface="Arial" pitchFamily="67" charset="0"/>
          <a:ea typeface="ＭＳ Ｐゴシック" pitchFamily="68" charset="-128"/>
          <a:cs typeface="ＭＳ Ｐゴシック" pitchFamily="68" charset="-128"/>
        </a:defRPr>
      </a:lvl4pPr>
      <a:lvl5pPr algn="l" defTabSz="817563" rtl="0" eaLnBrk="0" fontAlgn="base" hangingPunct="0">
        <a:spcBef>
          <a:spcPct val="0"/>
        </a:spcBef>
        <a:spcAft>
          <a:spcPct val="0"/>
        </a:spcAft>
        <a:defRPr sz="2200">
          <a:solidFill>
            <a:srgbClr val="333333"/>
          </a:solidFill>
          <a:latin typeface="Arial" pitchFamily="67" charset="0"/>
          <a:ea typeface="ＭＳ Ｐゴシック" pitchFamily="68" charset="-128"/>
          <a:cs typeface="ＭＳ Ｐゴシック" pitchFamily="68" charset="-128"/>
        </a:defRPr>
      </a:lvl5pPr>
      <a:lvl6pPr marL="457200" algn="l" defTabSz="817563" rtl="0" eaLnBrk="0" fontAlgn="base" hangingPunct="0">
        <a:spcBef>
          <a:spcPct val="0"/>
        </a:spcBef>
        <a:spcAft>
          <a:spcPct val="0"/>
        </a:spcAft>
        <a:defRPr sz="2200">
          <a:solidFill>
            <a:srgbClr val="333333"/>
          </a:solidFill>
          <a:latin typeface="Arial" pitchFamily="67" charset="0"/>
        </a:defRPr>
      </a:lvl6pPr>
      <a:lvl7pPr marL="914400" algn="l" defTabSz="817563" rtl="0" eaLnBrk="0" fontAlgn="base" hangingPunct="0">
        <a:spcBef>
          <a:spcPct val="0"/>
        </a:spcBef>
        <a:spcAft>
          <a:spcPct val="0"/>
        </a:spcAft>
        <a:defRPr sz="2200">
          <a:solidFill>
            <a:srgbClr val="333333"/>
          </a:solidFill>
          <a:latin typeface="Arial" pitchFamily="67" charset="0"/>
        </a:defRPr>
      </a:lvl7pPr>
      <a:lvl8pPr marL="1371600" algn="l" defTabSz="817563" rtl="0" eaLnBrk="0" fontAlgn="base" hangingPunct="0">
        <a:spcBef>
          <a:spcPct val="0"/>
        </a:spcBef>
        <a:spcAft>
          <a:spcPct val="0"/>
        </a:spcAft>
        <a:defRPr sz="2200">
          <a:solidFill>
            <a:srgbClr val="333333"/>
          </a:solidFill>
          <a:latin typeface="Arial" pitchFamily="67" charset="0"/>
        </a:defRPr>
      </a:lvl8pPr>
      <a:lvl9pPr marL="1828800" algn="l" defTabSz="817563" rtl="0" eaLnBrk="0" fontAlgn="base" hangingPunct="0">
        <a:spcBef>
          <a:spcPct val="0"/>
        </a:spcBef>
        <a:spcAft>
          <a:spcPct val="0"/>
        </a:spcAft>
        <a:defRPr sz="2200">
          <a:solidFill>
            <a:srgbClr val="333333"/>
          </a:solidFill>
          <a:latin typeface="Arial" pitchFamily="67" charset="0"/>
        </a:defRPr>
      </a:lvl9pPr>
    </p:titleStyle>
    <p:bodyStyle>
      <a:lvl1pPr marL="255588" indent="-255588" algn="l" defTabSz="817563" rtl="0" eaLnBrk="0" fontAlgn="base" hangingPunct="0">
        <a:spcBef>
          <a:spcPct val="20000"/>
        </a:spcBef>
        <a:spcAft>
          <a:spcPct val="0"/>
        </a:spcAft>
        <a:buClr>
          <a:srgbClr val="333333"/>
        </a:buClr>
        <a:buSzPct val="65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ＭＳ Ｐゴシック" pitchFamily="68" charset="-128"/>
          <a:cs typeface="ＭＳ Ｐゴシック" pitchFamily="68" charset="-128"/>
        </a:defRPr>
      </a:lvl1pPr>
      <a:lvl2pPr marL="588963" indent="-163513" algn="l" defTabSz="817563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lr>
          <a:schemeClr val="tx1"/>
        </a:buClr>
        <a:buChar char="–"/>
        <a:defRPr sz="1200">
          <a:solidFill>
            <a:schemeClr val="tx1"/>
          </a:solidFill>
          <a:latin typeface="+mn-lt"/>
          <a:ea typeface="ＭＳ Ｐゴシック" pitchFamily="67" charset="-128"/>
        </a:defRPr>
      </a:lvl2pPr>
      <a:lvl3pPr marL="939800" indent="-180975" algn="l" defTabSz="817563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chemeClr val="tx1"/>
          </a:solidFill>
          <a:latin typeface="+mn-lt"/>
          <a:ea typeface="ＭＳ Ｐゴシック" pitchFamily="67" charset="-128"/>
        </a:defRPr>
      </a:lvl3pPr>
      <a:lvl4pPr marL="1274763" indent="-165100" algn="l" defTabSz="817563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lr>
          <a:schemeClr val="tx1"/>
        </a:buClr>
        <a:defRPr sz="1000">
          <a:solidFill>
            <a:schemeClr val="tx1"/>
          </a:solidFill>
          <a:latin typeface="Verdana" pitchFamily="67" charset="0"/>
          <a:ea typeface="ＭＳ Ｐゴシック" pitchFamily="67" charset="-128"/>
        </a:defRPr>
      </a:lvl4pPr>
      <a:lvl5pPr marL="1903413" indent="-203200" algn="l" defTabSz="817563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1100">
          <a:solidFill>
            <a:schemeClr val="bg2"/>
          </a:solidFill>
          <a:latin typeface="Verdana" pitchFamily="67" charset="0"/>
          <a:ea typeface="ＭＳ Ｐゴシック" pitchFamily="67" charset="-128"/>
        </a:defRPr>
      </a:lvl5pPr>
      <a:lvl6pPr marL="2360613" indent="-203200" algn="l" defTabSz="817563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1100">
          <a:solidFill>
            <a:schemeClr val="bg2"/>
          </a:solidFill>
          <a:latin typeface="Verdana" pitchFamily="67" charset="0"/>
          <a:ea typeface="ＭＳ Ｐゴシック" pitchFamily="67" charset="-128"/>
        </a:defRPr>
      </a:lvl6pPr>
      <a:lvl7pPr marL="2817813" indent="-203200" algn="l" defTabSz="817563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1100">
          <a:solidFill>
            <a:schemeClr val="bg2"/>
          </a:solidFill>
          <a:latin typeface="Verdana" pitchFamily="67" charset="0"/>
          <a:ea typeface="ＭＳ Ｐゴシック" pitchFamily="67" charset="-128"/>
        </a:defRPr>
      </a:lvl7pPr>
      <a:lvl8pPr marL="3275013" indent="-203200" algn="l" defTabSz="817563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1100">
          <a:solidFill>
            <a:schemeClr val="bg2"/>
          </a:solidFill>
          <a:latin typeface="Verdana" pitchFamily="67" charset="0"/>
          <a:ea typeface="ＭＳ Ｐゴシック" pitchFamily="67" charset="-128"/>
        </a:defRPr>
      </a:lvl8pPr>
      <a:lvl9pPr marL="3732213" indent="-203200" algn="l" defTabSz="817563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1100">
          <a:solidFill>
            <a:schemeClr val="bg2"/>
          </a:solidFill>
          <a:latin typeface="Verdana" pitchFamily="67" charset="0"/>
          <a:ea typeface="ＭＳ Ｐゴシック" pitchFamily="67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182E4-E5D9-41E0-A2CC-1C23C6C537EB}" type="datetimeFigureOut">
              <a:rPr lang="de-DE" smtClean="0"/>
              <a:t>30.06.2016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2C0A7-1034-4AB1-AB71-2BA5E37F20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5375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png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png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9.png"/><Relationship Id="rId4" Type="http://schemas.openxmlformats.org/officeDocument/2006/relationships/oleObject" Target="../embeddings/oleObject1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6.png"/><Relationship Id="rId5" Type="http://schemas.openxmlformats.org/officeDocument/2006/relationships/oleObject" Target="../embeddings/oleObject13.bin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haltsplatzhalt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2736"/>
            <a:ext cx="2448272" cy="3469212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3203848" y="980728"/>
            <a:ext cx="58326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Renner Effect: </a:t>
            </a:r>
            <a:endParaRPr lang="en-US" sz="3600" b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r>
              <a:rPr lang="en-US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 </a:t>
            </a:r>
            <a:r>
              <a:rPr lang="en-US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Example of the </a:t>
            </a:r>
            <a:r>
              <a:rPr lang="en-US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Break- down </a:t>
            </a:r>
            <a:r>
              <a:rPr lang="en-US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of the Born-Oppenheimer </a:t>
            </a:r>
            <a:r>
              <a:rPr lang="en-US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Approximation</a:t>
            </a:r>
            <a:endParaRPr lang="de-DE" sz="3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95536" y="4549142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(Picture </a:t>
            </a:r>
            <a:r>
              <a:rPr lang="de-DE" sz="1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courtesy</a:t>
            </a:r>
            <a:r>
              <a:rPr lang="de-DE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de-DE" sz="1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of</a:t>
            </a:r>
            <a:r>
              <a:rPr lang="de-DE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</a:p>
          <a:p>
            <a:r>
              <a:rPr lang="de-DE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M. Python)</a:t>
            </a:r>
            <a:endParaRPr lang="de-DE" sz="1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995936" y="3950474"/>
            <a:ext cx="3797835" cy="2646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800" b="1" i="1" dirty="0">
                <a:latin typeface="Arial" panose="020B0604020202020204" pitchFamily="34" charset="0"/>
              </a:rPr>
              <a:t>Per Jensen</a:t>
            </a:r>
          </a:p>
          <a:p>
            <a:pPr algn="ctr"/>
            <a:r>
              <a:rPr lang="de-DE" altLang="de-DE" sz="1800" dirty="0">
                <a:latin typeface="Arial" panose="020B0604020202020204" pitchFamily="34" charset="0"/>
              </a:rPr>
              <a:t>Professor, </a:t>
            </a:r>
            <a:r>
              <a:rPr lang="de-DE" altLang="de-DE" sz="1800" dirty="0" err="1">
                <a:latin typeface="Arial" panose="020B0604020202020204" pitchFamily="34" charset="0"/>
              </a:rPr>
              <a:t>Ph.D</a:t>
            </a:r>
            <a:r>
              <a:rPr lang="de-DE" altLang="de-DE" sz="1800" dirty="0">
                <a:latin typeface="Arial" panose="020B0604020202020204" pitchFamily="34" charset="0"/>
              </a:rPr>
              <a:t>.</a:t>
            </a:r>
          </a:p>
          <a:p>
            <a:pPr algn="ctr"/>
            <a:endParaRPr lang="de-DE" altLang="de-DE" sz="1800" dirty="0">
              <a:latin typeface="Arial" panose="020B0604020202020204" pitchFamily="34" charset="0"/>
            </a:endParaRPr>
          </a:p>
          <a:p>
            <a:pPr algn="ctr"/>
            <a:r>
              <a:rPr lang="de-DE" altLang="de-DE" sz="1400" i="1" dirty="0" smtClean="0">
                <a:latin typeface="Arial" panose="020B0604020202020204" pitchFamily="34" charset="0"/>
              </a:rPr>
              <a:t>School </a:t>
            </a:r>
            <a:r>
              <a:rPr lang="de-DE" altLang="de-DE" sz="1400" i="1" dirty="0" err="1" smtClean="0">
                <a:latin typeface="Arial" panose="020B0604020202020204" pitchFamily="34" charset="0"/>
              </a:rPr>
              <a:t>of</a:t>
            </a:r>
            <a:r>
              <a:rPr lang="de-DE" altLang="de-DE" sz="1400" i="1" dirty="0" smtClean="0">
                <a:latin typeface="Arial" panose="020B0604020202020204" pitchFamily="34" charset="0"/>
              </a:rPr>
              <a:t> </a:t>
            </a:r>
            <a:r>
              <a:rPr lang="de-DE" altLang="de-DE" sz="1400" i="1" dirty="0" err="1" smtClean="0">
                <a:latin typeface="Arial" panose="020B0604020202020204" pitchFamily="34" charset="0"/>
              </a:rPr>
              <a:t>Mathematics</a:t>
            </a:r>
            <a:r>
              <a:rPr lang="de-DE" altLang="de-DE" sz="1400" i="1" dirty="0" smtClean="0">
                <a:latin typeface="Arial" panose="020B0604020202020204" pitchFamily="34" charset="0"/>
              </a:rPr>
              <a:t> </a:t>
            </a:r>
            <a:r>
              <a:rPr lang="de-DE" altLang="de-DE" sz="1400" i="1" dirty="0" err="1" smtClean="0">
                <a:latin typeface="Arial" panose="020B0604020202020204" pitchFamily="34" charset="0"/>
              </a:rPr>
              <a:t>and</a:t>
            </a:r>
            <a:r>
              <a:rPr lang="de-DE" altLang="de-DE" sz="1400" i="1" dirty="0" smtClean="0">
                <a:latin typeface="Arial" panose="020B0604020202020204" pitchFamily="34" charset="0"/>
              </a:rPr>
              <a:t> Natural </a:t>
            </a:r>
            <a:r>
              <a:rPr lang="de-DE" altLang="de-DE" sz="1400" i="1" dirty="0" err="1" smtClean="0">
                <a:latin typeface="Arial" panose="020B0604020202020204" pitchFamily="34" charset="0"/>
              </a:rPr>
              <a:t>Sciences</a:t>
            </a:r>
            <a:r>
              <a:rPr lang="de-DE" altLang="de-DE" sz="1400" i="1" dirty="0" smtClean="0"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de-DE" altLang="de-DE" sz="1400" i="1" dirty="0" err="1" smtClean="0">
                <a:latin typeface="Arial" panose="020B0604020202020204" pitchFamily="34" charset="0"/>
              </a:rPr>
              <a:t>Physical</a:t>
            </a:r>
            <a:r>
              <a:rPr lang="de-DE" altLang="de-DE" sz="1400" i="1" dirty="0" smtClean="0">
                <a:latin typeface="Arial" panose="020B0604020202020204" pitchFamily="34" charset="0"/>
              </a:rPr>
              <a:t> </a:t>
            </a:r>
            <a:r>
              <a:rPr lang="de-DE" altLang="de-DE" sz="1400" i="1" dirty="0" err="1" smtClean="0">
                <a:latin typeface="Arial" panose="020B0604020202020204" pitchFamily="34" charset="0"/>
              </a:rPr>
              <a:t>and</a:t>
            </a:r>
            <a:r>
              <a:rPr lang="de-DE" altLang="de-DE" sz="1400" i="1" dirty="0" smtClean="0">
                <a:latin typeface="Arial" panose="020B0604020202020204" pitchFamily="34" charset="0"/>
              </a:rPr>
              <a:t> </a:t>
            </a:r>
            <a:r>
              <a:rPr lang="de-DE" altLang="de-DE" sz="1400" i="1" dirty="0" err="1" smtClean="0">
                <a:latin typeface="Arial" panose="020B0604020202020204" pitchFamily="34" charset="0"/>
              </a:rPr>
              <a:t>Theoretical</a:t>
            </a:r>
            <a:r>
              <a:rPr lang="de-DE" altLang="de-DE" sz="1400" i="1" dirty="0" smtClean="0">
                <a:latin typeface="Arial" panose="020B0604020202020204" pitchFamily="34" charset="0"/>
              </a:rPr>
              <a:t> Chemistry</a:t>
            </a:r>
            <a:endParaRPr lang="de-DE" altLang="de-DE" sz="1400" i="1" dirty="0">
              <a:latin typeface="Arial" panose="020B0604020202020204" pitchFamily="34" charset="0"/>
            </a:endParaRPr>
          </a:p>
          <a:p>
            <a:pPr algn="ctr"/>
            <a:r>
              <a:rPr lang="de-DE" altLang="de-DE" sz="1400" i="1" dirty="0" smtClean="0">
                <a:latin typeface="Arial" panose="020B0604020202020204" pitchFamily="34" charset="0"/>
              </a:rPr>
              <a:t>University </a:t>
            </a:r>
            <a:r>
              <a:rPr lang="de-DE" altLang="de-DE" sz="1400" i="1" dirty="0" err="1" smtClean="0">
                <a:latin typeface="Arial" panose="020B0604020202020204" pitchFamily="34" charset="0"/>
              </a:rPr>
              <a:t>of</a:t>
            </a:r>
            <a:r>
              <a:rPr lang="de-DE" altLang="de-DE" sz="1400" i="1" dirty="0" smtClean="0">
                <a:latin typeface="Arial" panose="020B0604020202020204" pitchFamily="34" charset="0"/>
              </a:rPr>
              <a:t> Wuppertal</a:t>
            </a:r>
            <a:endParaRPr lang="de-DE" altLang="de-DE" sz="1400" i="1" dirty="0">
              <a:latin typeface="Arial" panose="020B0604020202020204" pitchFamily="34" charset="0"/>
            </a:endParaRPr>
          </a:p>
          <a:p>
            <a:pPr algn="ctr"/>
            <a:r>
              <a:rPr lang="de-DE" altLang="de-DE" sz="1400" i="1" dirty="0">
                <a:latin typeface="Arial" panose="020B0604020202020204" pitchFamily="34" charset="0"/>
              </a:rPr>
              <a:t>D-42097 Wuppertal</a:t>
            </a:r>
          </a:p>
          <a:p>
            <a:pPr algn="ctr"/>
            <a:r>
              <a:rPr lang="de-DE" altLang="de-DE" sz="1400" i="1" dirty="0">
                <a:latin typeface="Arial" panose="020B0604020202020204" pitchFamily="34" charset="0"/>
              </a:rPr>
              <a:t>Germany</a:t>
            </a:r>
          </a:p>
          <a:p>
            <a:pPr algn="ctr"/>
            <a:endParaRPr lang="de-DE" altLang="de-DE" sz="1400" i="1" dirty="0">
              <a:latin typeface="Arial" panose="020B0604020202020204" pitchFamily="34" charset="0"/>
            </a:endParaRPr>
          </a:p>
          <a:p>
            <a:pPr algn="ctr"/>
            <a:r>
              <a:rPr lang="de-DE" altLang="de-DE" sz="1400" dirty="0">
                <a:latin typeface="Arial" panose="020B0604020202020204" pitchFamily="34" charset="0"/>
              </a:rPr>
              <a:t>Tel. +49 (0) 202 - 439 2468</a:t>
            </a:r>
          </a:p>
          <a:p>
            <a:pPr algn="ctr"/>
            <a:r>
              <a:rPr lang="de-DE" altLang="de-DE" sz="1400" i="1" dirty="0">
                <a:latin typeface="Arial" panose="020B0604020202020204" pitchFamily="34" charset="0"/>
              </a:rPr>
              <a:t>jensen@uni-wuppertal.de</a:t>
            </a:r>
            <a:endParaRPr lang="en-US" altLang="de-DE" sz="1400" i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6942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382588" y="1636713"/>
          <a:ext cx="7981950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8" name="Bitmap Image" r:id="rId3" imgW="6990476" imgH="980952" progId="Paint.Picture">
                  <p:embed/>
                </p:oleObj>
              </mc:Choice>
              <mc:Fallback>
                <p:oleObj name="Bitmap Image" r:id="rId3" imgW="6990476" imgH="98095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8" y="1636713"/>
                        <a:ext cx="7981950" cy="112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5" name="Object 5"/>
          <p:cNvGraphicFramePr>
            <a:graphicFrameLocks noChangeAspect="1"/>
          </p:cNvGraphicFramePr>
          <p:nvPr/>
        </p:nvGraphicFramePr>
        <p:xfrm>
          <a:off x="354013" y="4043363"/>
          <a:ext cx="8559800" cy="141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9" name="Bitmap Image" r:id="rId5" imgW="6916115" imgH="1142857" progId="Paint.Picture">
                  <p:embed/>
                </p:oleObj>
              </mc:Choice>
              <mc:Fallback>
                <p:oleObj name="Bitmap Image" r:id="rId5" imgW="6916115" imgH="114285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13" y="4043363"/>
                        <a:ext cx="8559800" cy="1414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323528" y="915442"/>
            <a:ext cx="80914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3600" b="1" i="0" dirty="0">
                <a:solidFill>
                  <a:srgbClr val="33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Total </a:t>
            </a:r>
            <a:r>
              <a:rPr lang="de-DE" altLang="de-DE" sz="3600" b="1" i="0" dirty="0" err="1">
                <a:solidFill>
                  <a:srgbClr val="33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rovibronic</a:t>
            </a:r>
            <a:r>
              <a:rPr lang="de-DE" altLang="de-DE" sz="3600" b="1" i="0" dirty="0">
                <a:solidFill>
                  <a:srgbClr val="33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DE" altLang="de-DE" sz="3600" b="1" i="0" dirty="0" err="1">
                <a:solidFill>
                  <a:srgbClr val="33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wavefunction</a:t>
            </a:r>
            <a:r>
              <a:rPr lang="de-DE" altLang="de-DE" sz="3600" b="1" i="0" dirty="0">
                <a:solidFill>
                  <a:srgbClr val="33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  <a:endParaRPr lang="de-DE" altLang="de-DE" sz="3600" i="0" dirty="0">
              <a:solidFill>
                <a:srgbClr val="3333CC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 flipV="1">
            <a:off x="1506538" y="2486025"/>
            <a:ext cx="5332412" cy="16605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2586038" y="3144838"/>
            <a:ext cx="2204450" cy="307777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400" dirty="0" err="1">
                <a:latin typeface="+mn-lt"/>
              </a:rPr>
              <a:t>Contracted</a:t>
            </a:r>
            <a:r>
              <a:rPr lang="de-DE" altLang="de-DE" sz="1400" dirty="0">
                <a:latin typeface="+mn-lt"/>
              </a:rPr>
              <a:t> </a:t>
            </a:r>
            <a:r>
              <a:rPr lang="de-DE" altLang="de-DE" sz="1400" dirty="0" err="1">
                <a:latin typeface="+mn-lt"/>
              </a:rPr>
              <a:t>basis</a:t>
            </a:r>
            <a:r>
              <a:rPr lang="de-DE" altLang="de-DE" sz="1400" dirty="0">
                <a:latin typeface="+mn-lt"/>
              </a:rPr>
              <a:t> </a:t>
            </a:r>
            <a:r>
              <a:rPr lang="de-DE" altLang="de-DE" sz="1400" dirty="0" err="1">
                <a:latin typeface="+mn-lt"/>
              </a:rPr>
              <a:t>function</a:t>
            </a:r>
            <a:endParaRPr lang="en-US" altLang="de-DE" sz="1400" dirty="0">
              <a:latin typeface="+mn-lt"/>
            </a:endParaRP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6205538" y="3349441"/>
            <a:ext cx="110799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800" dirty="0">
                <a:latin typeface="+mn-lt"/>
              </a:rPr>
              <a:t>Stretch</a:t>
            </a:r>
            <a:r>
              <a:rPr lang="de-DE" altLang="de-DE" dirty="0"/>
              <a:t> </a:t>
            </a:r>
            <a:endParaRPr lang="en-US" altLang="de-DE" dirty="0"/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7312025" y="3356992"/>
            <a:ext cx="110799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800" dirty="0">
                <a:latin typeface="+mn-lt"/>
              </a:rPr>
              <a:t>Stretch</a:t>
            </a:r>
            <a:r>
              <a:rPr lang="de-DE" altLang="de-DE" dirty="0"/>
              <a:t> </a:t>
            </a:r>
            <a:endParaRPr lang="en-US" altLang="de-DE" dirty="0"/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5470525" y="4725144"/>
            <a:ext cx="91563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800" dirty="0" err="1">
                <a:latin typeface="+mn-lt"/>
              </a:rPr>
              <a:t>Bend</a:t>
            </a:r>
            <a:r>
              <a:rPr lang="de-DE" altLang="de-DE" dirty="0"/>
              <a:t> </a:t>
            </a:r>
            <a:endParaRPr lang="en-US" altLang="de-DE" dirty="0"/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6691313" y="5264150"/>
            <a:ext cx="22749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800" dirty="0" err="1">
                <a:latin typeface="+mn-lt"/>
              </a:rPr>
              <a:t>Elec</a:t>
            </a:r>
            <a:r>
              <a:rPr lang="de-DE" altLang="de-DE" sz="1800" dirty="0">
                <a:latin typeface="+mn-lt"/>
              </a:rPr>
              <a:t> + Rot +  e-spin </a:t>
            </a:r>
            <a:endParaRPr lang="en-US" altLang="de-DE" sz="1800" dirty="0">
              <a:latin typeface="+mn-lt"/>
            </a:endParaRPr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1439863" y="5321300"/>
            <a:ext cx="1856342" cy="30777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400" dirty="0" err="1" smtClean="0">
                <a:latin typeface="+mn-lt"/>
              </a:rPr>
              <a:t>Two</a:t>
            </a:r>
            <a:r>
              <a:rPr lang="de-DE" altLang="de-DE" sz="1400" dirty="0" smtClean="0">
                <a:latin typeface="+mn-lt"/>
              </a:rPr>
              <a:t> </a:t>
            </a:r>
            <a:r>
              <a:rPr lang="de-DE" altLang="de-DE" sz="1400" dirty="0">
                <a:latin typeface="+mn-lt"/>
              </a:rPr>
              <a:t>electronic </a:t>
            </a:r>
            <a:r>
              <a:rPr lang="de-DE" altLang="de-DE" sz="1400" dirty="0" err="1">
                <a:latin typeface="+mn-lt"/>
              </a:rPr>
              <a:t>states</a:t>
            </a:r>
            <a:endParaRPr lang="en-US" altLang="de-DE" sz="1400" dirty="0">
              <a:latin typeface="+mn-lt"/>
            </a:endParaRPr>
          </a:p>
        </p:txBody>
      </p:sp>
      <p:sp>
        <p:nvSpPr>
          <p:cNvPr id="40974" name="Line 14"/>
          <p:cNvSpPr>
            <a:spLocks noChangeShapeType="1"/>
          </p:cNvSpPr>
          <p:nvPr/>
        </p:nvSpPr>
        <p:spPr bwMode="auto">
          <a:xfrm flipV="1">
            <a:off x="2473325" y="4854575"/>
            <a:ext cx="771525" cy="4651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Rechteck 1"/>
          <p:cNvSpPr/>
          <p:nvPr/>
        </p:nvSpPr>
        <p:spPr bwMode="auto">
          <a:xfrm>
            <a:off x="3491880" y="4653136"/>
            <a:ext cx="144016" cy="20143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67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4620082"/>
              </p:ext>
            </p:extLst>
          </p:nvPr>
        </p:nvGraphicFramePr>
        <p:xfrm>
          <a:off x="827584" y="1556792"/>
          <a:ext cx="7661275" cy="303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8" name="Bitmap Image" r:id="rId3" imgW="7039958" imgH="2790476" progId="Paint.Picture">
                  <p:embed/>
                </p:oleObj>
              </mc:Choice>
              <mc:Fallback>
                <p:oleObj name="Bitmap Image" r:id="rId3" imgW="7039958" imgH="279047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556792"/>
                        <a:ext cx="7661275" cy="303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2007" name="Group 23"/>
          <p:cNvGrpSpPr>
            <a:grpSpLocks/>
          </p:cNvGrpSpPr>
          <p:nvPr/>
        </p:nvGrpSpPr>
        <p:grpSpPr bwMode="auto">
          <a:xfrm>
            <a:off x="1298576" y="4744243"/>
            <a:ext cx="1271588" cy="989013"/>
            <a:chOff x="793" y="2941"/>
            <a:chExt cx="801" cy="623"/>
          </a:xfrm>
        </p:grpSpPr>
        <p:sp>
          <p:nvSpPr>
            <p:cNvPr id="41991" name="Text Box 7"/>
            <p:cNvSpPr txBox="1">
              <a:spLocks noChangeArrowheads="1"/>
            </p:cNvSpPr>
            <p:nvPr/>
          </p:nvSpPr>
          <p:spPr bwMode="auto">
            <a:xfrm>
              <a:off x="793" y="3157"/>
              <a:ext cx="801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1" lang="de-DE" altLang="de-DE" sz="3600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anose="020B0604020202030204" pitchFamily="34" charset="0"/>
                </a:rPr>
                <a:t>X</a:t>
              </a:r>
              <a:r>
                <a:rPr kumimoji="1" lang="de-DE" altLang="de-DE" sz="3600" i="0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anose="020B0604020202030204" pitchFamily="34" charset="0"/>
                </a:rPr>
                <a:t> </a:t>
              </a:r>
              <a:r>
                <a:rPr kumimoji="1" lang="de-DE" altLang="de-DE" sz="3600" i="0" baseline="30000" dirty="0" smtClean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anose="020B0604020202030204" pitchFamily="34" charset="0"/>
                </a:rPr>
                <a:t>2</a:t>
              </a:r>
              <a:r>
                <a:rPr kumimoji="1" lang="de-DE" altLang="de-DE" sz="3600" i="1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anose="020B0604020202030204" pitchFamily="34" charset="0"/>
                  <a:sym typeface="Symbol" panose="05050102010706020507" pitchFamily="18" charset="2"/>
                </a:rPr>
                <a:t>A</a:t>
              </a:r>
              <a:r>
                <a:rPr kumimoji="1" lang="de-DE" altLang="de-DE" sz="3600" i="0" baseline="-25000" dirty="0" smtClean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anose="020B0604020202030204" pitchFamily="34" charset="0"/>
                  <a:sym typeface="Symbol" panose="05050102010706020507" pitchFamily="18" charset="2"/>
                </a:rPr>
                <a:t>1</a:t>
              </a:r>
              <a:endParaRPr kumimoji="1" lang="de-DE" altLang="de-DE" sz="3600" i="0" baseline="-25000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30204" pitchFamily="34" charset="0"/>
                <a:sym typeface="Symbol" panose="05050102010706020507" pitchFamily="18" charset="2"/>
              </a:endParaRPr>
            </a:p>
          </p:txBody>
        </p:sp>
        <p:sp>
          <p:nvSpPr>
            <p:cNvPr id="41992" name="Text Box 8"/>
            <p:cNvSpPr txBox="1">
              <a:spLocks noChangeArrowheads="1"/>
            </p:cNvSpPr>
            <p:nvPr/>
          </p:nvSpPr>
          <p:spPr bwMode="auto">
            <a:xfrm>
              <a:off x="811" y="2941"/>
              <a:ext cx="32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1" lang="de-DE" altLang="de-DE" sz="4400" i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anose="020B0604020202030204" pitchFamily="34" charset="0"/>
                </a:rPr>
                <a:t>~</a:t>
              </a:r>
            </a:p>
          </p:txBody>
        </p:sp>
      </p:grpSp>
      <p:grpSp>
        <p:nvGrpSpPr>
          <p:cNvPr id="42008" name="Group 24"/>
          <p:cNvGrpSpPr>
            <a:grpSpLocks/>
          </p:cNvGrpSpPr>
          <p:nvPr/>
        </p:nvGrpSpPr>
        <p:grpSpPr bwMode="auto">
          <a:xfrm>
            <a:off x="1233489" y="5517232"/>
            <a:ext cx="1271588" cy="973138"/>
            <a:chOff x="784" y="2364"/>
            <a:chExt cx="801" cy="613"/>
          </a:xfrm>
        </p:grpSpPr>
        <p:sp>
          <p:nvSpPr>
            <p:cNvPr id="42004" name="Text Box 20"/>
            <p:cNvSpPr txBox="1">
              <a:spLocks noChangeArrowheads="1"/>
            </p:cNvSpPr>
            <p:nvPr/>
          </p:nvSpPr>
          <p:spPr bwMode="auto">
            <a:xfrm>
              <a:off x="784" y="2570"/>
              <a:ext cx="801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1" lang="de-DE" altLang="de-DE" sz="3600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anose="020B0604020202030204" pitchFamily="34" charset="0"/>
                </a:rPr>
                <a:t>A</a:t>
              </a:r>
              <a:r>
                <a:rPr kumimoji="1" lang="de-DE" altLang="de-DE" sz="3600" i="0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anose="020B0604020202030204" pitchFamily="34" charset="0"/>
                </a:rPr>
                <a:t> </a:t>
              </a:r>
              <a:r>
                <a:rPr kumimoji="1" lang="de-DE" altLang="de-DE" sz="3600" i="0" baseline="30000" dirty="0" smtClean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anose="020B0604020202030204" pitchFamily="34" charset="0"/>
                </a:rPr>
                <a:t>2</a:t>
              </a:r>
              <a:r>
                <a:rPr kumimoji="1" lang="de-DE" altLang="de-DE" sz="3600" i="1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anose="020B0604020202030204" pitchFamily="34" charset="0"/>
                  <a:sym typeface="Symbol" panose="05050102010706020507" pitchFamily="18" charset="2"/>
                </a:rPr>
                <a:t>B</a:t>
              </a:r>
              <a:r>
                <a:rPr kumimoji="1" lang="de-DE" altLang="de-DE" sz="3600" baseline="-25000" dirty="0" smtClean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anose="020B0604020202030204" pitchFamily="34" charset="0"/>
                  <a:sym typeface="Symbol" panose="05050102010706020507" pitchFamily="18" charset="2"/>
                </a:rPr>
                <a:t>1</a:t>
              </a:r>
              <a:endParaRPr kumimoji="1" lang="de-DE" altLang="de-DE" sz="3600" i="0" baseline="-25000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30204" pitchFamily="34" charset="0"/>
                <a:sym typeface="Symbol" panose="05050102010706020507" pitchFamily="18" charset="2"/>
              </a:endParaRPr>
            </a:p>
          </p:txBody>
        </p:sp>
        <p:sp>
          <p:nvSpPr>
            <p:cNvPr id="42005" name="Text Box 21"/>
            <p:cNvSpPr txBox="1">
              <a:spLocks noChangeArrowheads="1"/>
            </p:cNvSpPr>
            <p:nvPr/>
          </p:nvSpPr>
          <p:spPr bwMode="auto">
            <a:xfrm>
              <a:off x="816" y="2364"/>
              <a:ext cx="32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1" lang="de-DE" altLang="de-DE" sz="4400" i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anose="020B0604020202030204" pitchFamily="34" charset="0"/>
                </a:rPr>
                <a:t>~</a:t>
              </a:r>
            </a:p>
          </p:txBody>
        </p:sp>
      </p:grpSp>
      <p:sp>
        <p:nvSpPr>
          <p:cNvPr id="42009" name="Text Box 25"/>
          <p:cNvSpPr txBox="1">
            <a:spLocks noChangeArrowheads="1"/>
          </p:cNvSpPr>
          <p:nvPr/>
        </p:nvSpPr>
        <p:spPr bwMode="auto">
          <a:xfrm>
            <a:off x="539552" y="843434"/>
            <a:ext cx="80914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3600" b="1" i="0" dirty="0">
                <a:solidFill>
                  <a:srgbClr val="33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Electronic, </a:t>
            </a:r>
            <a:r>
              <a:rPr lang="de-DE" altLang="de-DE" sz="3600" b="1" i="0" dirty="0" err="1">
                <a:solidFill>
                  <a:srgbClr val="33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rotational</a:t>
            </a:r>
            <a:r>
              <a:rPr lang="de-DE" altLang="de-DE" sz="3600" b="1" i="0" dirty="0">
                <a:solidFill>
                  <a:srgbClr val="33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e-spin:</a:t>
            </a:r>
            <a:endParaRPr lang="de-DE" altLang="de-DE" sz="3600" i="0" dirty="0">
              <a:solidFill>
                <a:srgbClr val="3333CC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graphicFrame>
        <p:nvGraphicFramePr>
          <p:cNvPr id="42010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8377409"/>
              </p:ext>
            </p:extLst>
          </p:nvPr>
        </p:nvGraphicFramePr>
        <p:xfrm>
          <a:off x="2781300" y="5023073"/>
          <a:ext cx="904875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" name="Bitmap Image" r:id="rId5" imgW="905001" imgH="638264" progId="Paint.Picture">
                  <p:embed/>
                </p:oleObj>
              </mc:Choice>
              <mc:Fallback>
                <p:oleObj name="Bitmap Image" r:id="rId5" imgW="905001" imgH="63826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1300" y="5023073"/>
                        <a:ext cx="904875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12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4608223"/>
              </p:ext>
            </p:extLst>
          </p:nvPr>
        </p:nvGraphicFramePr>
        <p:xfrm>
          <a:off x="2878138" y="5839544"/>
          <a:ext cx="9620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0" name="Bitmap Image" r:id="rId7" imgW="961905" imgH="685714" progId="Paint.Picture">
                  <p:embed/>
                </p:oleObj>
              </mc:Choice>
              <mc:Fallback>
                <p:oleObj name="Bitmap Image" r:id="rId7" imgW="961905" imgH="68571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8138" y="5839544"/>
                        <a:ext cx="96202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13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7035561"/>
              </p:ext>
            </p:extLst>
          </p:nvPr>
        </p:nvGraphicFramePr>
        <p:xfrm>
          <a:off x="5149850" y="4854575"/>
          <a:ext cx="871538" cy="496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1" name="Bitmap Image" r:id="rId9" imgW="1238423" imgH="704948" progId="Paint.Picture">
                  <p:embed/>
                </p:oleObj>
              </mc:Choice>
              <mc:Fallback>
                <p:oleObj name="Bitmap Image" r:id="rId9" imgW="1238423" imgH="70494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9850" y="4854575"/>
                        <a:ext cx="871538" cy="4961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14" name="Text Box 30"/>
          <p:cNvSpPr txBox="1">
            <a:spLocks noChangeArrowheads="1"/>
          </p:cNvSpPr>
          <p:nvPr/>
        </p:nvSpPr>
        <p:spPr bwMode="auto">
          <a:xfrm>
            <a:off x="5048251" y="5310525"/>
            <a:ext cx="367600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000" dirty="0" err="1">
                <a:latin typeface="+mn-lt"/>
              </a:rPr>
              <a:t>results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from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prediagonalization</a:t>
            </a:r>
            <a:endParaRPr lang="de-DE" altLang="de-DE" sz="2000" dirty="0">
              <a:latin typeface="+mn-lt"/>
            </a:endParaRPr>
          </a:p>
          <a:p>
            <a:r>
              <a:rPr lang="de-DE" altLang="de-DE" sz="2000" dirty="0" err="1">
                <a:latin typeface="+mn-lt"/>
              </a:rPr>
              <a:t>of</a:t>
            </a:r>
            <a:r>
              <a:rPr lang="de-DE" altLang="de-DE" sz="2000" dirty="0">
                <a:latin typeface="+mn-lt"/>
              </a:rPr>
              <a:t> Renner </a:t>
            </a:r>
            <a:r>
              <a:rPr lang="de-DE" altLang="de-DE" sz="2000" dirty="0" err="1">
                <a:latin typeface="+mn-lt"/>
              </a:rPr>
              <a:t>interaction</a:t>
            </a:r>
            <a:r>
              <a:rPr lang="de-DE" altLang="de-DE" sz="2000" dirty="0">
                <a:latin typeface="+mn-lt"/>
              </a:rPr>
              <a:t> at </a:t>
            </a:r>
            <a:r>
              <a:rPr lang="de-DE" altLang="de-DE" sz="2000" dirty="0" err="1">
                <a:latin typeface="+mn-lt"/>
              </a:rPr>
              <a:t>given</a:t>
            </a:r>
            <a:r>
              <a:rPr lang="de-DE" altLang="de-DE" sz="2000" dirty="0">
                <a:latin typeface="+mn-lt"/>
              </a:rPr>
              <a:t> </a:t>
            </a:r>
            <a:endParaRPr lang="de-DE" altLang="de-DE" sz="2000" dirty="0" smtClean="0">
              <a:latin typeface="+mn-lt"/>
            </a:endParaRPr>
          </a:p>
          <a:p>
            <a:r>
              <a:rPr lang="de-DE" altLang="de-DE" sz="2000" dirty="0" err="1" smtClean="0">
                <a:latin typeface="+mn-lt"/>
              </a:rPr>
              <a:t>value</a:t>
            </a:r>
            <a:r>
              <a:rPr lang="de-DE" altLang="de-DE" sz="2000" dirty="0" smtClean="0">
                <a:latin typeface="+mn-lt"/>
              </a:rPr>
              <a:t> </a:t>
            </a:r>
            <a:r>
              <a:rPr lang="de-DE" altLang="de-DE" sz="2000" dirty="0" err="1" smtClean="0">
                <a:latin typeface="+mn-lt"/>
              </a:rPr>
              <a:t>of</a:t>
            </a:r>
            <a:r>
              <a:rPr lang="de-DE" altLang="de-DE" sz="2000" dirty="0" smtClean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the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bending</a:t>
            </a:r>
            <a:r>
              <a:rPr lang="de-DE" altLang="de-DE" sz="2000" dirty="0">
                <a:latin typeface="+mn-lt"/>
              </a:rPr>
              <a:t> angle</a:t>
            </a:r>
            <a:endParaRPr lang="en-US" altLang="de-DE" sz="2000" dirty="0">
              <a:latin typeface="+mn-lt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4894263" y="4546600"/>
            <a:ext cx="4068762" cy="2020888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Rechteck 1"/>
          <p:cNvSpPr/>
          <p:nvPr/>
        </p:nvSpPr>
        <p:spPr bwMode="auto">
          <a:xfrm>
            <a:off x="827584" y="3861048"/>
            <a:ext cx="5832648" cy="5040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67" charset="0"/>
            </a:endParaRPr>
          </a:p>
        </p:txBody>
      </p:sp>
      <p:grpSp>
        <p:nvGrpSpPr>
          <p:cNvPr id="20" name="Gruppieren 19"/>
          <p:cNvGrpSpPr/>
          <p:nvPr/>
        </p:nvGrpSpPr>
        <p:grpSpPr>
          <a:xfrm>
            <a:off x="278607" y="4106420"/>
            <a:ext cx="1261269" cy="903312"/>
            <a:chOff x="346869" y="620688"/>
            <a:chExt cx="1261269" cy="903312"/>
          </a:xfrm>
        </p:grpSpPr>
        <p:sp>
          <p:nvSpPr>
            <p:cNvPr id="21" name="Text Box 3"/>
            <p:cNvSpPr txBox="1">
              <a:spLocks noChangeArrowheads="1"/>
            </p:cNvSpPr>
            <p:nvPr/>
          </p:nvSpPr>
          <p:spPr bwMode="auto">
            <a:xfrm>
              <a:off x="346869" y="762000"/>
              <a:ext cx="1195388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1" lang="de-DE" altLang="de-DE" sz="44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anose="020B0604020202030204" pitchFamily="34" charset="0"/>
                </a:rPr>
                <a:t>CH</a:t>
              </a:r>
              <a:r>
                <a:rPr kumimoji="1" lang="de-DE" altLang="de-DE" sz="4400" baseline="-25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anose="020B0604020202030204" pitchFamily="34" charset="0"/>
                </a:rPr>
                <a:t>2</a:t>
              </a:r>
            </a:p>
          </p:txBody>
        </p:sp>
        <p:sp>
          <p:nvSpPr>
            <p:cNvPr id="22" name="Text Box 4"/>
            <p:cNvSpPr txBox="1">
              <a:spLocks noChangeArrowheads="1"/>
            </p:cNvSpPr>
            <p:nvPr/>
          </p:nvSpPr>
          <p:spPr bwMode="auto">
            <a:xfrm>
              <a:off x="1157288" y="620688"/>
              <a:ext cx="450850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1" lang="de-DE" altLang="de-DE" sz="36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anose="020B0604020202030204" pitchFamily="34" charset="0"/>
                </a:rPr>
                <a:t>+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755576" y="1412776"/>
            <a:ext cx="80914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3600" b="1" i="0" dirty="0">
                <a:solidFill>
                  <a:srgbClr val="33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Rotation, e-spin:</a:t>
            </a:r>
            <a:endParaRPr lang="de-DE" altLang="de-DE" sz="3600" i="0" dirty="0">
              <a:solidFill>
                <a:srgbClr val="3333CC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graphicFrame>
        <p:nvGraphicFramePr>
          <p:cNvPr id="440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8692598"/>
              </p:ext>
            </p:extLst>
          </p:nvPr>
        </p:nvGraphicFramePr>
        <p:xfrm>
          <a:off x="467544" y="2838574"/>
          <a:ext cx="8256587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4" name="Bitmap Image" r:id="rId3" imgW="8295238" imgH="809738" progId="Paint.Picture">
                  <p:embed/>
                </p:oleObj>
              </mc:Choice>
              <mc:Fallback>
                <p:oleObj name="Bitmap Image" r:id="rId3" imgW="8295238" imgH="80973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2838574"/>
                        <a:ext cx="8256587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4286252"/>
              </p:ext>
            </p:extLst>
          </p:nvPr>
        </p:nvGraphicFramePr>
        <p:xfrm>
          <a:off x="1597025" y="4473277"/>
          <a:ext cx="6637338" cy="212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5" name="Bitmap Image" r:id="rId5" imgW="8066667" imgH="2580952" progId="Paint.Picture">
                  <p:embed/>
                </p:oleObj>
              </mc:Choice>
              <mc:Fallback>
                <p:oleObj name="Bitmap Image" r:id="rId5" imgW="8066667" imgH="258095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025" y="4473277"/>
                        <a:ext cx="6637338" cy="212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939800" y="2395736"/>
            <a:ext cx="3878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400" dirty="0" err="1">
                <a:latin typeface="+mn-lt"/>
              </a:rPr>
              <a:t>Symmetrized</a:t>
            </a:r>
            <a:r>
              <a:rPr lang="de-DE" altLang="de-DE" sz="2400" dirty="0">
                <a:latin typeface="+mn-lt"/>
              </a:rPr>
              <a:t>, „</a:t>
            </a:r>
            <a:r>
              <a:rPr lang="de-DE" altLang="de-DE" sz="2400" dirty="0" err="1">
                <a:latin typeface="+mn-lt"/>
              </a:rPr>
              <a:t>parity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basis</a:t>
            </a:r>
            <a:r>
              <a:rPr lang="de-DE" altLang="de-DE" sz="2400" dirty="0">
                <a:latin typeface="+mn-lt"/>
              </a:rPr>
              <a:t>“</a:t>
            </a:r>
            <a:endParaRPr lang="en-US" altLang="de-DE" sz="2400" dirty="0">
              <a:latin typeface="+mn-lt"/>
            </a:endParaRP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903782" y="3861048"/>
            <a:ext cx="56124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400" dirty="0" err="1" smtClean="0">
                <a:latin typeface="+mn-lt"/>
              </a:rPr>
              <a:t>Unsymmetrized</a:t>
            </a:r>
            <a:r>
              <a:rPr lang="de-DE" altLang="de-DE" sz="2400" dirty="0">
                <a:latin typeface="+mn-lt"/>
              </a:rPr>
              <a:t>, </a:t>
            </a:r>
            <a:r>
              <a:rPr lang="de-DE" altLang="de-DE" sz="2400" dirty="0" err="1">
                <a:latin typeface="+mn-lt"/>
              </a:rPr>
              <a:t>coupled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rotation</a:t>
            </a:r>
            <a:r>
              <a:rPr lang="de-DE" altLang="de-DE" sz="2400" dirty="0">
                <a:latin typeface="+mn-lt"/>
              </a:rPr>
              <a:t>/e-spin</a:t>
            </a:r>
            <a:endParaRPr lang="en-US" altLang="de-DE" sz="24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1" name="Text Box 3"/>
          <p:cNvSpPr txBox="1">
            <a:spLocks noChangeArrowheads="1"/>
          </p:cNvSpPr>
          <p:nvPr/>
        </p:nvSpPr>
        <p:spPr bwMode="auto">
          <a:xfrm>
            <a:off x="683568" y="790819"/>
            <a:ext cx="33214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1" lang="de-DE" altLang="de-DE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+</a:t>
            </a:r>
            <a:endParaRPr kumimoji="1" lang="de-DE" altLang="de-DE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0" hangingPunct="0"/>
            <a:endParaRPr kumimoji="1" lang="de-DE" altLang="de-DE" sz="1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99012" name="Picture 4" descr="mol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2" y="2402681"/>
            <a:ext cx="1828800" cy="11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9013" name="Text Box 5"/>
          <p:cNvSpPr txBox="1">
            <a:spLocks noChangeArrowheads="1"/>
          </p:cNvSpPr>
          <p:nvPr/>
        </p:nvSpPr>
        <p:spPr bwMode="auto">
          <a:xfrm>
            <a:off x="1969202" y="2504538"/>
            <a:ext cx="4079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kumimoji="1" lang="de-DE" altLang="de-DE" sz="3200" i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anose="05050102010706020507" pitchFamily="18" charset="2"/>
              </a:rPr>
              <a:t>r</a:t>
            </a:r>
            <a:endParaRPr kumimoji="1" lang="de-DE" altLang="de-DE" sz="4800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ymbol" panose="05050102010706020507" pitchFamily="18" charset="2"/>
            </a:endParaRPr>
          </a:p>
        </p:txBody>
      </p:sp>
      <p:sp>
        <p:nvSpPr>
          <p:cNvPr id="299014" name="Text Box 6"/>
          <p:cNvSpPr txBox="1">
            <a:spLocks noChangeArrowheads="1"/>
          </p:cNvSpPr>
          <p:nvPr/>
        </p:nvSpPr>
        <p:spPr bwMode="auto">
          <a:xfrm>
            <a:off x="2819400" y="3231381"/>
            <a:ext cx="53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1" lang="de-DE" altLang="de-DE" sz="4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Symbol" panose="05050102010706020507" pitchFamily="18" charset="2"/>
              </a:rPr>
              <a:t>L</a:t>
            </a:r>
            <a:endParaRPr kumimoji="1" lang="de-DE" altLang="de-DE" sz="4000" dirty="0">
              <a:effectLst>
                <a:outerShdw blurRad="38100" dist="38100" dir="2700000" algn="tl">
                  <a:srgbClr val="C0C0C0"/>
                </a:outerShdw>
              </a:effectLst>
              <a:latin typeface="Symbol" panose="05050102010706020507" pitchFamily="18" charset="2"/>
            </a:endParaRPr>
          </a:p>
        </p:txBody>
      </p:sp>
      <p:sp>
        <p:nvSpPr>
          <p:cNvPr id="299015" name="Text Box 7"/>
          <p:cNvSpPr txBox="1">
            <a:spLocks noChangeArrowheads="1"/>
          </p:cNvSpPr>
          <p:nvPr/>
        </p:nvSpPr>
        <p:spPr bwMode="auto">
          <a:xfrm>
            <a:off x="2667000" y="3874219"/>
            <a:ext cx="1106488" cy="265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1" lang="de-DE" altLang="de-DE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Symbol" panose="05050102010706020507" pitchFamily="18" charset="2"/>
              </a:rPr>
              <a:t> </a:t>
            </a:r>
            <a:endParaRPr kumimoji="1" lang="de-DE" altLang="de-DE" sz="3200" dirty="0">
              <a:effectLst>
                <a:outerShdw blurRad="38100" dist="38100" dir="2700000" algn="tl">
                  <a:srgbClr val="C0C0C0"/>
                </a:outerShdw>
              </a:effectLst>
              <a:latin typeface="Symbol" panose="05050102010706020507" pitchFamily="18" charset="2"/>
            </a:endParaRPr>
          </a:p>
          <a:p>
            <a:pPr eaLnBrk="0" hangingPunct="0"/>
            <a:r>
              <a:rPr kumimoji="1" lang="de-DE" altLang="de-DE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Symbol" panose="05050102010706020507" pitchFamily="18" charset="2"/>
              </a:rPr>
              <a:t>  1  P</a:t>
            </a:r>
          </a:p>
          <a:p>
            <a:pPr eaLnBrk="0" hangingPunct="0"/>
            <a:r>
              <a:rPr kumimoji="1" lang="de-DE" altLang="de-DE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Symbol" panose="05050102010706020507" pitchFamily="18" charset="2"/>
              </a:rPr>
              <a:t>  2  D</a:t>
            </a:r>
          </a:p>
          <a:p>
            <a:pPr eaLnBrk="0" hangingPunct="0"/>
            <a:r>
              <a:rPr kumimoji="1" lang="de-DE" altLang="de-DE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Symbol" panose="05050102010706020507" pitchFamily="18" charset="2"/>
              </a:rPr>
              <a:t>  3  F</a:t>
            </a:r>
          </a:p>
          <a:p>
            <a:pPr eaLnBrk="0" hangingPunct="0"/>
            <a:r>
              <a:rPr kumimoji="1" lang="de-DE" altLang="de-DE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Symbol" panose="05050102010706020507" pitchFamily="18" charset="2"/>
              </a:rPr>
              <a:t>  ...</a:t>
            </a:r>
            <a:endParaRPr kumimoji="1" lang="de-DE" altLang="de-DE" sz="4000" dirty="0">
              <a:effectLst>
                <a:outerShdw blurRad="38100" dist="38100" dir="2700000" algn="tl">
                  <a:srgbClr val="C0C0C0"/>
                </a:outerShdw>
              </a:effectLst>
              <a:latin typeface="Symbol" panose="05050102010706020507" pitchFamily="18" charset="2"/>
            </a:endParaRPr>
          </a:p>
        </p:txBody>
      </p:sp>
      <p:sp>
        <p:nvSpPr>
          <p:cNvPr id="299016" name="Text Box 8"/>
          <p:cNvSpPr txBox="1">
            <a:spLocks noChangeArrowheads="1"/>
          </p:cNvSpPr>
          <p:nvPr/>
        </p:nvSpPr>
        <p:spPr bwMode="auto">
          <a:xfrm>
            <a:off x="2743200" y="3763963"/>
            <a:ext cx="5222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1" lang="de-DE" altLang="de-DE" sz="3200">
                <a:effectLst>
                  <a:outerShdw blurRad="38100" dist="38100" dir="2700000" algn="tl">
                    <a:srgbClr val="C0C0C0"/>
                  </a:outerShdw>
                </a:effectLst>
                <a:latin typeface="Symbol" panose="05050102010706020507" pitchFamily="18" charset="2"/>
              </a:rPr>
              <a:t>(0</a:t>
            </a:r>
          </a:p>
        </p:txBody>
      </p:sp>
      <p:sp>
        <p:nvSpPr>
          <p:cNvPr id="299017" name="Text Box 9"/>
          <p:cNvSpPr txBox="1">
            <a:spLocks noChangeArrowheads="1"/>
          </p:cNvSpPr>
          <p:nvPr/>
        </p:nvSpPr>
        <p:spPr bwMode="auto">
          <a:xfrm>
            <a:off x="3321050" y="3767138"/>
            <a:ext cx="5603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1" lang="de-DE" altLang="de-DE" sz="3200">
                <a:effectLst>
                  <a:outerShdw blurRad="38100" dist="38100" dir="2700000" algn="tl">
                    <a:srgbClr val="C0C0C0"/>
                  </a:outerShdw>
                </a:effectLst>
                <a:latin typeface="Symbol" panose="05050102010706020507" pitchFamily="18" charset="2"/>
              </a:rPr>
              <a:t>S)</a:t>
            </a:r>
          </a:p>
        </p:txBody>
      </p:sp>
      <p:sp>
        <p:nvSpPr>
          <p:cNvPr id="299018" name="Line 10"/>
          <p:cNvSpPr>
            <a:spLocks noChangeShapeType="1"/>
          </p:cNvSpPr>
          <p:nvPr/>
        </p:nvSpPr>
        <p:spPr bwMode="auto">
          <a:xfrm>
            <a:off x="2743200" y="38100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9019" name="Text Box 11"/>
          <p:cNvSpPr txBox="1">
            <a:spLocks noChangeArrowheads="1"/>
          </p:cNvSpPr>
          <p:nvPr/>
        </p:nvSpPr>
        <p:spPr bwMode="auto">
          <a:xfrm>
            <a:off x="4572000" y="5287963"/>
            <a:ext cx="1841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kumimoji="1" lang="de-DE" altLang="de-DE" sz="3200">
              <a:effectLst>
                <a:outerShdw blurRad="38100" dist="38100" dir="2700000" algn="tl">
                  <a:srgbClr val="C0C0C0"/>
                </a:outerShdw>
              </a:effectLst>
              <a:latin typeface="Symbol" panose="05050102010706020507" pitchFamily="18" charset="2"/>
            </a:endParaRPr>
          </a:p>
          <a:p>
            <a:pPr eaLnBrk="0" hangingPunct="0"/>
            <a:endParaRPr kumimoji="1" lang="de-DE" altLang="de-DE" sz="3200">
              <a:effectLst>
                <a:outerShdw blurRad="38100" dist="38100" dir="2700000" algn="tl">
                  <a:srgbClr val="C0C0C0"/>
                </a:outerShdw>
              </a:effectLst>
              <a:latin typeface="Symbol" panose="05050102010706020507" pitchFamily="18" charset="2"/>
            </a:endParaRPr>
          </a:p>
        </p:txBody>
      </p:sp>
      <p:sp>
        <p:nvSpPr>
          <p:cNvPr id="299020" name="Text Box 12"/>
          <p:cNvSpPr txBox="1">
            <a:spLocks noChangeArrowheads="1"/>
          </p:cNvSpPr>
          <p:nvPr/>
        </p:nvSpPr>
        <p:spPr bwMode="auto">
          <a:xfrm>
            <a:off x="4417938" y="5549170"/>
            <a:ext cx="9461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kumimoji="1" lang="de-DE" altLang="de-DE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Symbol" panose="05050102010706020507" pitchFamily="18" charset="2"/>
              </a:rPr>
              <a:t>2</a:t>
            </a:r>
          </a:p>
        </p:txBody>
      </p:sp>
      <p:sp>
        <p:nvSpPr>
          <p:cNvPr id="299021" name="Text Box 13"/>
          <p:cNvSpPr txBox="1">
            <a:spLocks noChangeArrowheads="1"/>
          </p:cNvSpPr>
          <p:nvPr/>
        </p:nvSpPr>
        <p:spPr bwMode="auto">
          <a:xfrm>
            <a:off x="6308725" y="6183313"/>
            <a:ext cx="18415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kumimoji="1" lang="de-DE" altLang="de-DE" sz="2000"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30204" pitchFamily="34" charset="0"/>
            </a:endParaRPr>
          </a:p>
        </p:txBody>
      </p:sp>
      <p:sp>
        <p:nvSpPr>
          <p:cNvPr id="299022" name="Text Box 14"/>
          <p:cNvSpPr txBox="1">
            <a:spLocks noChangeArrowheads="1"/>
          </p:cNvSpPr>
          <p:nvPr/>
        </p:nvSpPr>
        <p:spPr bwMode="auto">
          <a:xfrm>
            <a:off x="6384925" y="6305550"/>
            <a:ext cx="184150" cy="6715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kumimoji="1" lang="de-DE" altLang="de-DE" sz="180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ymbolProp BT" pitchFamily="18" charset="2"/>
            </a:endParaRPr>
          </a:p>
          <a:p>
            <a:pPr eaLnBrk="0" hangingPunct="0"/>
            <a:endParaRPr kumimoji="1" lang="de-DE" altLang="de-DE" sz="2000">
              <a:effectLst>
                <a:outerShdw blurRad="38100" dist="38100" dir="2700000" algn="tl">
                  <a:srgbClr val="C0C0C0"/>
                </a:outerShdw>
              </a:effectLst>
              <a:latin typeface="SymbolProp BT" pitchFamily="18" charset="2"/>
            </a:endParaRPr>
          </a:p>
        </p:txBody>
      </p:sp>
      <p:sp>
        <p:nvSpPr>
          <p:cNvPr id="299023" name="Text Box 15"/>
          <p:cNvSpPr txBox="1">
            <a:spLocks noChangeArrowheads="1"/>
          </p:cNvSpPr>
          <p:nvPr/>
        </p:nvSpPr>
        <p:spPr bwMode="auto">
          <a:xfrm rot="16200000">
            <a:off x="3488532" y="3378994"/>
            <a:ext cx="2135187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kumimoji="1" lang="de-DE" altLang="de-DE" sz="2000"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30204" pitchFamily="34" charset="0"/>
            </a:endParaRPr>
          </a:p>
        </p:txBody>
      </p:sp>
      <p:pic>
        <p:nvPicPr>
          <p:cNvPr id="299024" name="Picture 16" descr="ch2+_p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572344"/>
            <a:ext cx="3940175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9025" name="AutoShape 17"/>
          <p:cNvSpPr>
            <a:spLocks noChangeArrowheads="1"/>
          </p:cNvSpPr>
          <p:nvPr/>
        </p:nvSpPr>
        <p:spPr bwMode="auto">
          <a:xfrm>
            <a:off x="4648200" y="5500464"/>
            <a:ext cx="990600" cy="304800"/>
          </a:xfrm>
          <a:custGeom>
            <a:avLst/>
            <a:gdLst>
              <a:gd name="G0" fmla="+- 0 0 0"/>
              <a:gd name="G1" fmla="+- -10522458 0 0"/>
              <a:gd name="G2" fmla="+- 0 0 -10522458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0522458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0522458"/>
              <a:gd name="G36" fmla="sin G34 -10522458"/>
              <a:gd name="G37" fmla="+/ -10522458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2623 w 21600"/>
              <a:gd name="T5" fmla="*/ 155 h 21600"/>
              <a:gd name="T6" fmla="*/ 3161 w 21600"/>
              <a:gd name="T7" fmla="*/ 8104 h 21600"/>
              <a:gd name="T8" fmla="*/ 11711 w 21600"/>
              <a:gd name="T9" fmla="*/ 5477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8510" y="5399"/>
                  <a:pt x="6469" y="6843"/>
                  <a:pt x="5707" y="9002"/>
                </a:cubicBezTo>
                <a:lnTo>
                  <a:pt x="615" y="7205"/>
                </a:lnTo>
                <a:cubicBezTo>
                  <a:pt x="2139" y="2887"/>
                  <a:pt x="6220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9026" name="Text Box 18"/>
          <p:cNvSpPr txBox="1">
            <a:spLocks noChangeArrowheads="1"/>
          </p:cNvSpPr>
          <p:nvPr/>
        </p:nvSpPr>
        <p:spPr bwMode="auto">
          <a:xfrm>
            <a:off x="4552950" y="5517232"/>
            <a:ext cx="6286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1" lang="de-DE" altLang="de-DE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SymbolProp BT" pitchFamily="18" charset="2"/>
              </a:rPr>
              <a:t>P</a:t>
            </a:r>
            <a:endParaRPr kumimoji="1" lang="de-DE" altLang="de-DE" sz="2000" dirty="0">
              <a:effectLst>
                <a:outerShdw blurRad="38100" dist="38100" dir="2700000" algn="tl">
                  <a:srgbClr val="C0C0C0"/>
                </a:outerShdw>
              </a:effectLst>
              <a:latin typeface="SymbolProp BT" pitchFamily="18" charset="2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395536" y="810683"/>
            <a:ext cx="755687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1" lang="de-DE" altLang="de-DE" sz="4400" i="0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30204" pitchFamily="34" charset="0"/>
              </a:rPr>
              <a:t>Application</a:t>
            </a:r>
            <a:r>
              <a:rPr kumimoji="1" lang="de-DE" altLang="de-DE" sz="4400" i="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30204" pitchFamily="34" charset="0"/>
              </a:rPr>
              <a:t> </a:t>
            </a:r>
            <a:r>
              <a:rPr kumimoji="1" lang="de-DE" altLang="de-DE" sz="4400" i="0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30204" pitchFamily="34" charset="0"/>
              </a:rPr>
              <a:t>of</a:t>
            </a:r>
            <a:r>
              <a:rPr kumimoji="1" lang="de-DE" altLang="de-DE" sz="4400" i="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30204" pitchFamily="34" charset="0"/>
              </a:rPr>
              <a:t> RENNER: CH</a:t>
            </a:r>
            <a:r>
              <a:rPr kumimoji="1" lang="de-DE" altLang="de-DE" sz="4400" i="0" baseline="-250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30204" pitchFamily="34" charset="0"/>
              </a:rPr>
              <a:t>2</a:t>
            </a:r>
            <a:endParaRPr kumimoji="1" lang="de-DE" altLang="de-DE" sz="4400" i="0" baseline="-25000" dirty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3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7380312" y="673179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accent6"/>
                </a:solidFill>
              </a:rPr>
              <a:t>+</a:t>
            </a:r>
            <a:endParaRPr lang="de-DE" sz="2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5668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5011" y="1093564"/>
            <a:ext cx="6096000" cy="47117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altLang="de-DE" dirty="0"/>
          </a:p>
          <a:p>
            <a:r>
              <a:rPr lang="de-DE" altLang="de-DE" b="0" dirty="0"/>
              <a:t>Ab </a:t>
            </a:r>
            <a:r>
              <a:rPr lang="de-DE" altLang="de-DE" b="0" dirty="0" err="1"/>
              <a:t>initio</a:t>
            </a:r>
            <a:r>
              <a:rPr lang="de-DE" altLang="de-DE" b="0" dirty="0"/>
              <a:t> potential </a:t>
            </a:r>
            <a:r>
              <a:rPr lang="de-DE" altLang="de-DE" b="0" dirty="0" err="1"/>
              <a:t>energy</a:t>
            </a:r>
            <a:r>
              <a:rPr lang="de-DE" altLang="de-DE" b="0" dirty="0"/>
              <a:t> </a:t>
            </a:r>
            <a:r>
              <a:rPr lang="de-DE" altLang="de-DE" b="0" dirty="0" err="1"/>
              <a:t>functions</a:t>
            </a:r>
            <a:r>
              <a:rPr lang="de-DE" altLang="de-DE" b="0" dirty="0"/>
              <a:t> </a:t>
            </a:r>
            <a:r>
              <a:rPr lang="de-DE" altLang="de-DE" b="0" dirty="0" err="1"/>
              <a:t>from</a:t>
            </a:r>
            <a:r>
              <a:rPr lang="de-DE" altLang="de-DE" b="0" dirty="0"/>
              <a:t> W. P. Kraemer, Per Jensen, </a:t>
            </a:r>
            <a:r>
              <a:rPr lang="de-DE" altLang="de-DE" b="0" dirty="0" err="1"/>
              <a:t>and</a:t>
            </a:r>
            <a:r>
              <a:rPr lang="de-DE" altLang="de-DE" b="0" dirty="0"/>
              <a:t> P. R. Bunker, </a:t>
            </a:r>
            <a:r>
              <a:rPr lang="de-DE" altLang="de-DE" b="0" i="1" dirty="0"/>
              <a:t>Can. J. Phys</a:t>
            </a:r>
            <a:r>
              <a:rPr lang="de-DE" altLang="de-DE" b="0" dirty="0"/>
              <a:t>. 72, 871-878 (1994)</a:t>
            </a:r>
          </a:p>
          <a:p>
            <a:r>
              <a:rPr lang="de-DE" altLang="de-DE" b="0" dirty="0" err="1"/>
              <a:t>One</a:t>
            </a:r>
            <a:r>
              <a:rPr lang="de-DE" altLang="de-DE" b="0" dirty="0"/>
              <a:t> </a:t>
            </a:r>
            <a:r>
              <a:rPr lang="de-DE" altLang="de-DE" b="0" dirty="0" err="1"/>
              <a:t>parameter</a:t>
            </a:r>
            <a:r>
              <a:rPr lang="de-DE" altLang="de-DE" b="0" dirty="0"/>
              <a:t> </a:t>
            </a:r>
            <a:r>
              <a:rPr lang="de-DE" altLang="de-DE" b="0" dirty="0" err="1"/>
              <a:t>of</a:t>
            </a:r>
            <a:r>
              <a:rPr lang="de-DE" altLang="de-DE" b="0" dirty="0"/>
              <a:t> </a:t>
            </a:r>
            <a:r>
              <a:rPr lang="de-DE" altLang="de-DE" b="0" dirty="0" err="1"/>
              <a:t>the</a:t>
            </a:r>
            <a:r>
              <a:rPr lang="de-DE" altLang="de-DE" b="0" dirty="0"/>
              <a:t> potential </a:t>
            </a:r>
            <a:r>
              <a:rPr lang="de-DE" altLang="de-DE" b="0" dirty="0" err="1"/>
              <a:t>energy</a:t>
            </a:r>
            <a:r>
              <a:rPr lang="de-DE" altLang="de-DE" b="0" dirty="0"/>
              <a:t> </a:t>
            </a:r>
            <a:r>
              <a:rPr lang="de-DE" altLang="de-DE" b="0" dirty="0" err="1"/>
              <a:t>function</a:t>
            </a:r>
            <a:r>
              <a:rPr lang="de-DE" altLang="de-DE" b="0" dirty="0"/>
              <a:t> </a:t>
            </a:r>
            <a:r>
              <a:rPr lang="de-DE" altLang="de-DE" b="0" dirty="0" err="1"/>
              <a:t>has</a:t>
            </a:r>
            <a:r>
              <a:rPr lang="de-DE" altLang="de-DE" b="0" dirty="0"/>
              <a:t> </a:t>
            </a:r>
            <a:r>
              <a:rPr lang="de-DE" altLang="de-DE" b="0" dirty="0" err="1"/>
              <a:t>been</a:t>
            </a:r>
            <a:r>
              <a:rPr lang="de-DE" altLang="de-DE" b="0" dirty="0"/>
              <a:t> </a:t>
            </a:r>
            <a:r>
              <a:rPr lang="de-DE" altLang="de-DE" b="0" dirty="0" err="1"/>
              <a:t>adjusted</a:t>
            </a:r>
            <a:r>
              <a:rPr lang="de-DE" altLang="de-DE" b="0" dirty="0"/>
              <a:t> </a:t>
            </a:r>
            <a:r>
              <a:rPr lang="de-DE" altLang="de-DE" b="0" dirty="0" err="1"/>
              <a:t>to</a:t>
            </a:r>
            <a:r>
              <a:rPr lang="de-DE" altLang="de-DE" b="0" dirty="0"/>
              <a:t> </a:t>
            </a:r>
            <a:r>
              <a:rPr lang="de-DE" altLang="de-DE" b="0" dirty="0" err="1"/>
              <a:t>obtain</a:t>
            </a:r>
            <a:r>
              <a:rPr lang="de-DE" altLang="de-DE" b="0" dirty="0"/>
              <a:t> </a:t>
            </a:r>
            <a:r>
              <a:rPr lang="de-DE" altLang="de-DE" b="0" dirty="0" err="1"/>
              <a:t>agreement</a:t>
            </a:r>
            <a:r>
              <a:rPr lang="de-DE" altLang="de-DE" b="0" dirty="0"/>
              <a:t> </a:t>
            </a:r>
            <a:r>
              <a:rPr lang="de-DE" altLang="de-DE" b="0" dirty="0" err="1"/>
              <a:t>with</a:t>
            </a:r>
            <a:r>
              <a:rPr lang="de-DE" altLang="de-DE" b="0" dirty="0"/>
              <a:t> </a:t>
            </a:r>
            <a:r>
              <a:rPr lang="de-DE" altLang="de-DE" b="0" dirty="0" err="1"/>
              <a:t>experiment</a:t>
            </a:r>
            <a:r>
              <a:rPr lang="de-DE" altLang="de-DE" b="0" dirty="0"/>
              <a:t> </a:t>
            </a:r>
            <a:r>
              <a:rPr lang="de-DE" altLang="de-DE" b="0" dirty="0" err="1"/>
              <a:t>for</a:t>
            </a:r>
            <a:r>
              <a:rPr lang="de-DE" altLang="de-DE" b="0" dirty="0"/>
              <a:t> </a:t>
            </a:r>
            <a:r>
              <a:rPr lang="de-DE" altLang="de-DE" b="0" dirty="0" err="1"/>
              <a:t>the</a:t>
            </a:r>
            <a:r>
              <a:rPr lang="de-DE" altLang="de-DE" b="0" dirty="0"/>
              <a:t> </a:t>
            </a:r>
            <a:r>
              <a:rPr lang="de-DE" altLang="de-DE" b="0" dirty="0">
                <a:sym typeface="Symbol" panose="05050102010706020507" pitchFamily="18" charset="2"/>
              </a:rPr>
              <a:t></a:t>
            </a:r>
            <a:r>
              <a:rPr lang="de-DE" altLang="de-DE" b="0" baseline="-25000" dirty="0">
                <a:sym typeface="Symbol" panose="05050102010706020507" pitchFamily="18" charset="2"/>
              </a:rPr>
              <a:t>3 </a:t>
            </a:r>
            <a:r>
              <a:rPr lang="de-DE" altLang="de-DE" b="0" dirty="0" err="1">
                <a:sym typeface="Symbol" panose="05050102010706020507" pitchFamily="18" charset="2"/>
              </a:rPr>
              <a:t>vibrational</a:t>
            </a:r>
            <a:r>
              <a:rPr lang="de-DE" altLang="de-DE" b="0" dirty="0">
                <a:sym typeface="Symbol" panose="05050102010706020507" pitchFamily="18" charset="2"/>
              </a:rPr>
              <a:t> </a:t>
            </a:r>
            <a:r>
              <a:rPr lang="de-DE" altLang="de-DE" b="0" dirty="0" err="1">
                <a:sym typeface="Symbol" panose="05050102010706020507" pitchFamily="18" charset="2"/>
              </a:rPr>
              <a:t>term</a:t>
            </a:r>
            <a:r>
              <a:rPr lang="de-DE" altLang="de-DE" b="0" dirty="0">
                <a:sym typeface="Symbol" panose="05050102010706020507" pitchFamily="18" charset="2"/>
              </a:rPr>
              <a:t> </a:t>
            </a:r>
            <a:r>
              <a:rPr lang="de-DE" altLang="de-DE" b="0" dirty="0" err="1">
                <a:sym typeface="Symbol" panose="05050102010706020507" pitchFamily="18" charset="2"/>
              </a:rPr>
              <a:t>value</a:t>
            </a:r>
            <a:r>
              <a:rPr lang="de-DE" altLang="de-DE" b="0" dirty="0">
                <a:sym typeface="Symbol" panose="05050102010706020507" pitchFamily="18" charset="2"/>
              </a:rPr>
              <a:t> in </a:t>
            </a:r>
            <a:r>
              <a:rPr lang="de-DE" altLang="de-DE" b="0" dirty="0" err="1">
                <a:sym typeface="Symbol" panose="05050102010706020507" pitchFamily="18" charset="2"/>
              </a:rPr>
              <a:t>the</a:t>
            </a:r>
            <a:r>
              <a:rPr lang="de-DE" altLang="de-DE" b="0" dirty="0">
                <a:sym typeface="Symbol" panose="05050102010706020507" pitchFamily="18" charset="2"/>
              </a:rPr>
              <a:t>  </a:t>
            </a:r>
            <a:r>
              <a:rPr lang="de-DE" altLang="de-DE" b="0" i="1" dirty="0">
                <a:sym typeface="Symbol" panose="05050102010706020507" pitchFamily="18" charset="2"/>
              </a:rPr>
              <a:t>X</a:t>
            </a:r>
            <a:r>
              <a:rPr lang="de-DE" altLang="de-DE" b="0" dirty="0">
                <a:sym typeface="Symbol" panose="05050102010706020507" pitchFamily="18" charset="2"/>
              </a:rPr>
              <a:t> </a:t>
            </a:r>
            <a:r>
              <a:rPr lang="de-DE" altLang="de-DE" b="0" baseline="30000" dirty="0">
                <a:sym typeface="Symbol" panose="05050102010706020507" pitchFamily="18" charset="2"/>
              </a:rPr>
              <a:t>2</a:t>
            </a:r>
            <a:r>
              <a:rPr lang="de-DE" altLang="de-DE" b="0" i="1" dirty="0">
                <a:sym typeface="Symbol" panose="05050102010706020507" pitchFamily="18" charset="2"/>
              </a:rPr>
              <a:t>A</a:t>
            </a:r>
            <a:r>
              <a:rPr lang="de-DE" altLang="de-DE" b="0" baseline="-25000" dirty="0">
                <a:sym typeface="Symbol" panose="05050102010706020507" pitchFamily="18" charset="2"/>
              </a:rPr>
              <a:t>1 </a:t>
            </a:r>
            <a:r>
              <a:rPr lang="de-DE" altLang="de-DE" b="0" dirty="0" err="1">
                <a:sym typeface="Symbol" panose="05050102010706020507" pitchFamily="18" charset="2"/>
              </a:rPr>
              <a:t>state</a:t>
            </a:r>
            <a:r>
              <a:rPr lang="de-DE" altLang="de-DE" b="0" dirty="0">
                <a:sym typeface="Symbol" panose="05050102010706020507" pitchFamily="18" charset="2"/>
              </a:rPr>
              <a:t>.</a:t>
            </a:r>
          </a:p>
        </p:txBody>
      </p:sp>
      <p:sp>
        <p:nvSpPr>
          <p:cNvPr id="301060" name="Rectangle 4"/>
          <p:cNvSpPr>
            <a:spLocks noChangeArrowheads="1"/>
          </p:cNvSpPr>
          <p:nvPr/>
        </p:nvSpPr>
        <p:spPr bwMode="auto">
          <a:xfrm>
            <a:off x="1739900" y="2790056"/>
            <a:ext cx="6096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2100" b="1">
                <a:solidFill>
                  <a:srgbClr val="339966"/>
                </a:solidFill>
                <a:latin typeface="Arial" panose="020B0604020202020204" pitchFamily="34" charset="0"/>
              </a:defRPr>
            </a:lvl1pPr>
            <a:lvl2pPr>
              <a:defRPr sz="2100" b="1">
                <a:solidFill>
                  <a:srgbClr val="339966"/>
                </a:solidFill>
                <a:latin typeface="Arial" panose="020B0604020202020204" pitchFamily="34" charset="0"/>
              </a:defRPr>
            </a:lvl2pPr>
            <a:lvl3pPr>
              <a:defRPr sz="2100" b="1">
                <a:solidFill>
                  <a:srgbClr val="339966"/>
                </a:solidFill>
                <a:latin typeface="Arial" panose="020B0604020202020204" pitchFamily="34" charset="0"/>
              </a:defRPr>
            </a:lvl3pPr>
            <a:lvl4pPr>
              <a:defRPr sz="2100" b="1">
                <a:solidFill>
                  <a:srgbClr val="339966"/>
                </a:solidFill>
                <a:latin typeface="Arial" panose="020B0604020202020204" pitchFamily="34" charset="0"/>
              </a:defRPr>
            </a:lvl4pPr>
            <a:lvl5pPr>
              <a:defRPr sz="2100" b="1">
                <a:solidFill>
                  <a:srgbClr val="339966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9966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9966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9966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9966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800" dirty="0">
                <a:solidFill>
                  <a:srgbClr val="FF0000"/>
                </a:solidFill>
              </a:rPr>
              <a:t>CH</a:t>
            </a:r>
            <a:r>
              <a:rPr lang="de-DE" altLang="de-DE" sz="2800" baseline="-25000" dirty="0">
                <a:solidFill>
                  <a:srgbClr val="FF0000"/>
                </a:solidFill>
              </a:rPr>
              <a:t>2</a:t>
            </a:r>
            <a:r>
              <a:rPr lang="de-DE" altLang="de-DE" sz="2800" dirty="0">
                <a:solidFill>
                  <a:srgbClr val="FF0000"/>
                </a:solidFill>
              </a:rPr>
              <a:t>  Experiment</a:t>
            </a:r>
          </a:p>
        </p:txBody>
      </p:sp>
      <p:sp>
        <p:nvSpPr>
          <p:cNvPr id="301061" name="Rectangle 5"/>
          <p:cNvSpPr>
            <a:spLocks noChangeArrowheads="1"/>
          </p:cNvSpPr>
          <p:nvPr/>
        </p:nvSpPr>
        <p:spPr bwMode="auto">
          <a:xfrm>
            <a:off x="1755027" y="3562672"/>
            <a:ext cx="6096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SzPct val="13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Font typeface="Monotype Sorts" pitchFamily="2" charset="2"/>
              <a:buChar char="Ô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5000"/>
              <a:buFont typeface="Monotype Sorts" pitchFamily="2" charset="2"/>
              <a:buChar char="Ô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600" b="0" i="1" dirty="0"/>
              <a:t>X</a:t>
            </a:r>
            <a:r>
              <a:rPr lang="de-DE" altLang="de-DE" sz="1600" b="0" dirty="0"/>
              <a:t> </a:t>
            </a:r>
            <a:r>
              <a:rPr lang="de-DE" altLang="de-DE" sz="1600" b="0" baseline="30000" dirty="0"/>
              <a:t>2</a:t>
            </a:r>
            <a:r>
              <a:rPr lang="de-DE" altLang="de-DE" sz="1600" b="0" i="1" dirty="0"/>
              <a:t>A</a:t>
            </a:r>
            <a:r>
              <a:rPr lang="de-DE" altLang="de-DE" sz="1600" b="0" baseline="-25000" dirty="0"/>
              <a:t>1 </a:t>
            </a:r>
            <a:r>
              <a:rPr lang="de-DE" altLang="de-DE" sz="1600" b="0" dirty="0">
                <a:sym typeface="Symbol" panose="05050102010706020507" pitchFamily="18" charset="2"/>
              </a:rPr>
              <a:t></a:t>
            </a:r>
            <a:r>
              <a:rPr lang="de-DE" altLang="de-DE" sz="1600" b="0" baseline="-25000" dirty="0">
                <a:sym typeface="Symbol" panose="05050102010706020507" pitchFamily="18" charset="2"/>
              </a:rPr>
              <a:t>3 </a:t>
            </a:r>
            <a:r>
              <a:rPr lang="de-DE" altLang="de-DE" sz="1600" b="0" dirty="0">
                <a:sym typeface="Symbol" panose="05050102010706020507" pitchFamily="18" charset="2"/>
              </a:rPr>
              <a:t>band (</a:t>
            </a:r>
            <a:r>
              <a:rPr lang="de-DE" altLang="de-DE" sz="1600" b="0" i="1" dirty="0">
                <a:sym typeface="Symbol" panose="05050102010706020507" pitchFamily="18" charset="2"/>
              </a:rPr>
              <a:t>K</a:t>
            </a:r>
            <a:r>
              <a:rPr lang="de-DE" altLang="de-DE" sz="1600" b="0" i="1" baseline="-25000" dirty="0">
                <a:sym typeface="Symbol" panose="05050102010706020507" pitchFamily="18" charset="2"/>
              </a:rPr>
              <a:t>a </a:t>
            </a:r>
            <a:r>
              <a:rPr lang="de-DE" altLang="de-DE" sz="1600" b="0" i="1" dirty="0">
                <a:sym typeface="Symbol" panose="05050102010706020507" pitchFamily="18" charset="2"/>
              </a:rPr>
              <a:t>= </a:t>
            </a:r>
            <a:r>
              <a:rPr lang="de-DE" altLang="de-DE" sz="1600" b="0" dirty="0">
                <a:sym typeface="Symbol" panose="05050102010706020507" pitchFamily="18" charset="2"/>
              </a:rPr>
              <a:t>0  0 </a:t>
            </a:r>
            <a:r>
              <a:rPr lang="de-DE" altLang="de-DE" sz="1600" b="0" dirty="0" err="1">
                <a:sym typeface="Symbol" panose="05050102010706020507" pitchFamily="18" charset="2"/>
              </a:rPr>
              <a:t>and</a:t>
            </a:r>
            <a:r>
              <a:rPr lang="de-DE" altLang="de-DE" sz="1600" b="0" dirty="0">
                <a:sym typeface="Symbol" panose="05050102010706020507" pitchFamily="18" charset="2"/>
              </a:rPr>
              <a:t> 1  1) </a:t>
            </a:r>
            <a:r>
              <a:rPr lang="de-DE" altLang="de-DE" sz="1600" b="0" dirty="0" err="1">
                <a:sym typeface="Symbol" panose="05050102010706020507" pitchFamily="18" charset="2"/>
              </a:rPr>
              <a:t>measured</a:t>
            </a:r>
            <a:r>
              <a:rPr lang="de-DE" altLang="de-DE" sz="1600" b="0" dirty="0">
                <a:sym typeface="Symbol" panose="05050102010706020507" pitchFamily="18" charset="2"/>
              </a:rPr>
              <a:t> </a:t>
            </a:r>
            <a:r>
              <a:rPr lang="de-DE" altLang="de-DE" sz="1600" b="0" dirty="0" err="1">
                <a:sym typeface="Symbol" panose="05050102010706020507" pitchFamily="18" charset="2"/>
              </a:rPr>
              <a:t>by</a:t>
            </a:r>
            <a:r>
              <a:rPr lang="de-DE" altLang="de-DE" sz="1600" b="0" dirty="0">
                <a:sym typeface="Symbol" panose="05050102010706020507" pitchFamily="18" charset="2"/>
              </a:rPr>
              <a:t> M. </a:t>
            </a:r>
            <a:r>
              <a:rPr lang="de-DE" altLang="de-DE" sz="1600" b="0" dirty="0" err="1">
                <a:sym typeface="Symbol" panose="05050102010706020507" pitchFamily="18" charset="2"/>
              </a:rPr>
              <a:t>Rösslein</a:t>
            </a:r>
            <a:r>
              <a:rPr lang="de-DE" altLang="de-DE" sz="1600" b="0" dirty="0">
                <a:sym typeface="Symbol" panose="05050102010706020507" pitchFamily="18" charset="2"/>
              </a:rPr>
              <a:t>, C. M. </a:t>
            </a:r>
            <a:r>
              <a:rPr lang="de-DE" altLang="de-DE" sz="1600" b="0" dirty="0" err="1">
                <a:sym typeface="Symbol" panose="05050102010706020507" pitchFamily="18" charset="2"/>
              </a:rPr>
              <a:t>Gabrys</a:t>
            </a:r>
            <a:r>
              <a:rPr lang="de-DE" altLang="de-DE" sz="1600" b="0" dirty="0">
                <a:sym typeface="Symbol" panose="05050102010706020507" pitchFamily="18" charset="2"/>
              </a:rPr>
              <a:t>, M.-F. </a:t>
            </a:r>
            <a:r>
              <a:rPr lang="de-DE" altLang="de-DE" sz="1600" b="0" dirty="0" err="1">
                <a:sym typeface="Symbol" panose="05050102010706020507" pitchFamily="18" charset="2"/>
              </a:rPr>
              <a:t>Jagod</a:t>
            </a:r>
            <a:r>
              <a:rPr lang="de-DE" altLang="de-DE" sz="1600" b="0" dirty="0">
                <a:sym typeface="Symbol" panose="05050102010706020507" pitchFamily="18" charset="2"/>
              </a:rPr>
              <a:t>, </a:t>
            </a:r>
            <a:r>
              <a:rPr lang="de-DE" altLang="de-DE" sz="1600" b="0" dirty="0" err="1">
                <a:sym typeface="Symbol" panose="05050102010706020507" pitchFamily="18" charset="2"/>
              </a:rPr>
              <a:t>and</a:t>
            </a:r>
            <a:r>
              <a:rPr lang="de-DE" altLang="de-DE" sz="1600" b="0" dirty="0">
                <a:sym typeface="Symbol" panose="05050102010706020507" pitchFamily="18" charset="2"/>
              </a:rPr>
              <a:t> T. </a:t>
            </a:r>
            <a:r>
              <a:rPr lang="de-DE" altLang="de-DE" sz="1600" b="0" dirty="0" err="1">
                <a:sym typeface="Symbol" panose="05050102010706020507" pitchFamily="18" charset="2"/>
              </a:rPr>
              <a:t>Oka</a:t>
            </a:r>
            <a:r>
              <a:rPr lang="de-DE" altLang="de-DE" sz="1600" b="0" dirty="0">
                <a:sym typeface="Symbol" panose="05050102010706020507" pitchFamily="18" charset="2"/>
              </a:rPr>
              <a:t>, </a:t>
            </a:r>
            <a:r>
              <a:rPr lang="de-DE" altLang="de-DE" sz="1600" b="0" i="1" dirty="0">
                <a:sym typeface="Symbol" panose="05050102010706020507" pitchFamily="18" charset="2"/>
              </a:rPr>
              <a:t>J. Mol. </a:t>
            </a:r>
            <a:r>
              <a:rPr lang="de-DE" altLang="de-DE" sz="1600" b="0" i="1" dirty="0" err="1">
                <a:sym typeface="Symbol" panose="05050102010706020507" pitchFamily="18" charset="2"/>
              </a:rPr>
              <a:t>Spectrosc</a:t>
            </a:r>
            <a:r>
              <a:rPr lang="de-DE" altLang="de-DE" sz="1600" b="0" i="1" dirty="0">
                <a:sym typeface="Symbol" panose="05050102010706020507" pitchFamily="18" charset="2"/>
              </a:rPr>
              <a:t>.</a:t>
            </a:r>
            <a:r>
              <a:rPr lang="de-DE" altLang="de-DE" sz="1600" b="0" dirty="0">
                <a:sym typeface="Symbol" panose="05050102010706020507" pitchFamily="18" charset="2"/>
              </a:rPr>
              <a:t> 153, 738-740 (1992).</a:t>
            </a:r>
          </a:p>
          <a:p>
            <a:r>
              <a:rPr kumimoji="1" lang="de-DE" altLang="de-DE" sz="1600" b="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Photoelectron</a:t>
            </a:r>
            <a:r>
              <a:rPr kumimoji="1" lang="de-DE" altLang="de-DE" sz="16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kumimoji="1" lang="de-DE" altLang="de-DE" sz="1600" b="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spectrum</a:t>
            </a:r>
            <a:r>
              <a:rPr kumimoji="1" lang="de-DE" altLang="de-DE" sz="16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kumimoji="1" lang="de-DE" altLang="de-DE" sz="1600" b="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of</a:t>
            </a:r>
            <a:r>
              <a:rPr kumimoji="1" lang="de-DE" altLang="de-DE" sz="16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CH</a:t>
            </a:r>
            <a:r>
              <a:rPr kumimoji="1" lang="de-DE" altLang="de-DE" sz="1600" b="0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kumimoji="1" lang="de-DE" altLang="de-DE" sz="16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; S. </a:t>
            </a:r>
            <a:r>
              <a:rPr kumimoji="1" lang="de-DE" altLang="de-DE" sz="1600" b="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Willitsch</a:t>
            </a:r>
            <a:r>
              <a:rPr kumimoji="1" lang="de-DE" altLang="de-DE" sz="16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kumimoji="1" lang="de-DE" altLang="de-DE" sz="1600" b="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and</a:t>
            </a:r>
            <a:r>
              <a:rPr kumimoji="1" lang="de-DE" altLang="de-DE" sz="16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F. Merkt: </a:t>
            </a:r>
            <a:r>
              <a:rPr kumimoji="1" lang="de-DE" altLang="de-DE" sz="1600" b="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J. Chem. Phys. </a:t>
            </a:r>
            <a:r>
              <a:rPr kumimoji="1" lang="de-DE" altLang="de-DE" sz="16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118, 2235-2241 (2003).</a:t>
            </a:r>
          </a:p>
          <a:p>
            <a:r>
              <a:rPr lang="de-DE" altLang="de-DE" sz="1600" b="0" i="1" dirty="0">
                <a:sym typeface="Symbol" panose="05050102010706020507" pitchFamily="18" charset="2"/>
              </a:rPr>
              <a:t>A</a:t>
            </a:r>
            <a:r>
              <a:rPr lang="de-DE" altLang="de-DE" sz="1600" b="0" dirty="0">
                <a:sym typeface="Symbol" panose="05050102010706020507" pitchFamily="18" charset="2"/>
              </a:rPr>
              <a:t> </a:t>
            </a:r>
            <a:r>
              <a:rPr lang="de-DE" altLang="de-DE" sz="1600" b="0" baseline="30000" dirty="0">
                <a:sym typeface="Symbol" panose="05050102010706020507" pitchFamily="18" charset="2"/>
              </a:rPr>
              <a:t>2</a:t>
            </a:r>
            <a:r>
              <a:rPr lang="de-DE" altLang="de-DE" sz="1600" b="0" i="1" dirty="0">
                <a:sym typeface="Symbol" panose="05050102010706020507" pitchFamily="18" charset="2"/>
              </a:rPr>
              <a:t>B</a:t>
            </a:r>
            <a:r>
              <a:rPr lang="de-DE" altLang="de-DE" sz="1600" b="0" baseline="-25000" dirty="0">
                <a:sym typeface="Symbol" panose="05050102010706020507" pitchFamily="18" charset="2"/>
              </a:rPr>
              <a:t>1  </a:t>
            </a:r>
            <a:r>
              <a:rPr lang="de-DE" altLang="de-DE" sz="1600" b="0" dirty="0">
                <a:sym typeface="Symbol" panose="05050102010706020507" pitchFamily="18" charset="2"/>
              </a:rPr>
              <a:t>   </a:t>
            </a:r>
            <a:r>
              <a:rPr lang="de-DE" altLang="de-DE" sz="1600" b="0" i="1" dirty="0">
                <a:sym typeface="Symbol" panose="05050102010706020507" pitchFamily="18" charset="2"/>
              </a:rPr>
              <a:t>X</a:t>
            </a:r>
            <a:r>
              <a:rPr lang="de-DE" altLang="de-DE" sz="1600" b="0" dirty="0">
                <a:sym typeface="Symbol" panose="05050102010706020507" pitchFamily="18" charset="2"/>
              </a:rPr>
              <a:t> </a:t>
            </a:r>
            <a:r>
              <a:rPr lang="de-DE" altLang="de-DE" sz="1600" b="0" baseline="30000" dirty="0">
                <a:sym typeface="Symbol" panose="05050102010706020507" pitchFamily="18" charset="2"/>
              </a:rPr>
              <a:t>2</a:t>
            </a:r>
            <a:r>
              <a:rPr lang="de-DE" altLang="de-DE" sz="1600" b="0" i="1" dirty="0">
                <a:sym typeface="Symbol" panose="05050102010706020507" pitchFamily="18" charset="2"/>
              </a:rPr>
              <a:t>A</a:t>
            </a:r>
            <a:r>
              <a:rPr lang="de-DE" altLang="de-DE" sz="1600" b="0" baseline="-25000" dirty="0">
                <a:sym typeface="Symbol" panose="05050102010706020507" pitchFamily="18" charset="2"/>
              </a:rPr>
              <a:t>1 </a:t>
            </a:r>
            <a:r>
              <a:rPr lang="de-DE" altLang="de-DE" sz="1600" b="0" dirty="0">
                <a:sym typeface="Symbol" panose="05050102010706020507" pitchFamily="18" charset="2"/>
              </a:rPr>
              <a:t>electronic </a:t>
            </a:r>
            <a:r>
              <a:rPr lang="de-DE" altLang="de-DE" sz="1600" b="0" dirty="0" err="1">
                <a:sym typeface="Symbol" panose="05050102010706020507" pitchFamily="18" charset="2"/>
              </a:rPr>
              <a:t>spectrum</a:t>
            </a:r>
            <a:r>
              <a:rPr lang="de-DE" altLang="de-DE" sz="1600" b="0" dirty="0">
                <a:sym typeface="Symbol" panose="05050102010706020507" pitchFamily="18" charset="2"/>
              </a:rPr>
              <a:t>; </a:t>
            </a:r>
            <a:r>
              <a:rPr kumimoji="1" lang="de-DE" altLang="de-DE" sz="16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J. L. Gottfried </a:t>
            </a:r>
            <a:r>
              <a:rPr kumimoji="1" lang="de-DE" altLang="de-DE" sz="1600" b="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and</a:t>
            </a:r>
            <a:r>
              <a:rPr kumimoji="1" lang="de-DE" altLang="de-DE" sz="16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T. </a:t>
            </a:r>
            <a:r>
              <a:rPr kumimoji="1" lang="de-DE" altLang="de-DE" sz="1600" b="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Oka</a:t>
            </a:r>
            <a:r>
              <a:rPr kumimoji="1" lang="de-DE" altLang="de-DE" sz="16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de-DE" altLang="de-DE" sz="1600" b="0" i="1" dirty="0">
                <a:sym typeface="Symbol" panose="05050102010706020507" pitchFamily="18" charset="2"/>
              </a:rPr>
              <a:t>J. Chem. Phys.</a:t>
            </a:r>
            <a:r>
              <a:rPr lang="de-DE" altLang="de-DE" sz="1600" b="0" dirty="0">
                <a:sym typeface="Symbol" panose="05050102010706020507" pitchFamily="18" charset="2"/>
              </a:rPr>
              <a:t> 121, 11527 (2004) </a:t>
            </a:r>
            <a:endParaRPr kumimoji="1" lang="de-DE" altLang="de-DE" sz="1600" b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endParaRPr lang="de-DE" altLang="de-DE" sz="1400" b="0" dirty="0"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endParaRPr kumimoji="1" lang="de-DE" altLang="de-DE" sz="1800" b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de-DE" altLang="de-DE" sz="1800" b="0" dirty="0">
              <a:sym typeface="Symbol" panose="05050102010706020507" pitchFamily="18" charset="2"/>
            </a:endParaRPr>
          </a:p>
        </p:txBody>
      </p:sp>
      <p:sp>
        <p:nvSpPr>
          <p:cNvPr id="301062" name="Text Box 6"/>
          <p:cNvSpPr txBox="1">
            <a:spLocks noChangeArrowheads="1"/>
          </p:cNvSpPr>
          <p:nvPr/>
        </p:nvSpPr>
        <p:spPr bwMode="auto">
          <a:xfrm>
            <a:off x="5659438" y="2143125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de-DE" altLang="de-DE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~</a:t>
            </a:r>
            <a:endParaRPr kumimoji="1" lang="de-DE" altLang="de-DE" sz="16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1063" name="Text Box 7"/>
          <p:cNvSpPr txBox="1">
            <a:spLocks noChangeArrowheads="1"/>
          </p:cNvSpPr>
          <p:nvPr/>
        </p:nvSpPr>
        <p:spPr bwMode="auto">
          <a:xfrm>
            <a:off x="2123728" y="3392165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de-DE" altLang="de-DE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~</a:t>
            </a:r>
            <a:endParaRPr kumimoji="1" lang="de-DE" altLang="de-DE" sz="1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1065" name="Text Box 9"/>
          <p:cNvSpPr txBox="1">
            <a:spLocks noChangeArrowheads="1"/>
          </p:cNvSpPr>
          <p:nvPr/>
        </p:nvSpPr>
        <p:spPr bwMode="auto">
          <a:xfrm>
            <a:off x="2235672" y="2981896"/>
            <a:ext cx="3921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1" lang="de-DE" altLang="de-DE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30204" pitchFamily="34" charset="0"/>
              </a:rPr>
              <a:t>+</a:t>
            </a:r>
          </a:p>
        </p:txBody>
      </p:sp>
      <p:sp>
        <p:nvSpPr>
          <p:cNvPr id="301067" name="Text Box 11"/>
          <p:cNvSpPr txBox="1">
            <a:spLocks noChangeArrowheads="1"/>
          </p:cNvSpPr>
          <p:nvPr/>
        </p:nvSpPr>
        <p:spPr bwMode="auto">
          <a:xfrm>
            <a:off x="2123728" y="4688309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de-DE" altLang="de-DE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~</a:t>
            </a:r>
            <a:endParaRPr kumimoji="1" lang="de-DE" altLang="de-DE" sz="1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1068" name="Text Box 12"/>
          <p:cNvSpPr txBox="1">
            <a:spLocks noChangeArrowheads="1"/>
          </p:cNvSpPr>
          <p:nvPr/>
        </p:nvSpPr>
        <p:spPr bwMode="auto">
          <a:xfrm>
            <a:off x="3038872" y="4688309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de-DE" altLang="de-DE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~</a:t>
            </a:r>
            <a:endParaRPr kumimoji="1" lang="de-DE" altLang="de-DE" sz="1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892300" y="629816"/>
            <a:ext cx="6096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2100" b="1">
                <a:solidFill>
                  <a:srgbClr val="339966"/>
                </a:solidFill>
                <a:latin typeface="Arial" panose="020B0604020202020204" pitchFamily="34" charset="0"/>
              </a:defRPr>
            </a:lvl1pPr>
            <a:lvl2pPr>
              <a:defRPr sz="2100" b="1">
                <a:solidFill>
                  <a:srgbClr val="339966"/>
                </a:solidFill>
                <a:latin typeface="Arial" panose="020B0604020202020204" pitchFamily="34" charset="0"/>
              </a:defRPr>
            </a:lvl2pPr>
            <a:lvl3pPr>
              <a:defRPr sz="2100" b="1">
                <a:solidFill>
                  <a:srgbClr val="339966"/>
                </a:solidFill>
                <a:latin typeface="Arial" panose="020B0604020202020204" pitchFamily="34" charset="0"/>
              </a:defRPr>
            </a:lvl3pPr>
            <a:lvl4pPr>
              <a:defRPr sz="2100" b="1">
                <a:solidFill>
                  <a:srgbClr val="339966"/>
                </a:solidFill>
                <a:latin typeface="Arial" panose="020B0604020202020204" pitchFamily="34" charset="0"/>
              </a:defRPr>
            </a:lvl4pPr>
            <a:lvl5pPr>
              <a:defRPr sz="2100" b="1">
                <a:solidFill>
                  <a:srgbClr val="339966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9966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9966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9966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9966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800" dirty="0">
                <a:solidFill>
                  <a:srgbClr val="FF0000"/>
                </a:solidFill>
              </a:rPr>
              <a:t>CH</a:t>
            </a:r>
            <a:r>
              <a:rPr lang="de-DE" altLang="de-DE" sz="2800" baseline="-25000" dirty="0">
                <a:solidFill>
                  <a:srgbClr val="FF0000"/>
                </a:solidFill>
              </a:rPr>
              <a:t>2</a:t>
            </a:r>
            <a:r>
              <a:rPr lang="de-DE" altLang="de-DE" sz="2800" dirty="0">
                <a:solidFill>
                  <a:srgbClr val="FF0000"/>
                </a:solidFill>
              </a:rPr>
              <a:t> </a:t>
            </a:r>
            <a:r>
              <a:rPr lang="de-DE" altLang="de-DE" sz="2800" dirty="0" err="1" smtClean="0">
                <a:solidFill>
                  <a:srgbClr val="FF0000"/>
                </a:solidFill>
              </a:rPr>
              <a:t>Calculations</a:t>
            </a:r>
            <a:endParaRPr lang="de-DE" altLang="de-DE" sz="2800" dirty="0">
              <a:solidFill>
                <a:srgbClr val="FF0000"/>
              </a:solidFill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376488" y="749648"/>
            <a:ext cx="3921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1" lang="de-DE" altLang="de-DE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30204" pitchFamily="34" charset="0"/>
              </a:rPr>
              <a:t>+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4644008" y="2240037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de-DE" altLang="de-DE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~</a:t>
            </a:r>
            <a:endParaRPr kumimoji="1" lang="de-DE" altLang="de-DE" sz="1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659307" y="1295400"/>
            <a:ext cx="11953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4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</a:t>
            </a:r>
            <a:r>
              <a:rPr lang="de-DE" altLang="de-DE" sz="4400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endParaRPr lang="de-DE" altLang="de-DE" sz="4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1421307" y="1066800"/>
            <a:ext cx="450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endParaRPr lang="de-DE" altLang="de-DE" sz="2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735507" y="2286000"/>
            <a:ext cx="14954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4400" i="1"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de-DE" altLang="de-DE" sz="44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altLang="de-DE" sz="4400" baseline="3000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de-DE" altLang="de-DE" sz="4400" i="1"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de-DE" altLang="de-DE" sz="4400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endParaRPr lang="de-DE" altLang="de-DE" sz="2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811707" y="1981200"/>
            <a:ext cx="5111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4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~</a:t>
            </a:r>
            <a:endParaRPr lang="de-DE" altLang="de-DE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872032" y="3470275"/>
            <a:ext cx="141417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3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de-DE" altLang="de-DE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≤ </a:t>
            </a:r>
            <a:r>
              <a:rPr lang="de-DE" altLang="de-DE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endParaRPr lang="de-DE" altLang="de-DE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948232" y="4156075"/>
            <a:ext cx="16706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3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J</a:t>
            </a:r>
            <a:r>
              <a:rPr lang="de-DE" altLang="de-DE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altLang="de-DE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≤ </a:t>
            </a:r>
            <a:r>
              <a:rPr lang="de-DE" altLang="de-DE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7/2</a:t>
            </a:r>
          </a:p>
        </p:txBody>
      </p:sp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5394325" y="1916113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 altLang="de-DE" sz="2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3524" name="Picture 36" descr="x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908720"/>
            <a:ext cx="4464496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3525" name="Group 37"/>
          <p:cNvGrpSpPr>
            <a:grpSpLocks/>
          </p:cNvGrpSpPr>
          <p:nvPr/>
        </p:nvGrpSpPr>
        <p:grpSpPr bwMode="auto">
          <a:xfrm>
            <a:off x="4110195" y="5178204"/>
            <a:ext cx="2756865" cy="685611"/>
            <a:chOff x="2544" y="3312"/>
            <a:chExt cx="1968" cy="528"/>
          </a:xfrm>
        </p:grpSpPr>
        <p:sp>
          <p:nvSpPr>
            <p:cNvPr id="63526" name="Line 38"/>
            <p:cNvSpPr>
              <a:spLocks noChangeShapeType="1"/>
            </p:cNvSpPr>
            <p:nvPr/>
          </p:nvSpPr>
          <p:spPr bwMode="auto">
            <a:xfrm flipV="1">
              <a:off x="2544" y="3744"/>
              <a:ext cx="624" cy="9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527" name="Line 39"/>
            <p:cNvSpPr>
              <a:spLocks noChangeShapeType="1"/>
            </p:cNvSpPr>
            <p:nvPr/>
          </p:nvSpPr>
          <p:spPr bwMode="auto">
            <a:xfrm flipV="1">
              <a:off x="3168" y="3552"/>
              <a:ext cx="672" cy="19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528" name="Line 40"/>
            <p:cNvSpPr>
              <a:spLocks noChangeShapeType="1"/>
            </p:cNvSpPr>
            <p:nvPr/>
          </p:nvSpPr>
          <p:spPr bwMode="auto">
            <a:xfrm flipV="1">
              <a:off x="3840" y="3312"/>
              <a:ext cx="672" cy="24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63529" name="Group 41"/>
          <p:cNvGrpSpPr>
            <a:grpSpLocks/>
          </p:cNvGrpSpPr>
          <p:nvPr/>
        </p:nvGrpSpPr>
        <p:grpSpPr bwMode="auto">
          <a:xfrm>
            <a:off x="4110195" y="3931639"/>
            <a:ext cx="2756865" cy="872595"/>
            <a:chOff x="2544" y="2352"/>
            <a:chExt cx="1968" cy="672"/>
          </a:xfrm>
        </p:grpSpPr>
        <p:sp>
          <p:nvSpPr>
            <p:cNvPr id="63530" name="Line 42"/>
            <p:cNvSpPr>
              <a:spLocks noChangeShapeType="1"/>
            </p:cNvSpPr>
            <p:nvPr/>
          </p:nvSpPr>
          <p:spPr bwMode="auto">
            <a:xfrm>
              <a:off x="2544" y="2976"/>
              <a:ext cx="624" cy="4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531" name="Line 43"/>
            <p:cNvSpPr>
              <a:spLocks noChangeShapeType="1"/>
            </p:cNvSpPr>
            <p:nvPr/>
          </p:nvSpPr>
          <p:spPr bwMode="auto">
            <a:xfrm flipV="1">
              <a:off x="3168" y="2688"/>
              <a:ext cx="672" cy="336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532" name="Line 44"/>
            <p:cNvSpPr>
              <a:spLocks noChangeShapeType="1"/>
            </p:cNvSpPr>
            <p:nvPr/>
          </p:nvSpPr>
          <p:spPr bwMode="auto">
            <a:xfrm flipV="1">
              <a:off x="3840" y="2352"/>
              <a:ext cx="672" cy="336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63533" name="Group 45"/>
          <p:cNvGrpSpPr>
            <a:grpSpLocks/>
          </p:cNvGrpSpPr>
          <p:nvPr/>
        </p:nvGrpSpPr>
        <p:grpSpPr bwMode="auto">
          <a:xfrm>
            <a:off x="4110195" y="2622746"/>
            <a:ext cx="2756865" cy="1371221"/>
            <a:chOff x="2544" y="1344"/>
            <a:chExt cx="1968" cy="1056"/>
          </a:xfrm>
        </p:grpSpPr>
        <p:sp>
          <p:nvSpPr>
            <p:cNvPr id="63534" name="Line 46"/>
            <p:cNvSpPr>
              <a:spLocks noChangeShapeType="1"/>
            </p:cNvSpPr>
            <p:nvPr/>
          </p:nvSpPr>
          <p:spPr bwMode="auto">
            <a:xfrm>
              <a:off x="2544" y="2064"/>
              <a:ext cx="624" cy="336"/>
            </a:xfrm>
            <a:prstGeom prst="line">
              <a:avLst/>
            </a:prstGeom>
            <a:noFill/>
            <a:ln w="76200">
              <a:solidFill>
                <a:srgbClr val="00BA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535" name="Line 47"/>
            <p:cNvSpPr>
              <a:spLocks noChangeShapeType="1"/>
            </p:cNvSpPr>
            <p:nvPr/>
          </p:nvSpPr>
          <p:spPr bwMode="auto">
            <a:xfrm flipV="1">
              <a:off x="3168" y="1872"/>
              <a:ext cx="672" cy="528"/>
            </a:xfrm>
            <a:prstGeom prst="line">
              <a:avLst/>
            </a:prstGeom>
            <a:noFill/>
            <a:ln w="76200">
              <a:solidFill>
                <a:srgbClr val="00BA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536" name="Line 48"/>
            <p:cNvSpPr>
              <a:spLocks noChangeShapeType="1"/>
            </p:cNvSpPr>
            <p:nvPr/>
          </p:nvSpPr>
          <p:spPr bwMode="auto">
            <a:xfrm flipV="1">
              <a:off x="3840" y="1344"/>
              <a:ext cx="672" cy="528"/>
            </a:xfrm>
            <a:prstGeom prst="line">
              <a:avLst/>
            </a:prstGeom>
            <a:noFill/>
            <a:ln w="76200">
              <a:solidFill>
                <a:srgbClr val="00BA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63541" name="Group 53"/>
          <p:cNvGrpSpPr>
            <a:grpSpLocks/>
          </p:cNvGrpSpPr>
          <p:nvPr/>
        </p:nvGrpSpPr>
        <p:grpSpPr bwMode="auto">
          <a:xfrm>
            <a:off x="4110195" y="1874808"/>
            <a:ext cx="2756865" cy="623282"/>
            <a:chOff x="2544" y="768"/>
            <a:chExt cx="1968" cy="480"/>
          </a:xfrm>
        </p:grpSpPr>
        <p:sp>
          <p:nvSpPr>
            <p:cNvPr id="63542" name="Line 54"/>
            <p:cNvSpPr>
              <a:spLocks noChangeShapeType="1"/>
            </p:cNvSpPr>
            <p:nvPr/>
          </p:nvSpPr>
          <p:spPr bwMode="auto">
            <a:xfrm flipV="1">
              <a:off x="2544" y="1200"/>
              <a:ext cx="624" cy="48"/>
            </a:xfrm>
            <a:prstGeom prst="line">
              <a:avLst/>
            </a:prstGeom>
            <a:noFill/>
            <a:ln w="762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543" name="Line 55"/>
            <p:cNvSpPr>
              <a:spLocks noChangeShapeType="1"/>
            </p:cNvSpPr>
            <p:nvPr/>
          </p:nvSpPr>
          <p:spPr bwMode="auto">
            <a:xfrm flipV="1">
              <a:off x="3168" y="1008"/>
              <a:ext cx="672" cy="192"/>
            </a:xfrm>
            <a:prstGeom prst="line">
              <a:avLst/>
            </a:prstGeom>
            <a:noFill/>
            <a:ln w="762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544" name="Line 56"/>
            <p:cNvSpPr>
              <a:spLocks noChangeShapeType="1"/>
            </p:cNvSpPr>
            <p:nvPr/>
          </p:nvSpPr>
          <p:spPr bwMode="auto">
            <a:xfrm flipV="1">
              <a:off x="3840" y="768"/>
              <a:ext cx="672" cy="240"/>
            </a:xfrm>
            <a:prstGeom prst="line">
              <a:avLst/>
            </a:prstGeom>
            <a:noFill/>
            <a:ln w="762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63545" name="Group 57"/>
          <p:cNvGrpSpPr>
            <a:grpSpLocks/>
          </p:cNvGrpSpPr>
          <p:nvPr/>
        </p:nvGrpSpPr>
        <p:grpSpPr bwMode="auto">
          <a:xfrm>
            <a:off x="4110195" y="2061792"/>
            <a:ext cx="2756865" cy="685611"/>
            <a:chOff x="2544" y="912"/>
            <a:chExt cx="1968" cy="528"/>
          </a:xfrm>
        </p:grpSpPr>
        <p:sp>
          <p:nvSpPr>
            <p:cNvPr id="63546" name="Line 58"/>
            <p:cNvSpPr>
              <a:spLocks noChangeShapeType="1"/>
            </p:cNvSpPr>
            <p:nvPr/>
          </p:nvSpPr>
          <p:spPr bwMode="auto">
            <a:xfrm flipV="1">
              <a:off x="2544" y="1344"/>
              <a:ext cx="624" cy="96"/>
            </a:xfrm>
            <a:prstGeom prst="line">
              <a:avLst/>
            </a:prstGeom>
            <a:noFill/>
            <a:ln w="76200">
              <a:solidFill>
                <a:srgbClr val="FFA63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547" name="Line 59"/>
            <p:cNvSpPr>
              <a:spLocks noChangeShapeType="1"/>
            </p:cNvSpPr>
            <p:nvPr/>
          </p:nvSpPr>
          <p:spPr bwMode="auto">
            <a:xfrm flipV="1">
              <a:off x="3168" y="1200"/>
              <a:ext cx="672" cy="144"/>
            </a:xfrm>
            <a:prstGeom prst="line">
              <a:avLst/>
            </a:prstGeom>
            <a:noFill/>
            <a:ln w="76200">
              <a:solidFill>
                <a:srgbClr val="FFA63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548" name="Line 60"/>
            <p:cNvSpPr>
              <a:spLocks noChangeShapeType="1"/>
            </p:cNvSpPr>
            <p:nvPr/>
          </p:nvSpPr>
          <p:spPr bwMode="auto">
            <a:xfrm flipV="1">
              <a:off x="3840" y="912"/>
              <a:ext cx="672" cy="288"/>
            </a:xfrm>
            <a:prstGeom prst="line">
              <a:avLst/>
            </a:prstGeom>
            <a:noFill/>
            <a:ln w="76200">
              <a:solidFill>
                <a:srgbClr val="FFA63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63549" name="Group 61"/>
          <p:cNvGrpSpPr>
            <a:grpSpLocks/>
          </p:cNvGrpSpPr>
          <p:nvPr/>
        </p:nvGrpSpPr>
        <p:grpSpPr bwMode="auto">
          <a:xfrm>
            <a:off x="4042954" y="1313854"/>
            <a:ext cx="2824106" cy="1558206"/>
            <a:chOff x="2496" y="336"/>
            <a:chExt cx="2016" cy="1200"/>
          </a:xfrm>
        </p:grpSpPr>
        <p:sp>
          <p:nvSpPr>
            <p:cNvPr id="63550" name="Line 62"/>
            <p:cNvSpPr>
              <a:spLocks noChangeShapeType="1"/>
            </p:cNvSpPr>
            <p:nvPr/>
          </p:nvSpPr>
          <p:spPr bwMode="auto">
            <a:xfrm>
              <a:off x="2496" y="1056"/>
              <a:ext cx="672" cy="48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551" name="Line 63"/>
            <p:cNvSpPr>
              <a:spLocks noChangeShapeType="1"/>
            </p:cNvSpPr>
            <p:nvPr/>
          </p:nvSpPr>
          <p:spPr bwMode="auto">
            <a:xfrm flipV="1">
              <a:off x="3168" y="960"/>
              <a:ext cx="672" cy="576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552" name="Line 64"/>
            <p:cNvSpPr>
              <a:spLocks noChangeShapeType="1"/>
            </p:cNvSpPr>
            <p:nvPr/>
          </p:nvSpPr>
          <p:spPr bwMode="auto">
            <a:xfrm flipV="1">
              <a:off x="3840" y="336"/>
              <a:ext cx="672" cy="624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63553" name="Text Box 65"/>
          <p:cNvSpPr txBox="1">
            <a:spLocks noChangeArrowheads="1"/>
          </p:cNvSpPr>
          <p:nvPr/>
        </p:nvSpPr>
        <p:spPr bwMode="auto">
          <a:xfrm>
            <a:off x="900639" y="2124121"/>
            <a:ext cx="6939720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altLang="de-DE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S. </a:t>
            </a:r>
            <a:r>
              <a:rPr lang="de-DE" altLang="de-DE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Willitsch</a:t>
            </a:r>
            <a:r>
              <a:rPr lang="de-DE" altLang="de-DE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de-DE" altLang="de-DE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and</a:t>
            </a:r>
            <a:r>
              <a:rPr lang="de-DE" altLang="de-DE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F. Merkt: </a:t>
            </a:r>
            <a:r>
              <a:rPr lang="de-DE" altLang="de-DE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J. Chem. Phys.</a:t>
            </a:r>
          </a:p>
          <a:p>
            <a:r>
              <a:rPr lang="de-DE" altLang="de-DE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118</a:t>
            </a:r>
            <a:r>
              <a:rPr lang="de-DE" altLang="de-DE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, 2235-2241 (2003):</a:t>
            </a:r>
          </a:p>
          <a:p>
            <a:endParaRPr lang="de-DE" altLang="de-DE" sz="24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r>
              <a:rPr lang="de-DE" altLang="de-DE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„... </a:t>
            </a:r>
            <a:r>
              <a:rPr lang="de-DE" altLang="de-DE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calculated</a:t>
            </a:r>
            <a:r>
              <a:rPr lang="de-DE" altLang="de-DE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de-DE" altLang="de-DE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positions</a:t>
            </a:r>
            <a:r>
              <a:rPr lang="de-DE" altLang="de-DE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de-DE" altLang="de-DE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of</a:t>
            </a:r>
            <a:r>
              <a:rPr lang="de-DE" altLang="de-DE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de-DE" altLang="de-DE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K</a:t>
            </a:r>
            <a:r>
              <a:rPr lang="de-DE" altLang="de-DE" sz="2400" i="1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</a:t>
            </a:r>
            <a:r>
              <a:rPr lang="de-DE" altLang="de-DE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=0,1 </a:t>
            </a:r>
            <a:r>
              <a:rPr lang="de-DE" altLang="de-DE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levels</a:t>
            </a:r>
            <a:r>
              <a:rPr lang="de-DE" altLang="de-DE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de-DE" altLang="de-DE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are</a:t>
            </a:r>
            <a:endParaRPr lang="de-DE" altLang="de-DE" sz="24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r>
              <a:rPr lang="de-DE" altLang="de-DE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in </a:t>
            </a:r>
            <a:r>
              <a:rPr lang="de-DE" altLang="de-DE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very</a:t>
            </a:r>
            <a:r>
              <a:rPr lang="de-DE" altLang="de-DE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de-DE" altLang="de-DE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good</a:t>
            </a:r>
            <a:r>
              <a:rPr lang="de-DE" altLang="de-DE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de-DE" altLang="de-DE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agreement</a:t>
            </a:r>
            <a:r>
              <a:rPr lang="de-DE" altLang="de-DE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, </a:t>
            </a:r>
            <a:r>
              <a:rPr lang="de-DE" altLang="de-DE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whereas</a:t>
            </a:r>
            <a:r>
              <a:rPr lang="de-DE" altLang="de-DE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de-DE" altLang="de-DE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the</a:t>
            </a:r>
            <a:r>
              <a:rPr lang="de-DE" altLang="de-DE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de-DE" altLang="de-DE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K</a:t>
            </a:r>
            <a:r>
              <a:rPr lang="de-DE" altLang="de-DE" sz="2400" i="1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</a:t>
            </a:r>
            <a:r>
              <a:rPr lang="de-DE" altLang="de-DE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=2 </a:t>
            </a:r>
            <a:r>
              <a:rPr lang="de-DE" altLang="de-DE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levels</a:t>
            </a:r>
            <a:endParaRPr lang="de-DE" altLang="de-DE" sz="24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r>
              <a:rPr lang="de-DE" altLang="de-DE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are</a:t>
            </a:r>
            <a:r>
              <a:rPr lang="de-DE" altLang="de-DE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de-DE" altLang="de-DE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predicted</a:t>
            </a:r>
            <a:r>
              <a:rPr lang="de-DE" altLang="de-DE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de-DE" altLang="de-DE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systematically</a:t>
            </a:r>
            <a:r>
              <a:rPr lang="de-DE" altLang="de-DE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at </a:t>
            </a:r>
            <a:r>
              <a:rPr lang="de-DE" altLang="de-DE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about</a:t>
            </a:r>
            <a:r>
              <a:rPr lang="de-DE" altLang="de-DE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5 cm</a:t>
            </a:r>
            <a:r>
              <a:rPr lang="de-DE" altLang="de-DE" sz="2400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-1</a:t>
            </a:r>
            <a:r>
              <a:rPr lang="de-DE" altLang="de-DE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de-DE" altLang="de-DE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lower</a:t>
            </a:r>
            <a:endParaRPr lang="de-DE" altLang="de-DE" sz="24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r>
              <a:rPr lang="de-DE" altLang="de-DE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wave</a:t>
            </a:r>
            <a:r>
              <a:rPr lang="de-DE" altLang="de-DE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de-DE" altLang="de-DE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numbers</a:t>
            </a:r>
            <a:r>
              <a:rPr lang="de-DE" altLang="de-DE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....“</a:t>
            </a:r>
            <a:endParaRPr lang="en-US" altLang="de-DE" sz="24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3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3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5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5394325" y="1916113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 altLang="de-DE" sz="2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4523" name="Picture 11" descr="a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43675" y="-11210925"/>
            <a:ext cx="5337175" cy="702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30" name="Picture 18" descr="a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955341"/>
            <a:ext cx="4450259" cy="586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31" name="Line 19"/>
          <p:cNvSpPr>
            <a:spLocks noChangeShapeType="1"/>
          </p:cNvSpPr>
          <p:nvPr/>
        </p:nvSpPr>
        <p:spPr bwMode="auto">
          <a:xfrm flipV="1">
            <a:off x="4454628" y="4311352"/>
            <a:ext cx="2784371" cy="199796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4532" name="Line 20"/>
          <p:cNvSpPr>
            <a:spLocks noChangeShapeType="1"/>
          </p:cNvSpPr>
          <p:nvPr/>
        </p:nvSpPr>
        <p:spPr bwMode="auto">
          <a:xfrm flipV="1">
            <a:off x="4510653" y="2509540"/>
            <a:ext cx="3276600" cy="2438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4533" name="Line 21"/>
          <p:cNvSpPr>
            <a:spLocks noChangeShapeType="1"/>
          </p:cNvSpPr>
          <p:nvPr/>
        </p:nvSpPr>
        <p:spPr bwMode="auto">
          <a:xfrm flipV="1">
            <a:off x="4454628" y="2459737"/>
            <a:ext cx="3200400" cy="2209800"/>
          </a:xfrm>
          <a:prstGeom prst="line">
            <a:avLst/>
          </a:prstGeom>
          <a:noFill/>
          <a:ln w="76200">
            <a:solidFill>
              <a:srgbClr val="FFA63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4534" name="Line 22"/>
          <p:cNvSpPr>
            <a:spLocks noChangeShapeType="1"/>
          </p:cNvSpPr>
          <p:nvPr/>
        </p:nvSpPr>
        <p:spPr bwMode="auto">
          <a:xfrm flipV="1">
            <a:off x="4446739" y="2249939"/>
            <a:ext cx="3200400" cy="2209800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4535" name="Line 23"/>
          <p:cNvSpPr>
            <a:spLocks noChangeShapeType="1"/>
          </p:cNvSpPr>
          <p:nvPr/>
        </p:nvSpPr>
        <p:spPr bwMode="auto">
          <a:xfrm flipV="1">
            <a:off x="4438850" y="1243363"/>
            <a:ext cx="3200400" cy="2286000"/>
          </a:xfrm>
          <a:prstGeom prst="line">
            <a:avLst/>
          </a:prstGeom>
          <a:noFill/>
          <a:ln w="76200">
            <a:solidFill>
              <a:srgbClr val="00BA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659307" y="1295400"/>
            <a:ext cx="11953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4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</a:t>
            </a:r>
            <a:r>
              <a:rPr lang="de-DE" altLang="de-DE" sz="4400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endParaRPr lang="de-DE" altLang="de-DE" sz="4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1421307" y="1066800"/>
            <a:ext cx="450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endParaRPr lang="de-DE" altLang="de-DE" sz="2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735507" y="2286000"/>
            <a:ext cx="139012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44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de-DE" altLang="de-DE" sz="4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altLang="de-DE" sz="44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de-DE" altLang="de-DE" sz="44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de-DE" altLang="de-DE" sz="4400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endParaRPr lang="de-DE" altLang="de-DE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811707" y="1981200"/>
            <a:ext cx="5111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4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~</a:t>
            </a:r>
            <a:endParaRPr lang="de-DE" altLang="de-DE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872032" y="3470275"/>
            <a:ext cx="141417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3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de-DE" altLang="de-DE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≤ </a:t>
            </a:r>
            <a:r>
              <a:rPr lang="de-DE" altLang="de-DE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endParaRPr lang="de-DE" altLang="de-DE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948232" y="4156075"/>
            <a:ext cx="16706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3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J</a:t>
            </a:r>
            <a:r>
              <a:rPr lang="de-DE" altLang="de-DE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altLang="de-DE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≤ </a:t>
            </a:r>
            <a:r>
              <a:rPr lang="de-DE" altLang="de-DE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7/2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1" grpId="0" animBg="1"/>
      <p:bldP spid="64532" grpId="0" animBg="1"/>
      <p:bldP spid="64533" grpId="0" animBg="1"/>
      <p:bldP spid="64534" grpId="0" animBg="1"/>
      <p:bldP spid="645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082" name="Picture 2" descr="tr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931" y="1719263"/>
            <a:ext cx="6784494" cy="469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pieren 1"/>
          <p:cNvGrpSpPr/>
          <p:nvPr/>
        </p:nvGrpSpPr>
        <p:grpSpPr>
          <a:xfrm>
            <a:off x="346869" y="620688"/>
            <a:ext cx="1261269" cy="903312"/>
            <a:chOff x="346869" y="620688"/>
            <a:chExt cx="1261269" cy="903312"/>
          </a:xfrm>
        </p:grpSpPr>
        <p:sp>
          <p:nvSpPr>
            <p:cNvPr id="302083" name="Text Box 3"/>
            <p:cNvSpPr txBox="1">
              <a:spLocks noChangeArrowheads="1"/>
            </p:cNvSpPr>
            <p:nvPr/>
          </p:nvSpPr>
          <p:spPr bwMode="auto">
            <a:xfrm>
              <a:off x="346869" y="762000"/>
              <a:ext cx="1195388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1" lang="de-DE" altLang="de-DE" sz="44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anose="020B0604020202030204" pitchFamily="34" charset="0"/>
                </a:rPr>
                <a:t>CH</a:t>
              </a:r>
              <a:r>
                <a:rPr kumimoji="1" lang="de-DE" altLang="de-DE" sz="4400" baseline="-25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anose="020B0604020202030204" pitchFamily="34" charset="0"/>
                </a:rPr>
                <a:t>2</a:t>
              </a:r>
            </a:p>
          </p:txBody>
        </p:sp>
        <p:sp>
          <p:nvSpPr>
            <p:cNvPr id="302084" name="Text Box 4"/>
            <p:cNvSpPr txBox="1">
              <a:spLocks noChangeArrowheads="1"/>
            </p:cNvSpPr>
            <p:nvPr/>
          </p:nvSpPr>
          <p:spPr bwMode="auto">
            <a:xfrm>
              <a:off x="1157288" y="620688"/>
              <a:ext cx="450850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1" lang="de-DE" altLang="de-DE" sz="36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anose="020B0604020202030204" pitchFamily="34" charset="0"/>
                </a:rPr>
                <a:t>+</a:t>
              </a:r>
            </a:p>
          </p:txBody>
        </p:sp>
      </p:grpSp>
      <p:sp>
        <p:nvSpPr>
          <p:cNvPr id="302085" name="Text Box 5"/>
          <p:cNvSpPr txBox="1">
            <a:spLocks noChangeArrowheads="1"/>
          </p:cNvSpPr>
          <p:nvPr/>
        </p:nvSpPr>
        <p:spPr bwMode="auto">
          <a:xfrm>
            <a:off x="2009435" y="761820"/>
            <a:ext cx="14954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1" lang="de-DE" altLang="de-DE" sz="4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30204" pitchFamily="34" charset="0"/>
              </a:rPr>
              <a:t>X</a:t>
            </a:r>
            <a:r>
              <a:rPr kumimoji="1" lang="de-DE" altLang="de-DE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30204" pitchFamily="34" charset="0"/>
              </a:rPr>
              <a:t> </a:t>
            </a:r>
            <a:r>
              <a:rPr kumimoji="1" lang="de-DE" altLang="de-DE" sz="4400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30204" pitchFamily="34" charset="0"/>
              </a:rPr>
              <a:t>2</a:t>
            </a:r>
            <a:r>
              <a:rPr kumimoji="1" lang="de-DE" altLang="de-DE" sz="4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30204" pitchFamily="34" charset="0"/>
              </a:rPr>
              <a:t>A</a:t>
            </a:r>
            <a:r>
              <a:rPr kumimoji="1" lang="de-DE" altLang="de-DE" sz="44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30204" pitchFamily="34" charset="0"/>
              </a:rPr>
              <a:t>1</a:t>
            </a:r>
          </a:p>
        </p:txBody>
      </p:sp>
      <p:sp>
        <p:nvSpPr>
          <p:cNvPr id="302086" name="Text Box 6"/>
          <p:cNvSpPr txBox="1">
            <a:spLocks noChangeArrowheads="1"/>
          </p:cNvSpPr>
          <p:nvPr/>
        </p:nvSpPr>
        <p:spPr bwMode="auto">
          <a:xfrm>
            <a:off x="2120992" y="441325"/>
            <a:ext cx="5111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1" lang="de-DE" altLang="de-DE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30204" pitchFamily="34" charset="0"/>
              </a:rPr>
              <a:t>~</a:t>
            </a:r>
          </a:p>
        </p:txBody>
      </p:sp>
      <p:sp>
        <p:nvSpPr>
          <p:cNvPr id="302087" name="Text Box 7"/>
          <p:cNvSpPr txBox="1">
            <a:spLocks noChangeArrowheads="1"/>
          </p:cNvSpPr>
          <p:nvPr/>
        </p:nvSpPr>
        <p:spPr bwMode="auto">
          <a:xfrm>
            <a:off x="4355976" y="875759"/>
            <a:ext cx="440216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1" lang="de-DE" altLang="de-DE" sz="3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30204" pitchFamily="34" charset="0"/>
              </a:rPr>
              <a:t>N</a:t>
            </a:r>
            <a:r>
              <a:rPr kumimoji="1" lang="de-DE" altLang="de-DE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30204" pitchFamily="34" charset="0"/>
              </a:rPr>
              <a:t> </a:t>
            </a:r>
            <a:r>
              <a:rPr kumimoji="1" lang="de-DE" altLang="de-DE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30204" pitchFamily="34" charset="0"/>
              </a:rPr>
              <a:t>≤ </a:t>
            </a:r>
            <a:r>
              <a:rPr kumimoji="1" lang="de-DE" altLang="de-DE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30204" pitchFamily="34" charset="0"/>
              </a:rPr>
              <a:t>10     </a:t>
            </a:r>
            <a:r>
              <a:rPr kumimoji="1" lang="de-DE" altLang="de-DE" sz="3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30204" pitchFamily="34" charset="0"/>
              </a:rPr>
              <a:t>T</a:t>
            </a:r>
            <a:r>
              <a:rPr kumimoji="1" lang="de-DE" altLang="de-DE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30204" pitchFamily="34" charset="0"/>
              </a:rPr>
              <a:t> = 300 K</a:t>
            </a:r>
          </a:p>
        </p:txBody>
      </p:sp>
      <p:sp>
        <p:nvSpPr>
          <p:cNvPr id="302089" name="Text Box 9"/>
          <p:cNvSpPr txBox="1">
            <a:spLocks noChangeArrowheads="1"/>
          </p:cNvSpPr>
          <p:nvPr/>
        </p:nvSpPr>
        <p:spPr bwMode="auto">
          <a:xfrm>
            <a:off x="2589765" y="1988840"/>
            <a:ext cx="15684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1" lang="de-DE" altLang="de-DE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SymbolProp BT" pitchFamily="18" charset="2"/>
              </a:rPr>
              <a:t>n</a:t>
            </a:r>
            <a:r>
              <a:rPr kumimoji="1" lang="de-DE" altLang="de-DE" sz="32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30204" pitchFamily="34" charset="0"/>
              </a:rPr>
              <a:t>2  </a:t>
            </a:r>
            <a:r>
              <a:rPr kumimoji="1" lang="de-DE" altLang="de-DE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30204" pitchFamily="34" charset="0"/>
              </a:rPr>
              <a:t>band</a:t>
            </a:r>
            <a:endParaRPr kumimoji="1" lang="de-DE" altLang="de-DE" sz="3200" dirty="0">
              <a:effectLst>
                <a:outerShdw blurRad="38100" dist="38100" dir="2700000" algn="tl">
                  <a:srgbClr val="C0C0C0"/>
                </a:outerShdw>
              </a:effectLst>
              <a:latin typeface="SymbolProp BT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365125" y="489992"/>
            <a:ext cx="8440767" cy="1071781"/>
            <a:chOff x="365125" y="76200"/>
            <a:chExt cx="8440767" cy="1071781"/>
          </a:xfrm>
        </p:grpSpPr>
        <p:sp>
          <p:nvSpPr>
            <p:cNvPr id="303106" name="Text Box 2"/>
            <p:cNvSpPr txBox="1">
              <a:spLocks noChangeArrowheads="1"/>
            </p:cNvSpPr>
            <p:nvPr/>
          </p:nvSpPr>
          <p:spPr bwMode="auto">
            <a:xfrm>
              <a:off x="365125" y="381000"/>
              <a:ext cx="1195388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1" lang="de-DE" altLang="de-DE" sz="440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anose="020B0604020202030204" pitchFamily="34" charset="0"/>
                </a:rPr>
                <a:t>CH</a:t>
              </a:r>
              <a:r>
                <a:rPr kumimoji="1" lang="de-DE" altLang="de-DE" sz="4400" baseline="-2500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anose="020B0604020202030204" pitchFamily="34" charset="0"/>
                </a:rPr>
                <a:t>2</a:t>
              </a:r>
            </a:p>
          </p:txBody>
        </p:sp>
        <p:sp>
          <p:nvSpPr>
            <p:cNvPr id="303107" name="Text Box 3"/>
            <p:cNvSpPr txBox="1">
              <a:spLocks noChangeArrowheads="1"/>
            </p:cNvSpPr>
            <p:nvPr/>
          </p:nvSpPr>
          <p:spPr bwMode="auto">
            <a:xfrm>
              <a:off x="1149350" y="228600"/>
              <a:ext cx="450850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1" lang="de-DE" altLang="de-DE" sz="360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anose="020B0604020202030204" pitchFamily="34" charset="0"/>
                </a:rPr>
                <a:t>+</a:t>
              </a:r>
            </a:p>
          </p:txBody>
        </p:sp>
        <p:sp>
          <p:nvSpPr>
            <p:cNvPr id="303108" name="Text Box 4"/>
            <p:cNvSpPr txBox="1">
              <a:spLocks noChangeArrowheads="1"/>
            </p:cNvSpPr>
            <p:nvPr/>
          </p:nvSpPr>
          <p:spPr bwMode="auto">
            <a:xfrm>
              <a:off x="2009775" y="381000"/>
              <a:ext cx="1495425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1" lang="de-DE" altLang="de-DE" sz="4400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anose="020B0604020202030204" pitchFamily="34" charset="0"/>
                </a:rPr>
                <a:t>X</a:t>
              </a:r>
              <a:r>
                <a:rPr kumimoji="1" lang="de-DE" altLang="de-DE" sz="440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anose="020B0604020202030204" pitchFamily="34" charset="0"/>
                </a:rPr>
                <a:t> </a:t>
              </a:r>
              <a:r>
                <a:rPr kumimoji="1" lang="de-DE" altLang="de-DE" sz="4400" baseline="3000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anose="020B0604020202030204" pitchFamily="34" charset="0"/>
                </a:rPr>
                <a:t>2</a:t>
              </a:r>
              <a:r>
                <a:rPr kumimoji="1" lang="de-DE" altLang="de-DE" sz="4400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anose="020B0604020202030204" pitchFamily="34" charset="0"/>
                </a:rPr>
                <a:t>A</a:t>
              </a:r>
              <a:r>
                <a:rPr kumimoji="1" lang="de-DE" altLang="de-DE" sz="4400" baseline="-2500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anose="020B0604020202030204" pitchFamily="34" charset="0"/>
                </a:rPr>
                <a:t>1</a:t>
              </a:r>
            </a:p>
          </p:txBody>
        </p:sp>
        <p:sp>
          <p:nvSpPr>
            <p:cNvPr id="303109" name="Text Box 5"/>
            <p:cNvSpPr txBox="1">
              <a:spLocks noChangeArrowheads="1"/>
            </p:cNvSpPr>
            <p:nvPr/>
          </p:nvSpPr>
          <p:spPr bwMode="auto">
            <a:xfrm>
              <a:off x="2057400" y="76200"/>
              <a:ext cx="511175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1" lang="de-DE" altLang="de-DE" sz="440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anose="020B0604020202030204" pitchFamily="34" charset="0"/>
                </a:rPr>
                <a:t>~</a:t>
              </a:r>
            </a:p>
          </p:txBody>
        </p:sp>
        <p:sp>
          <p:nvSpPr>
            <p:cNvPr id="303110" name="Text Box 6"/>
            <p:cNvSpPr txBox="1">
              <a:spLocks noChangeArrowheads="1"/>
            </p:cNvSpPr>
            <p:nvPr/>
          </p:nvSpPr>
          <p:spPr bwMode="auto">
            <a:xfrm>
              <a:off x="4403725" y="501650"/>
              <a:ext cx="4402167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1" lang="de-DE" altLang="de-DE" sz="3600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anose="020B0604020202030204" pitchFamily="34" charset="0"/>
                </a:rPr>
                <a:t>N</a:t>
              </a:r>
              <a:r>
                <a:rPr kumimoji="1" lang="de-DE" altLang="de-DE" sz="360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anose="020B0604020202030204" pitchFamily="34" charset="0"/>
                </a:rPr>
                <a:t> </a:t>
              </a:r>
              <a:r>
                <a:rPr kumimoji="1" lang="de-DE" altLang="de-DE" sz="360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anose="020B0604020202030204" pitchFamily="34" charset="0"/>
                </a:rPr>
                <a:t>≤ </a:t>
              </a:r>
              <a:r>
                <a:rPr kumimoji="1" lang="de-DE" altLang="de-DE" sz="36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anose="020B0604020202030204" pitchFamily="34" charset="0"/>
                </a:rPr>
                <a:t>10     </a:t>
              </a:r>
              <a:r>
                <a:rPr kumimoji="1" lang="de-DE" altLang="de-DE" sz="3600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anose="020B0604020202030204" pitchFamily="34" charset="0"/>
                </a:rPr>
                <a:t>T</a:t>
              </a:r>
              <a:r>
                <a:rPr kumimoji="1" lang="de-DE" altLang="de-DE" sz="36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anose="020B0604020202030204" pitchFamily="34" charset="0"/>
                </a:rPr>
                <a:t> = 300 K</a:t>
              </a:r>
            </a:p>
          </p:txBody>
        </p:sp>
      </p:grpSp>
      <p:sp>
        <p:nvSpPr>
          <p:cNvPr id="303111" name="Text Box 7"/>
          <p:cNvSpPr txBox="1">
            <a:spLocks noChangeArrowheads="1"/>
          </p:cNvSpPr>
          <p:nvPr/>
        </p:nvSpPr>
        <p:spPr bwMode="auto">
          <a:xfrm>
            <a:off x="4911725" y="1121370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kumimoji="1" lang="de-DE" altLang="de-DE" sz="3200" dirty="0"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30204" pitchFamily="34" charset="0"/>
            </a:endParaRPr>
          </a:p>
        </p:txBody>
      </p:sp>
      <p:sp>
        <p:nvSpPr>
          <p:cNvPr id="303112" name="Text Box 8"/>
          <p:cNvSpPr txBox="1">
            <a:spLocks noChangeArrowheads="1"/>
          </p:cNvSpPr>
          <p:nvPr/>
        </p:nvSpPr>
        <p:spPr bwMode="auto">
          <a:xfrm>
            <a:off x="2270125" y="1719263"/>
            <a:ext cx="15684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1" lang="de-DE" altLang="de-DE" sz="3200">
                <a:effectLst>
                  <a:outerShdw blurRad="38100" dist="38100" dir="2700000" algn="tl">
                    <a:srgbClr val="C0C0C0"/>
                  </a:outerShdw>
                </a:effectLst>
                <a:latin typeface="SymbolProp BT" pitchFamily="18" charset="2"/>
              </a:rPr>
              <a:t>n</a:t>
            </a:r>
            <a:r>
              <a:rPr kumimoji="1" lang="de-DE" altLang="de-DE" sz="3200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30204" pitchFamily="34" charset="0"/>
              </a:rPr>
              <a:t>2  </a:t>
            </a:r>
            <a:r>
              <a:rPr kumimoji="1" lang="de-DE" altLang="de-DE" sz="320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30204" pitchFamily="34" charset="0"/>
              </a:rPr>
              <a:t>band</a:t>
            </a:r>
            <a:endParaRPr kumimoji="1" lang="de-DE" altLang="de-DE" sz="3200">
              <a:effectLst>
                <a:outerShdw blurRad="38100" dist="38100" dir="2700000" algn="tl">
                  <a:srgbClr val="C0C0C0"/>
                </a:outerShdw>
              </a:effectLst>
              <a:latin typeface="SymbolProp BT" pitchFamily="18" charset="2"/>
            </a:endParaRPr>
          </a:p>
        </p:txBody>
      </p:sp>
      <p:pic>
        <p:nvPicPr>
          <p:cNvPr id="303113" name="Picture 9" descr="tr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1752743"/>
            <a:ext cx="6867525" cy="466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3114" name="Text Box 10"/>
          <p:cNvSpPr txBox="1">
            <a:spLocks noChangeArrowheads="1"/>
          </p:cNvSpPr>
          <p:nvPr/>
        </p:nvSpPr>
        <p:spPr bwMode="auto">
          <a:xfrm>
            <a:off x="2738115" y="1985467"/>
            <a:ext cx="21939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1" lang="de-DE" altLang="de-DE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ymbolProp BT" pitchFamily="18" charset="2"/>
              </a:rPr>
              <a:t>n</a:t>
            </a:r>
            <a:r>
              <a:rPr kumimoji="1" lang="de-DE" altLang="de-DE" sz="3200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30204" pitchFamily="34" charset="0"/>
              </a:rPr>
              <a:t>1</a:t>
            </a:r>
            <a:r>
              <a:rPr kumimoji="1" lang="de-DE" altLang="de-DE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30204" pitchFamily="34" charset="0"/>
              </a:rPr>
              <a:t>/</a:t>
            </a:r>
            <a:r>
              <a:rPr kumimoji="1" lang="de-DE" altLang="de-DE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ymbolProp BT" pitchFamily="18" charset="2"/>
              </a:rPr>
              <a:t>n</a:t>
            </a:r>
            <a:r>
              <a:rPr kumimoji="1" lang="de-DE" altLang="de-DE" sz="3200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30204" pitchFamily="34" charset="0"/>
              </a:rPr>
              <a:t>3 </a:t>
            </a:r>
            <a:r>
              <a:rPr kumimoji="1" lang="de-DE" altLang="de-DE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30204" pitchFamily="34" charset="0"/>
              </a:rPr>
              <a:t>bands</a:t>
            </a:r>
            <a:endParaRPr kumimoji="1" lang="de-DE" altLang="de-DE" sz="3200" dirty="0"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30204" pitchFamily="34" charset="0"/>
            </a:endParaRPr>
          </a:p>
        </p:txBody>
      </p:sp>
      <p:sp>
        <p:nvSpPr>
          <p:cNvPr id="303115" name="AutoShape 11"/>
          <p:cNvSpPr>
            <a:spLocks noChangeArrowheads="1"/>
          </p:cNvSpPr>
          <p:nvPr/>
        </p:nvSpPr>
        <p:spPr bwMode="auto">
          <a:xfrm rot="16200000">
            <a:off x="1679105" y="5911552"/>
            <a:ext cx="914400" cy="457200"/>
          </a:xfrm>
          <a:custGeom>
            <a:avLst/>
            <a:gdLst>
              <a:gd name="G0" fmla="+- 0 0 0"/>
              <a:gd name="G1" fmla="+- 11148990 0 0"/>
              <a:gd name="G2" fmla="+- 0 0 1114899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1114899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11148990"/>
              <a:gd name="G36" fmla="sin G34 11148990"/>
              <a:gd name="G37" fmla="+/ 1114899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9869 w 21600"/>
              <a:gd name="T5" fmla="*/ 40 h 21600"/>
              <a:gd name="T6" fmla="*/ 2820 w 21600"/>
              <a:gd name="T7" fmla="*/ 12189 h 21600"/>
              <a:gd name="T8" fmla="*/ 10334 w 21600"/>
              <a:gd name="T9" fmla="*/ 5420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cubicBezTo>
                  <a:pt x="5399" y="11110"/>
                  <a:pt x="5426" y="11420"/>
                  <a:pt x="5480" y="11726"/>
                </a:cubicBezTo>
                <a:lnTo>
                  <a:pt x="160" y="12653"/>
                </a:lnTo>
                <a:cubicBezTo>
                  <a:pt x="53" y="12041"/>
                  <a:pt x="0" y="11421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-1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3116" name="Text Box 12"/>
          <p:cNvSpPr txBox="1">
            <a:spLocks noChangeArrowheads="1"/>
          </p:cNvSpPr>
          <p:nvPr/>
        </p:nvSpPr>
        <p:spPr bwMode="auto">
          <a:xfrm>
            <a:off x="2170112" y="6332810"/>
            <a:ext cx="2401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1" lang="de-DE" altLang="de-DE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30204" pitchFamily="34" charset="0"/>
              </a:rPr>
              <a:t>Lines </a:t>
            </a:r>
            <a:r>
              <a:rPr kumimoji="1" lang="de-DE" altLang="de-DE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30204" pitchFamily="34" charset="0"/>
              </a:rPr>
              <a:t>observed</a:t>
            </a:r>
            <a:r>
              <a:rPr kumimoji="1" lang="de-DE" altLang="de-DE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30204" pitchFamily="34" charset="0"/>
              </a:rPr>
              <a:t> </a:t>
            </a:r>
            <a:r>
              <a:rPr kumimoji="1" lang="de-DE" altLang="de-DE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30204" pitchFamily="34" charset="0"/>
              </a:rPr>
              <a:t>by</a:t>
            </a:r>
            <a:r>
              <a:rPr kumimoji="1" lang="de-DE" altLang="de-DE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30204" pitchFamily="34" charset="0"/>
              </a:rPr>
              <a:t> </a:t>
            </a:r>
            <a:r>
              <a:rPr kumimoji="1" lang="de-DE" altLang="de-DE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30204" pitchFamily="34" charset="0"/>
              </a:rPr>
              <a:t>Oka</a:t>
            </a:r>
            <a:endParaRPr kumimoji="1" lang="de-DE" altLang="de-DE" sz="3200" dirty="0"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48" y="1208523"/>
            <a:ext cx="4233672" cy="3621024"/>
          </a:xfrm>
          <a:prstGeom prst="rect">
            <a:avLst/>
          </a:prstGeom>
        </p:spPr>
      </p:pic>
      <p:sp>
        <p:nvSpPr>
          <p:cNvPr id="304141" name="Text Box 13"/>
          <p:cNvSpPr txBox="1">
            <a:spLocks noChangeArrowheads="1"/>
          </p:cNvSpPr>
          <p:nvPr/>
        </p:nvSpPr>
        <p:spPr bwMode="auto">
          <a:xfrm>
            <a:off x="5551488" y="3082925"/>
            <a:ext cx="3921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1" lang="de-DE" altLang="de-DE" sz="280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30204" pitchFamily="34" charset="0"/>
              </a:rPr>
              <a:t>~</a:t>
            </a:r>
            <a:endParaRPr kumimoji="1" lang="en-US" altLang="de-DE" sz="2800"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30204" pitchFamily="34" charset="0"/>
            </a:endParaRPr>
          </a:p>
        </p:txBody>
      </p:sp>
      <p:sp>
        <p:nvSpPr>
          <p:cNvPr id="304142" name="Text Box 14"/>
          <p:cNvSpPr txBox="1">
            <a:spLocks noChangeArrowheads="1"/>
          </p:cNvSpPr>
          <p:nvPr/>
        </p:nvSpPr>
        <p:spPr bwMode="auto">
          <a:xfrm>
            <a:off x="6811963" y="3082925"/>
            <a:ext cx="3921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1" lang="de-DE" altLang="de-DE" sz="280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30204" pitchFamily="34" charset="0"/>
              </a:rPr>
              <a:t>~</a:t>
            </a:r>
            <a:endParaRPr kumimoji="1" lang="en-US" altLang="de-DE" sz="2800"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30204" pitchFamily="34" charset="0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323528" y="620688"/>
            <a:ext cx="8563297" cy="6208118"/>
            <a:chOff x="228600" y="120650"/>
            <a:chExt cx="8658225" cy="6396038"/>
          </a:xfrm>
        </p:grpSpPr>
        <p:pic>
          <p:nvPicPr>
            <p:cNvPr id="304131" name="Picture 3" descr="CH2+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917825"/>
              <a:ext cx="4130675" cy="3598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4132" name="Rectangle 4"/>
            <p:cNvSpPr>
              <a:spLocks noChangeArrowheads="1"/>
            </p:cNvSpPr>
            <p:nvPr/>
          </p:nvSpPr>
          <p:spPr bwMode="auto">
            <a:xfrm>
              <a:off x="228600" y="4572000"/>
              <a:ext cx="4030663" cy="1096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spcBef>
                  <a:spcPct val="20000"/>
                </a:spcBef>
                <a:buSzPct val="130000"/>
                <a:buFont typeface="Wingdings" panose="05000000000000000000" pitchFamily="2" charset="2"/>
                <a:buChar char="§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SzPct val="75000"/>
                <a:buFont typeface="Monotype Sorts" pitchFamily="2" charset="2"/>
                <a:buChar char="Ô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SzPct val="75000"/>
                <a:buFont typeface="Monotype Sorts" pitchFamily="2" charset="2"/>
                <a:buChar char="Ô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de-DE" altLang="de-DE" sz="1400">
                  <a:sym typeface="Symbol" panose="05050102010706020507" pitchFamily="18" charset="2"/>
                </a:rPr>
                <a:t> J. L. Gottfried and T. Oka, </a:t>
              </a:r>
            </a:p>
            <a:p>
              <a:pPr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de-DE" altLang="de-DE" sz="1400">
                  <a:sym typeface="Symbol" panose="05050102010706020507" pitchFamily="18" charset="2"/>
                </a:rPr>
                <a:t> </a:t>
              </a:r>
              <a:r>
                <a:rPr lang="de-DE" altLang="de-DE" sz="1400" i="1">
                  <a:sym typeface="Symbol" panose="05050102010706020507" pitchFamily="18" charset="2"/>
                </a:rPr>
                <a:t>J. Chem. Phys.</a:t>
              </a:r>
              <a:r>
                <a:rPr lang="de-DE" altLang="de-DE" sz="1400">
                  <a:sym typeface="Symbol" panose="05050102010706020507" pitchFamily="18" charset="2"/>
                </a:rPr>
                <a:t> </a:t>
              </a:r>
              <a:r>
                <a:rPr lang="de-DE" altLang="de-DE" sz="1400" b="0">
                  <a:sym typeface="Symbol" panose="05050102010706020507" pitchFamily="18" charset="2"/>
                </a:rPr>
                <a:t>121</a:t>
              </a:r>
              <a:r>
                <a:rPr lang="de-DE" altLang="de-DE" sz="1400">
                  <a:sym typeface="Symbol" panose="05050102010706020507" pitchFamily="18" charset="2"/>
                </a:rPr>
                <a:t>, 11527 (2004)</a:t>
              </a:r>
              <a:r>
                <a:rPr lang="de-DE" altLang="de-DE" sz="1800">
                  <a:sym typeface="Symbol" panose="05050102010706020507" pitchFamily="18" charset="2"/>
                </a:rPr>
                <a:t> </a:t>
              </a:r>
              <a:endParaRPr lang="de-DE" altLang="de-DE" sz="1400">
                <a:sym typeface="Symbol" panose="05050102010706020507" pitchFamily="18" charset="2"/>
              </a:endParaRPr>
            </a:p>
            <a:p>
              <a:pPr>
                <a:buFont typeface="Wingdings" panose="05000000000000000000" pitchFamily="2" charset="2"/>
                <a:buNone/>
              </a:pPr>
              <a:r>
                <a:rPr lang="de-DE" altLang="de-DE" sz="1400">
                  <a:sym typeface="Symbol" panose="05050102010706020507" pitchFamily="18" charset="2"/>
                </a:rPr>
                <a:t>     </a:t>
              </a:r>
            </a:p>
          </p:txBody>
        </p:sp>
        <p:sp>
          <p:nvSpPr>
            <p:cNvPr id="304133" name="Text Box 5"/>
            <p:cNvSpPr txBox="1">
              <a:spLocks noChangeArrowheads="1"/>
            </p:cNvSpPr>
            <p:nvPr/>
          </p:nvSpPr>
          <p:spPr bwMode="auto">
            <a:xfrm>
              <a:off x="4724400" y="304800"/>
              <a:ext cx="1195388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1" lang="de-DE" altLang="de-DE" sz="44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anose="020B0604020202030204" pitchFamily="34" charset="0"/>
                </a:rPr>
                <a:t>CH</a:t>
              </a:r>
              <a:r>
                <a:rPr kumimoji="1" lang="de-DE" altLang="de-DE" sz="4400" baseline="-250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anose="020B0604020202030204" pitchFamily="34" charset="0"/>
                </a:rPr>
                <a:t>2</a:t>
              </a:r>
            </a:p>
          </p:txBody>
        </p:sp>
        <p:sp>
          <p:nvSpPr>
            <p:cNvPr id="304134" name="Text Box 6"/>
            <p:cNvSpPr txBox="1">
              <a:spLocks noChangeArrowheads="1"/>
            </p:cNvSpPr>
            <p:nvPr/>
          </p:nvSpPr>
          <p:spPr bwMode="auto">
            <a:xfrm>
              <a:off x="5492750" y="120650"/>
              <a:ext cx="450850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1" lang="de-DE" altLang="de-DE" sz="36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anose="020B0604020202030204" pitchFamily="34" charset="0"/>
                </a:rPr>
                <a:t>+</a:t>
              </a:r>
            </a:p>
          </p:txBody>
        </p:sp>
        <p:sp>
          <p:nvSpPr>
            <p:cNvPr id="304135" name="Text Box 7"/>
            <p:cNvSpPr txBox="1">
              <a:spLocks noChangeArrowheads="1"/>
            </p:cNvSpPr>
            <p:nvPr/>
          </p:nvSpPr>
          <p:spPr bwMode="auto">
            <a:xfrm>
              <a:off x="7391400" y="1447800"/>
              <a:ext cx="1495425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1" lang="de-DE" altLang="de-DE" sz="4400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anose="020B0604020202030204" pitchFamily="34" charset="0"/>
                </a:rPr>
                <a:t>X</a:t>
              </a:r>
              <a:r>
                <a:rPr kumimoji="1" lang="de-DE" altLang="de-DE" sz="440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anose="020B0604020202030204" pitchFamily="34" charset="0"/>
                </a:rPr>
                <a:t> </a:t>
              </a:r>
              <a:r>
                <a:rPr kumimoji="1" lang="de-DE" altLang="de-DE" sz="4400" baseline="3000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anose="020B0604020202030204" pitchFamily="34" charset="0"/>
                </a:rPr>
                <a:t>2</a:t>
              </a:r>
              <a:r>
                <a:rPr kumimoji="1" lang="de-DE" altLang="de-DE" sz="4400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anose="020B0604020202030204" pitchFamily="34" charset="0"/>
                </a:rPr>
                <a:t>A</a:t>
              </a:r>
              <a:r>
                <a:rPr kumimoji="1" lang="de-DE" altLang="de-DE" sz="4400" baseline="-2500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anose="020B0604020202030204" pitchFamily="34" charset="0"/>
                </a:rPr>
                <a:t>1</a:t>
              </a:r>
            </a:p>
          </p:txBody>
        </p:sp>
        <p:sp>
          <p:nvSpPr>
            <p:cNvPr id="304136" name="Text Box 8"/>
            <p:cNvSpPr txBox="1">
              <a:spLocks noChangeArrowheads="1"/>
            </p:cNvSpPr>
            <p:nvPr/>
          </p:nvSpPr>
          <p:spPr bwMode="auto">
            <a:xfrm>
              <a:off x="4724400" y="1447800"/>
              <a:ext cx="1495425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1" lang="de-DE" altLang="de-DE" sz="4400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anose="020B0604020202030204" pitchFamily="34" charset="0"/>
                </a:rPr>
                <a:t>A </a:t>
              </a:r>
              <a:r>
                <a:rPr kumimoji="1" lang="de-DE" altLang="de-DE" sz="4400" baseline="3000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anose="020B0604020202030204" pitchFamily="34" charset="0"/>
                </a:rPr>
                <a:t>2</a:t>
              </a:r>
              <a:r>
                <a:rPr kumimoji="1" lang="de-DE" altLang="de-DE" sz="4400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anose="020B0604020202030204" pitchFamily="34" charset="0"/>
                </a:rPr>
                <a:t>B</a:t>
              </a:r>
              <a:r>
                <a:rPr kumimoji="1" lang="de-DE" altLang="de-DE" sz="4400" baseline="-2500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anose="020B0604020202030204" pitchFamily="34" charset="0"/>
                </a:rPr>
                <a:t>1</a:t>
              </a:r>
              <a:endParaRPr kumimoji="1" lang="de-DE" altLang="de-DE" sz="200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30204" pitchFamily="34" charset="0"/>
              </a:endParaRPr>
            </a:p>
          </p:txBody>
        </p:sp>
        <p:sp>
          <p:nvSpPr>
            <p:cNvPr id="304137" name="Text Box 9"/>
            <p:cNvSpPr txBox="1">
              <a:spLocks noChangeArrowheads="1"/>
            </p:cNvSpPr>
            <p:nvPr/>
          </p:nvSpPr>
          <p:spPr bwMode="auto">
            <a:xfrm>
              <a:off x="4800600" y="1143000"/>
              <a:ext cx="511175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1" lang="de-DE" altLang="de-DE" sz="440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anose="020B0604020202030204" pitchFamily="34" charset="0"/>
                </a:rPr>
                <a:t>~</a:t>
              </a:r>
            </a:p>
          </p:txBody>
        </p:sp>
        <p:sp>
          <p:nvSpPr>
            <p:cNvPr id="304138" name="Text Box 10"/>
            <p:cNvSpPr txBox="1">
              <a:spLocks noChangeArrowheads="1"/>
            </p:cNvSpPr>
            <p:nvPr/>
          </p:nvSpPr>
          <p:spPr bwMode="auto">
            <a:xfrm>
              <a:off x="7467600" y="1143000"/>
              <a:ext cx="511175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1" lang="de-DE" altLang="de-DE" sz="440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anose="020B0604020202030204" pitchFamily="34" charset="0"/>
                </a:rPr>
                <a:t>~</a:t>
              </a:r>
            </a:p>
          </p:txBody>
        </p:sp>
        <p:sp>
          <p:nvSpPr>
            <p:cNvPr id="304139" name="Text Box 11"/>
            <p:cNvSpPr txBox="1">
              <a:spLocks noChangeArrowheads="1"/>
            </p:cNvSpPr>
            <p:nvPr/>
          </p:nvSpPr>
          <p:spPr bwMode="auto">
            <a:xfrm>
              <a:off x="6477000" y="1338263"/>
              <a:ext cx="735013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1" lang="en-US" altLang="de-DE" sz="440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anose="020B0604020202030204" pitchFamily="34" charset="0"/>
                  <a:sym typeface="Symbol" panose="05050102010706020507" pitchFamily="18" charset="2"/>
                </a:rPr>
                <a:t></a:t>
              </a:r>
            </a:p>
          </p:txBody>
        </p:sp>
        <p:sp>
          <p:nvSpPr>
            <p:cNvPr id="304140" name="Text Box 12"/>
            <p:cNvSpPr txBox="1">
              <a:spLocks noChangeArrowheads="1"/>
            </p:cNvSpPr>
            <p:nvPr/>
          </p:nvSpPr>
          <p:spPr bwMode="auto">
            <a:xfrm>
              <a:off x="5546725" y="3284538"/>
              <a:ext cx="2432050" cy="711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1" lang="de-DE" altLang="de-DE" sz="2000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anose="020B0604020202030204" pitchFamily="34" charset="0"/>
                </a:rPr>
                <a:t>A</a:t>
              </a:r>
              <a:r>
                <a:rPr kumimoji="1" lang="de-DE" altLang="de-DE" sz="200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anose="020B0604020202030204" pitchFamily="34" charset="0"/>
                </a:rPr>
                <a:t>(0,4,0)</a:t>
              </a:r>
              <a:r>
                <a:rPr kumimoji="1" lang="de-DE" altLang="de-DE" sz="2000" baseline="3000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anose="020B0604020202030204" pitchFamily="34" charset="0"/>
                </a:rPr>
                <a:t>0</a:t>
              </a:r>
              <a:r>
                <a:rPr kumimoji="1" lang="de-DE" altLang="de-DE" sz="200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anose="020B0604020202030204" pitchFamily="34" charset="0"/>
                  <a:sym typeface="Symbol" panose="05050102010706020507" pitchFamily="18" charset="2"/>
                </a:rPr>
                <a:t></a:t>
              </a:r>
              <a:r>
                <a:rPr kumimoji="1" lang="de-DE" altLang="de-DE" sz="2000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anose="020B0604020202030204" pitchFamily="34" charset="0"/>
                  <a:sym typeface="Symbol" panose="05050102010706020507" pitchFamily="18" charset="2"/>
                </a:rPr>
                <a:t>X</a:t>
              </a:r>
              <a:r>
                <a:rPr kumimoji="1" lang="de-DE" altLang="de-DE" sz="200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anose="020B0604020202030204" pitchFamily="34" charset="0"/>
                  <a:sym typeface="Symbol" panose="05050102010706020507" pitchFamily="18" charset="2"/>
                </a:rPr>
                <a:t>(0,0,0)</a:t>
              </a:r>
              <a:r>
                <a:rPr kumimoji="1" lang="de-DE" altLang="de-DE" sz="2000" baseline="30000">
                  <a:latin typeface="Helvetica" panose="020B0604020202030204" pitchFamily="34" charset="0"/>
                  <a:sym typeface="Symbol" panose="05050102010706020507" pitchFamily="18" charset="2"/>
                </a:rPr>
                <a:t>1</a:t>
              </a:r>
            </a:p>
            <a:p>
              <a:pPr eaLnBrk="0" hangingPunct="0"/>
              <a:r>
                <a:rPr kumimoji="1" lang="de-DE" altLang="de-DE" sz="2000">
                  <a:latin typeface="Helvetica" panose="020B0604020202030204" pitchFamily="34" charset="0"/>
                  <a:sym typeface="Symbol" panose="05050102010706020507" pitchFamily="18" charset="2"/>
                </a:rPr>
                <a:t>o-c =  −18 cm</a:t>
              </a:r>
              <a:r>
                <a:rPr kumimoji="1" lang="de-DE" altLang="de-DE" sz="2000" baseline="30000">
                  <a:latin typeface="Helvetica" panose="020B0604020202030204" pitchFamily="34" charset="0"/>
                  <a:sym typeface="Symbol" panose="05050102010706020507" pitchFamily="18" charset="2"/>
                </a:rPr>
                <a:t>-1</a:t>
              </a:r>
            </a:p>
          </p:txBody>
        </p:sp>
        <p:sp useBgFill="1">
          <p:nvSpPr>
            <p:cNvPr id="304143" name="Text Box 15"/>
            <p:cNvSpPr txBox="1">
              <a:spLocks noChangeArrowheads="1"/>
            </p:cNvSpPr>
            <p:nvPr/>
          </p:nvSpPr>
          <p:spPr bwMode="auto">
            <a:xfrm>
              <a:off x="1676400" y="914400"/>
              <a:ext cx="2432050" cy="711200"/>
            </a:xfrm>
            <a:prstGeom prst="rect">
              <a:avLst/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1" lang="de-DE" altLang="de-DE" sz="2000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anose="020B0604020202030204" pitchFamily="34" charset="0"/>
                </a:rPr>
                <a:t>A</a:t>
              </a:r>
              <a:r>
                <a:rPr kumimoji="1" lang="de-DE" altLang="de-DE" sz="200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anose="020B0604020202030204" pitchFamily="34" charset="0"/>
                </a:rPr>
                <a:t>(0,3,0)</a:t>
              </a:r>
              <a:r>
                <a:rPr kumimoji="1" lang="de-DE" altLang="de-DE" sz="2000" baseline="3000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anose="020B0604020202030204" pitchFamily="34" charset="0"/>
                </a:rPr>
                <a:t>1</a:t>
              </a:r>
              <a:r>
                <a:rPr kumimoji="1" lang="de-DE" altLang="de-DE" sz="200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anose="020B0604020202030204" pitchFamily="34" charset="0"/>
                  <a:sym typeface="Symbol" panose="05050102010706020507" pitchFamily="18" charset="2"/>
                </a:rPr>
                <a:t></a:t>
              </a:r>
              <a:r>
                <a:rPr kumimoji="1" lang="de-DE" altLang="de-DE" sz="2000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anose="020B0604020202030204" pitchFamily="34" charset="0"/>
                  <a:sym typeface="Symbol" panose="05050102010706020507" pitchFamily="18" charset="2"/>
                </a:rPr>
                <a:t>X</a:t>
              </a:r>
              <a:r>
                <a:rPr kumimoji="1" lang="de-DE" altLang="de-DE" sz="200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anose="020B0604020202030204" pitchFamily="34" charset="0"/>
                  <a:sym typeface="Symbol" panose="05050102010706020507" pitchFamily="18" charset="2"/>
                </a:rPr>
                <a:t>(0,0,0)</a:t>
              </a:r>
              <a:r>
                <a:rPr kumimoji="1" lang="de-DE" altLang="de-DE" sz="2000" baseline="30000">
                  <a:latin typeface="Helvetica" panose="020B0604020202030204" pitchFamily="34" charset="0"/>
                  <a:sym typeface="Symbol" panose="05050102010706020507" pitchFamily="18" charset="2"/>
                </a:rPr>
                <a:t>0</a:t>
              </a:r>
            </a:p>
            <a:p>
              <a:pPr eaLnBrk="0" hangingPunct="0"/>
              <a:r>
                <a:rPr kumimoji="1" lang="de-DE" altLang="de-DE" sz="2000">
                  <a:latin typeface="Helvetica" panose="020B0604020202030204" pitchFamily="34" charset="0"/>
                  <a:sym typeface="Symbol" panose="05050102010706020507" pitchFamily="18" charset="2"/>
                </a:rPr>
                <a:t>o-c =  −53 cm</a:t>
              </a:r>
              <a:r>
                <a:rPr kumimoji="1" lang="de-DE" altLang="de-DE" sz="2000" baseline="30000">
                  <a:latin typeface="Helvetica" panose="020B0604020202030204" pitchFamily="34" charset="0"/>
                  <a:sym typeface="Symbol" panose="05050102010706020507" pitchFamily="18" charset="2"/>
                </a:rPr>
                <a:t>-1</a:t>
              </a:r>
            </a:p>
          </p:txBody>
        </p:sp>
      </p:grpSp>
      <p:sp>
        <p:nvSpPr>
          <p:cNvPr id="304144" name="Line 16"/>
          <p:cNvSpPr>
            <a:spLocks noChangeShapeType="1"/>
          </p:cNvSpPr>
          <p:nvPr/>
        </p:nvSpPr>
        <p:spPr bwMode="auto">
          <a:xfrm flipH="1">
            <a:off x="5257800" y="39624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45" name="Line 17"/>
          <p:cNvSpPr>
            <a:spLocks noChangeShapeType="1"/>
          </p:cNvSpPr>
          <p:nvPr/>
        </p:nvSpPr>
        <p:spPr bwMode="auto">
          <a:xfrm>
            <a:off x="3581400" y="2095128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46" name="Text Box 18"/>
          <p:cNvSpPr txBox="1">
            <a:spLocks noChangeArrowheads="1"/>
          </p:cNvSpPr>
          <p:nvPr/>
        </p:nvSpPr>
        <p:spPr bwMode="auto">
          <a:xfrm>
            <a:off x="1763688" y="1181695"/>
            <a:ext cx="3921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1" lang="de-DE" altLang="de-DE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30204" pitchFamily="34" charset="0"/>
              </a:rPr>
              <a:t>~</a:t>
            </a:r>
            <a:endParaRPr kumimoji="1" lang="en-US" altLang="de-DE" sz="2800" dirty="0"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30204" pitchFamily="34" charset="0"/>
            </a:endParaRPr>
          </a:p>
        </p:txBody>
      </p:sp>
      <p:sp>
        <p:nvSpPr>
          <p:cNvPr id="304147" name="Text Box 19"/>
          <p:cNvSpPr txBox="1">
            <a:spLocks noChangeArrowheads="1"/>
          </p:cNvSpPr>
          <p:nvPr/>
        </p:nvSpPr>
        <p:spPr bwMode="auto">
          <a:xfrm>
            <a:off x="3027760" y="1181695"/>
            <a:ext cx="3921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1" lang="de-DE" altLang="de-DE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30204" pitchFamily="34" charset="0"/>
              </a:rPr>
              <a:t>~</a:t>
            </a:r>
            <a:endParaRPr kumimoji="1" lang="en-US" altLang="de-DE" sz="2800" dirty="0"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890" name="Picture 2" descr="gm-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765300"/>
            <a:ext cx="4457700" cy="478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3891" name="Text Box 3"/>
          <p:cNvSpPr txBox="1">
            <a:spLocks noChangeArrowheads="1"/>
          </p:cNvSpPr>
          <p:nvPr/>
        </p:nvSpPr>
        <p:spPr bwMode="auto">
          <a:xfrm>
            <a:off x="746125" y="5334719"/>
            <a:ext cx="26987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DE" altLang="de-DE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Where</a:t>
            </a:r>
            <a:r>
              <a:rPr lang="de-DE" altLang="de-DE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de-DE" altLang="de-DE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is</a:t>
            </a:r>
            <a:endParaRPr lang="de-DE" altLang="de-DE" sz="36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eaLnBrk="0" hangingPunct="0"/>
            <a:r>
              <a:rPr lang="de-DE" altLang="de-DE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Wuppertal?</a:t>
            </a:r>
            <a:endParaRPr lang="de-DE" altLang="de-DE" dirty="0"/>
          </a:p>
        </p:txBody>
      </p:sp>
      <p:sp>
        <p:nvSpPr>
          <p:cNvPr id="293892" name="Text Box 4"/>
          <p:cNvSpPr txBox="1">
            <a:spLocks noChangeArrowheads="1"/>
          </p:cNvSpPr>
          <p:nvPr/>
        </p:nvSpPr>
        <p:spPr bwMode="auto">
          <a:xfrm>
            <a:off x="1279525" y="4384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de-DE" altLang="de-DE"/>
          </a:p>
        </p:txBody>
      </p:sp>
      <p:sp>
        <p:nvSpPr>
          <p:cNvPr id="293893" name="Text Box 5"/>
          <p:cNvSpPr txBox="1">
            <a:spLocks noChangeArrowheads="1"/>
          </p:cNvSpPr>
          <p:nvPr/>
        </p:nvSpPr>
        <p:spPr bwMode="auto">
          <a:xfrm>
            <a:off x="898525" y="4384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de-DE" altLang="de-DE"/>
          </a:p>
        </p:txBody>
      </p:sp>
      <p:pic>
        <p:nvPicPr>
          <p:cNvPr id="293894" name="Picture 6" descr="wupperta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297483"/>
            <a:ext cx="4419600" cy="299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3895" name="Group 7"/>
          <p:cNvGrpSpPr>
            <a:grpSpLocks/>
          </p:cNvGrpSpPr>
          <p:nvPr/>
        </p:nvGrpSpPr>
        <p:grpSpPr bwMode="auto">
          <a:xfrm>
            <a:off x="1905000" y="2813149"/>
            <a:ext cx="3948210" cy="2632075"/>
            <a:chOff x="1008" y="1126"/>
            <a:chExt cx="2690" cy="1754"/>
          </a:xfrm>
        </p:grpSpPr>
        <p:sp>
          <p:nvSpPr>
            <p:cNvPr id="293896" name="AutoShape 8"/>
            <p:cNvSpPr>
              <a:spLocks noChangeAspect="1" noChangeArrowheads="1"/>
            </p:cNvSpPr>
            <p:nvPr/>
          </p:nvSpPr>
          <p:spPr bwMode="auto">
            <a:xfrm>
              <a:off x="3553" y="1895"/>
              <a:ext cx="145" cy="145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3897" name="AutoShape 9"/>
            <p:cNvSpPr>
              <a:spLocks noChangeAspect="1" noChangeArrowheads="1"/>
            </p:cNvSpPr>
            <p:nvPr/>
          </p:nvSpPr>
          <p:spPr bwMode="auto">
            <a:xfrm>
              <a:off x="1008" y="1126"/>
              <a:ext cx="145" cy="145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3898" name="Line 10"/>
            <p:cNvSpPr>
              <a:spLocks noChangeShapeType="1"/>
            </p:cNvSpPr>
            <p:nvPr/>
          </p:nvSpPr>
          <p:spPr bwMode="auto">
            <a:xfrm flipV="1">
              <a:off x="2064" y="1968"/>
              <a:ext cx="1489" cy="91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3899" name="Line 11"/>
            <p:cNvSpPr>
              <a:spLocks noChangeShapeType="1"/>
            </p:cNvSpPr>
            <p:nvPr/>
          </p:nvSpPr>
          <p:spPr bwMode="auto">
            <a:xfrm flipV="1">
              <a:off x="1079" y="1296"/>
              <a:ext cx="0" cy="148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7" name="Picture 13" descr="Odaka_fi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1838325"/>
            <a:ext cx="2808288" cy="363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5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2246919"/>
              </p:ext>
            </p:extLst>
          </p:nvPr>
        </p:nvGraphicFramePr>
        <p:xfrm>
          <a:off x="2646363" y="2190328"/>
          <a:ext cx="4976812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2" name="Bitmap Image" r:id="rId4" imgW="6582694" imgH="5544324" progId="Paint.Picture">
                  <p:embed/>
                </p:oleObj>
              </mc:Choice>
              <mc:Fallback>
                <p:oleObj name="Bitmap Image" r:id="rId4" imgW="6582694" imgH="554432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6363" y="2190328"/>
                        <a:ext cx="4976812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539552" y="764704"/>
            <a:ext cx="821410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1" lang="de-DE" altLang="de-DE" sz="4400" i="0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30204" pitchFamily="34" charset="0"/>
              </a:rPr>
              <a:t>Application</a:t>
            </a:r>
            <a:r>
              <a:rPr kumimoji="1" lang="de-DE" altLang="de-DE" sz="4400" i="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30204" pitchFamily="34" charset="0"/>
              </a:rPr>
              <a:t> </a:t>
            </a:r>
            <a:r>
              <a:rPr kumimoji="1" lang="de-DE" altLang="de-DE" sz="4400" i="0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30204" pitchFamily="34" charset="0"/>
              </a:rPr>
              <a:t>of</a:t>
            </a:r>
            <a:r>
              <a:rPr kumimoji="1" lang="de-DE" altLang="de-DE" sz="4400" i="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30204" pitchFamily="34" charset="0"/>
              </a:rPr>
              <a:t> DR: </a:t>
            </a:r>
            <a:r>
              <a:rPr kumimoji="1" lang="de-DE" altLang="de-DE" sz="4400" i="0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30204" pitchFamily="34" charset="0"/>
              </a:rPr>
              <a:t>MgCN</a:t>
            </a:r>
            <a:r>
              <a:rPr kumimoji="1" lang="de-DE" altLang="de-DE" sz="4400" i="0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30204" pitchFamily="34" charset="0"/>
              </a:rPr>
              <a:t>/</a:t>
            </a:r>
            <a:r>
              <a:rPr kumimoji="1" lang="de-DE" altLang="de-DE" sz="4400" i="0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30204" pitchFamily="34" charset="0"/>
              </a:rPr>
              <a:t>MgNC</a:t>
            </a:r>
            <a:endParaRPr kumimoji="1" lang="de-DE" altLang="de-DE" sz="4400" i="0" dirty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30204" pitchFamily="34" charset="0"/>
            </a:endParaRP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1066800" y="1802904"/>
            <a:ext cx="1346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1" lang="de-DE" altLang="de-DE" sz="4400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30204" pitchFamily="34" charset="0"/>
              </a:rPr>
              <a:t>A</a:t>
            </a:r>
            <a:r>
              <a:rPr kumimoji="1" lang="de-DE" altLang="de-DE" sz="4400" i="0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30204" pitchFamily="34" charset="0"/>
              </a:rPr>
              <a:t> </a:t>
            </a:r>
            <a:r>
              <a:rPr kumimoji="1" lang="de-DE" altLang="de-DE" sz="4400" i="0" baseline="30000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30204" pitchFamily="34" charset="0"/>
              </a:rPr>
              <a:t>2</a:t>
            </a:r>
            <a:r>
              <a:rPr kumimoji="1" lang="de-DE" altLang="de-DE" sz="4400" i="0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30204" pitchFamily="34" charset="0"/>
                <a:sym typeface="Symbol" panose="05050102010706020507" pitchFamily="18" charset="2"/>
              </a:rPr>
              <a:t></a:t>
            </a:r>
            <a:endParaRPr kumimoji="1" lang="de-DE" altLang="de-DE" sz="4400" i="0" baseline="-25000" dirty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30204" pitchFamily="34" charset="0"/>
              <a:sym typeface="Symbol" panose="05050102010706020507" pitchFamily="18" charset="2"/>
            </a:endParaRP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1143000" y="1484784"/>
            <a:ext cx="5111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1" lang="de-DE" altLang="de-DE" sz="4400" i="0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30204" pitchFamily="34" charset="0"/>
              </a:rPr>
              <a:t>~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3163888" y="6212160"/>
            <a:ext cx="1049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400" i="0" dirty="0" err="1">
                <a:solidFill>
                  <a:srgbClr val="3333CC"/>
                </a:solidFill>
              </a:rPr>
              <a:t>MgNC</a:t>
            </a:r>
            <a:endParaRPr lang="en-US" altLang="de-DE" sz="2400" i="0" dirty="0">
              <a:solidFill>
                <a:srgbClr val="3333CC"/>
              </a:solidFill>
            </a:endParaRP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6518275" y="6212160"/>
            <a:ext cx="1049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400" i="0" dirty="0" err="1">
                <a:solidFill>
                  <a:srgbClr val="3333CC"/>
                </a:solidFill>
              </a:rPr>
              <a:t>MgCN</a:t>
            </a:r>
            <a:endParaRPr lang="en-US" altLang="de-DE" sz="2400" i="0" dirty="0">
              <a:solidFill>
                <a:srgbClr val="3333CC"/>
              </a:solidFill>
            </a:endParaRP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2967038" y="1501621"/>
            <a:ext cx="5094664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 dirty="0">
                <a:solidFill>
                  <a:srgbClr val="3333CC"/>
                </a:solidFill>
                <a:latin typeface="+mn-lt"/>
              </a:rPr>
              <a:t>Ab </a:t>
            </a:r>
            <a:r>
              <a:rPr lang="de-DE" altLang="de-DE" sz="1600" dirty="0" err="1">
                <a:solidFill>
                  <a:srgbClr val="3333CC"/>
                </a:solidFill>
                <a:latin typeface="+mn-lt"/>
              </a:rPr>
              <a:t>initio</a:t>
            </a:r>
            <a:r>
              <a:rPr lang="de-DE" altLang="de-DE" sz="1600" i="0" dirty="0">
                <a:solidFill>
                  <a:srgbClr val="3333CC"/>
                </a:solidFill>
                <a:latin typeface="+mn-lt"/>
              </a:rPr>
              <a:t> </a:t>
            </a:r>
            <a:r>
              <a:rPr lang="de-DE" altLang="de-DE" sz="1600" i="0" dirty="0" err="1">
                <a:solidFill>
                  <a:srgbClr val="3333CC"/>
                </a:solidFill>
                <a:latin typeface="+mn-lt"/>
              </a:rPr>
              <a:t>calculation</a:t>
            </a:r>
            <a:r>
              <a:rPr lang="de-DE" altLang="de-DE" sz="1600" i="0" dirty="0">
                <a:solidFill>
                  <a:srgbClr val="3333CC"/>
                </a:solidFill>
                <a:latin typeface="+mn-lt"/>
              </a:rPr>
              <a:t>:</a:t>
            </a:r>
            <a:endParaRPr lang="en-US" altLang="de-DE" sz="1600" i="0" dirty="0">
              <a:solidFill>
                <a:srgbClr val="3333CC"/>
              </a:solidFill>
              <a:latin typeface="+mn-lt"/>
            </a:endParaRPr>
          </a:p>
          <a:p>
            <a:r>
              <a:rPr lang="en-US" altLang="de-DE" sz="1600" i="0" dirty="0">
                <a:solidFill>
                  <a:srgbClr val="3333CC"/>
                </a:solidFill>
                <a:latin typeface="+mn-lt"/>
              </a:rPr>
              <a:t>MR-SDCI(+Q)/[TZ3P+f (Mg), </a:t>
            </a:r>
            <a:r>
              <a:rPr lang="en-US" altLang="de-DE" sz="1600" i="0" dirty="0" err="1">
                <a:solidFill>
                  <a:srgbClr val="3333CC"/>
                </a:solidFill>
                <a:latin typeface="+mn-lt"/>
              </a:rPr>
              <a:t>aug</a:t>
            </a:r>
            <a:r>
              <a:rPr lang="en-US" altLang="de-DE" sz="1600" i="0" dirty="0">
                <a:solidFill>
                  <a:srgbClr val="3333CC"/>
                </a:solidFill>
                <a:latin typeface="+mn-lt"/>
              </a:rPr>
              <a:t>-cc-</a:t>
            </a:r>
            <a:r>
              <a:rPr lang="en-US" altLang="de-DE" sz="1600" i="0" dirty="0" err="1">
                <a:solidFill>
                  <a:srgbClr val="3333CC"/>
                </a:solidFill>
                <a:latin typeface="+mn-lt"/>
              </a:rPr>
              <a:t>pVQZ</a:t>
            </a:r>
            <a:r>
              <a:rPr lang="en-US" altLang="de-DE" sz="1600" i="0" dirty="0">
                <a:solidFill>
                  <a:srgbClr val="3333CC"/>
                </a:solidFill>
                <a:latin typeface="+mn-lt"/>
              </a:rPr>
              <a:t> (N and C)]</a:t>
            </a:r>
          </a:p>
          <a:p>
            <a:endParaRPr lang="en-US" altLang="de-DE" i="0" dirty="0">
              <a:solidFill>
                <a:srgbClr val="3333CC"/>
              </a:solidFill>
            </a:endParaRPr>
          </a:p>
          <a:p>
            <a:endParaRPr lang="en-US" altLang="de-DE" dirty="0"/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1584325" y="3451225"/>
            <a:ext cx="477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 b="1" i="0">
                <a:solidFill>
                  <a:srgbClr val="3333CC"/>
                </a:solidFill>
              </a:rPr>
              <a:t>Mg</a:t>
            </a:r>
            <a:endParaRPr lang="en-US" altLang="de-DE" sz="1600" b="1" i="0">
              <a:solidFill>
                <a:srgbClr val="3333CC"/>
              </a:solidFill>
            </a:endParaRP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1738313" y="5230813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 b="1" i="0">
                <a:solidFill>
                  <a:srgbClr val="3333CC"/>
                </a:solidFill>
              </a:rPr>
              <a:t>N</a:t>
            </a:r>
            <a:endParaRPr lang="en-US" altLang="de-DE" sz="1600" b="1" i="0">
              <a:solidFill>
                <a:srgbClr val="3333CC"/>
              </a:solidFill>
            </a:endParaRP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215900" y="5232400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 b="1" i="0">
                <a:solidFill>
                  <a:srgbClr val="3333CC"/>
                </a:solidFill>
              </a:rPr>
              <a:t>C</a:t>
            </a:r>
            <a:endParaRPr lang="en-US" altLang="de-DE" sz="1600" b="1" i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6969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928" y="864880"/>
            <a:ext cx="2005584" cy="18440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539552" y="1700808"/>
                <a:ext cx="7704856" cy="1131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de-DE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2800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de-DE" sz="2800" b="0" i="1" smtClean="0">
                              <a:latin typeface="Cambria Math"/>
                            </a:rPr>
                            <m:t>,</m:t>
                          </m:r>
                          <m:r>
                            <a:rPr lang="de-DE" sz="2800" b="0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</m:d>
                      <m:r>
                        <a:rPr lang="de-DE" sz="2800" b="0" i="1" smtClean="0">
                          <a:latin typeface="Cambria Math"/>
                          <a:ea typeface="Cambria Math"/>
                        </a:rPr>
                        <m:t>= </m:t>
                      </m:r>
                      <m:nary>
                        <m:naryPr>
                          <m:ctrlPr>
                            <a:rPr lang="de-DE" sz="2800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28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de-DE" sz="2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de-DE" sz="2800" b="0" i="1" smtClean="0">
                              <a:latin typeface="Cambria Math"/>
                              <a:ea typeface="Cambria Math"/>
                            </a:rPr>
                            <m:t>𝑑𝑅</m:t>
                          </m:r>
                          <m:r>
                            <a:rPr lang="de-DE" sz="28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nary>
                            <m:naryPr>
                              <m:ctrlPr>
                                <a:rPr lang="de-DE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  <m:brk m:alnAt="23"/>
                                </m:rPr>
                                <a:rPr lang="de-DE" sz="2800" b="0" i="0" smtClean="0">
                                  <a:latin typeface="Cambria Math"/>
                                  <a:ea typeface="Cambria Math"/>
                                </a:rPr>
                                <m:t>r</m:t>
                              </m:r>
                              <m:r>
                                <m:rPr>
                                  <m:sty m:val="p"/>
                                </m:rPr>
                                <a:rPr lang="de-DE" sz="2800" b="0" i="0" smtClean="0">
                                  <a:latin typeface="Cambria Math"/>
                                  <a:ea typeface="Cambria Math"/>
                                </a:rPr>
                                <m:t>ot</m:t>
                              </m:r>
                              <m:r>
                                <a:rPr lang="de-DE" sz="2800" b="0" i="0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de-DE" sz="2800" b="0" i="0" smtClean="0">
                                  <a:latin typeface="Cambria Math"/>
                                  <a:ea typeface="Cambria Math"/>
                                </a:rPr>
                                <m:t>e</m:t>
                              </m:r>
                              <m:r>
                                <a:rPr lang="de-DE" sz="2800" b="0" i="0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de-DE" sz="2800" b="0" i="0" smtClean="0">
                                  <a:latin typeface="Cambria Math"/>
                                  <a:ea typeface="Cambria Math"/>
                                </a:rPr>
                                <m:t>es</m:t>
                              </m:r>
                            </m:sub>
                            <m:sup/>
                            <m:e>
                              <m:r>
                                <a:rPr lang="de-DE" sz="2800" b="0" i="1" smtClean="0">
                                  <a:latin typeface="Cambria Math"/>
                                  <a:ea typeface="Cambria Math"/>
                                </a:rPr>
                                <m:t>𝑑𝑉</m:t>
                              </m:r>
                              <m:r>
                                <a:rPr lang="de-DE" sz="2800" b="0" i="1" smtClean="0">
                                  <a:latin typeface="Cambria Math"/>
                                  <a:ea typeface="Cambria Math"/>
                                </a:rPr>
                                <m:t> ×| </m:t>
                              </m:r>
                              <m:sSup>
                                <m:sSupPr>
                                  <m:ctrlPr>
                                    <a:rPr lang="de-DE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800" b="0" i="1" smtClean="0">
                                      <a:latin typeface="Cambria Math"/>
                                      <a:ea typeface="Cambria Math"/>
                                    </a:rPr>
                                    <m:t>Ψ</m:t>
                                  </m:r>
                                </m:e>
                                <m:sup>
                                  <m:r>
                                    <a:rPr lang="de-DE" sz="2800" i="1">
                                      <a:latin typeface="Cambria Math"/>
                                      <a:ea typeface="Cambria Math"/>
                                    </a:rPr>
                                    <m:t>𝐽</m:t>
                                  </m:r>
                                  <m:r>
                                    <a:rPr lang="de-DE" sz="2800" i="1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de-DE" sz="2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800" i="1">
                                          <a:latin typeface="Cambria Math"/>
                                          <a:ea typeface="Cambria Math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de-DE" sz="2800" i="1">
                                          <a:latin typeface="Cambria Math"/>
                                          <a:ea typeface="Cambria Math"/>
                                        </a:rPr>
                                        <m:t>𝐽</m:t>
                                      </m:r>
                                      <m:r>
                                        <a:rPr lang="de-DE" sz="2800" i="1">
                                          <a:latin typeface="Cambria Math"/>
                                          <a:ea typeface="Cambria Math"/>
                                        </a:rPr>
                                        <m:t>,</m:t>
                                      </m:r>
                                    </m:sub>
                                  </m:sSub>
                                  <m:r>
                                    <a:rPr lang="de-DE" sz="2800" i="1">
                                      <a:latin typeface="Cambria Math"/>
                                      <a:ea typeface="Cambria Math"/>
                                    </a:rPr>
                                    <m:t>𝑆</m:t>
                                  </m:r>
                                  <m:r>
                                    <a:rPr lang="de-DE" sz="2800" i="1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de-DE" sz="2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800" i="1">
                                          <a:latin typeface="Cambria Math"/>
                                          <a:ea typeface="Cambria Math"/>
                                        </a:rPr>
                                        <m:t>Γ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de-DE" sz="2800">
                                          <a:latin typeface="Cambria Math"/>
                                          <a:ea typeface="Cambria Math"/>
                                        </a:rPr>
                                        <m:t>rve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  <m:r>
                            <a:rPr lang="de-DE" sz="2800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</m:e>
                      </m:nary>
                      <m:sSup>
                        <m:sSupPr>
                          <m:ctrlPr>
                            <a:rPr lang="de-DE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28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</m:e>
                        <m:sup>
                          <m:r>
                            <a:rPr lang="de-DE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sz="2800" dirty="0"/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700808"/>
                <a:ext cx="7704856" cy="113191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323528" y="2945159"/>
                <a:ext cx="8568952" cy="1131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de-DE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2800" b="0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</m:d>
                      <m:r>
                        <a:rPr lang="de-DE" sz="2800" b="0" i="1" smtClean="0">
                          <a:latin typeface="Cambria Math"/>
                          <a:ea typeface="Cambria Math"/>
                        </a:rPr>
                        <m:t>= </m:t>
                      </m:r>
                      <m:nary>
                        <m:naryPr>
                          <m:ctrlPr>
                            <a:rPr lang="de-DE" sz="2800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28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de-DE" sz="2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de-DE" sz="2800" b="0" i="1" smtClean="0">
                              <a:latin typeface="Cambria Math"/>
                              <a:ea typeface="Cambria Math"/>
                            </a:rPr>
                            <m:t>𝑑𝑟</m:t>
                          </m:r>
                        </m:e>
                      </m:nary>
                      <m:nary>
                        <m:naryPr>
                          <m:ctrlPr>
                            <a:rPr lang="de-DE" sz="2800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28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de-DE" sz="2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de-DE" sz="2800" b="0" i="1" smtClean="0">
                              <a:latin typeface="Cambria Math"/>
                              <a:ea typeface="Cambria Math"/>
                            </a:rPr>
                            <m:t>𝑑𝑅</m:t>
                          </m:r>
                          <m:r>
                            <a:rPr lang="de-DE" sz="28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nary>
                            <m:naryPr>
                              <m:ctrlPr>
                                <a:rPr lang="de-DE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  <m:brk m:alnAt="23"/>
                                </m:rPr>
                                <a:rPr lang="de-DE" sz="2800" b="0" i="0" smtClean="0">
                                  <a:latin typeface="Cambria Math"/>
                                  <a:ea typeface="Cambria Math"/>
                                </a:rPr>
                                <m:t>r</m:t>
                              </m:r>
                              <m:r>
                                <m:rPr>
                                  <m:sty m:val="p"/>
                                </m:rPr>
                                <a:rPr lang="de-DE" sz="2800" b="0" i="0" smtClean="0">
                                  <a:latin typeface="Cambria Math"/>
                                  <a:ea typeface="Cambria Math"/>
                                </a:rPr>
                                <m:t>ot</m:t>
                              </m:r>
                              <m:r>
                                <a:rPr lang="de-DE" sz="2800" b="0" i="0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de-DE" sz="2800" b="0" i="0" smtClean="0">
                                  <a:latin typeface="Cambria Math"/>
                                  <a:ea typeface="Cambria Math"/>
                                </a:rPr>
                                <m:t>e</m:t>
                              </m:r>
                              <m:r>
                                <a:rPr lang="de-DE" sz="2800" b="0" i="0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de-DE" sz="2800" b="0" i="0" smtClean="0">
                                  <a:latin typeface="Cambria Math"/>
                                  <a:ea typeface="Cambria Math"/>
                                </a:rPr>
                                <m:t>es</m:t>
                              </m:r>
                            </m:sub>
                            <m:sup/>
                            <m:e>
                              <m:r>
                                <a:rPr lang="de-DE" sz="2800" b="0" i="1" smtClean="0">
                                  <a:latin typeface="Cambria Math"/>
                                  <a:ea typeface="Cambria Math"/>
                                </a:rPr>
                                <m:t>𝑑𝑉</m:t>
                              </m:r>
                              <m:r>
                                <a:rPr lang="de-DE" sz="2800" b="0" i="1" smtClean="0">
                                  <a:latin typeface="Cambria Math"/>
                                  <a:ea typeface="Cambria Math"/>
                                </a:rPr>
                                <m:t> ×| </m:t>
                              </m:r>
                              <m:sSup>
                                <m:sSupPr>
                                  <m:ctrlPr>
                                    <a:rPr lang="de-DE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800" b="0" i="1" smtClean="0">
                                      <a:latin typeface="Cambria Math"/>
                                      <a:ea typeface="Cambria Math"/>
                                    </a:rPr>
                                    <m:t>Ψ</m:t>
                                  </m:r>
                                </m:e>
                                <m:sup>
                                  <m:r>
                                    <a:rPr lang="de-DE" sz="2800" i="1">
                                      <a:latin typeface="Cambria Math"/>
                                      <a:ea typeface="Cambria Math"/>
                                    </a:rPr>
                                    <m:t>𝐽</m:t>
                                  </m:r>
                                  <m:r>
                                    <a:rPr lang="de-DE" sz="2800" i="1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de-DE" sz="2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800" i="1">
                                          <a:latin typeface="Cambria Math"/>
                                          <a:ea typeface="Cambria Math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de-DE" sz="2800" i="1">
                                          <a:latin typeface="Cambria Math"/>
                                          <a:ea typeface="Cambria Math"/>
                                        </a:rPr>
                                        <m:t>𝐽</m:t>
                                      </m:r>
                                      <m:r>
                                        <a:rPr lang="de-DE" sz="2800" i="1">
                                          <a:latin typeface="Cambria Math"/>
                                          <a:ea typeface="Cambria Math"/>
                                        </a:rPr>
                                        <m:t>,</m:t>
                                      </m:r>
                                    </m:sub>
                                  </m:sSub>
                                  <m:r>
                                    <a:rPr lang="de-DE" sz="2800" i="1">
                                      <a:latin typeface="Cambria Math"/>
                                      <a:ea typeface="Cambria Math"/>
                                    </a:rPr>
                                    <m:t>𝑆</m:t>
                                  </m:r>
                                  <m:r>
                                    <a:rPr lang="de-DE" sz="2800" i="1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de-DE" sz="2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800" i="1">
                                          <a:latin typeface="Cambria Math"/>
                                          <a:ea typeface="Cambria Math"/>
                                        </a:rPr>
                                        <m:t>Γ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de-DE" sz="2800">
                                          <a:latin typeface="Cambria Math"/>
                                          <a:ea typeface="Cambria Math"/>
                                        </a:rPr>
                                        <m:t>rve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  <m:r>
                            <a:rPr lang="de-DE" sz="2800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</m:e>
                      </m:nary>
                      <m:sSup>
                        <m:sSupPr>
                          <m:ctrlPr>
                            <a:rPr lang="de-DE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28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</m:e>
                        <m:sup>
                          <m:r>
                            <a:rPr lang="de-DE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sz="28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945159"/>
                <a:ext cx="8568952" cy="113191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323528" y="3953271"/>
                <a:ext cx="8568952" cy="1552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8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de-DE" sz="2800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sub>
                      </m:sSub>
                      <m:d>
                        <m:dPr>
                          <m:ctrlPr>
                            <a:rPr lang="de-DE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2800" b="0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</m:d>
                      <m:r>
                        <a:rPr lang="de-DE" sz="2800" b="0" i="1" smtClean="0">
                          <a:latin typeface="Cambria Math"/>
                          <a:ea typeface="Cambria Math"/>
                        </a:rPr>
                        <m:t>= </m:t>
                      </m:r>
                      <m:nary>
                        <m:naryPr>
                          <m:ctrlPr>
                            <a:rPr lang="de-DE" sz="2800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28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de-DE" sz="2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de-DE" sz="2800" b="0" i="1" smtClean="0">
                              <a:latin typeface="Cambria Math"/>
                              <a:ea typeface="Cambria Math"/>
                            </a:rPr>
                            <m:t>𝑑𝑟</m:t>
                          </m:r>
                        </m:e>
                      </m:nary>
                      <m:nary>
                        <m:naryPr>
                          <m:ctrlPr>
                            <a:rPr lang="de-DE" sz="2800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28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de-DE" sz="2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de-DE" sz="2800" b="0" i="1" smtClean="0">
                              <a:latin typeface="Cambria Math"/>
                              <a:ea typeface="Cambria Math"/>
                            </a:rPr>
                            <m:t>𝑑𝑅</m:t>
                          </m:r>
                          <m:r>
                            <a:rPr lang="de-DE" sz="28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nary>
                            <m:naryPr>
                              <m:ctrlPr>
                                <a:rPr lang="de-DE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  <m:brk m:alnAt="23"/>
                                </m:rPr>
                                <a:rPr lang="de-DE" sz="2800" b="0" i="0" smtClean="0">
                                  <a:latin typeface="Cambria Math"/>
                                  <a:ea typeface="Cambria Math"/>
                                </a:rPr>
                                <m:t>r</m:t>
                              </m:r>
                              <m:r>
                                <m:rPr>
                                  <m:sty m:val="p"/>
                                </m:rPr>
                                <a:rPr lang="de-DE" sz="2800" b="0" i="0" smtClean="0">
                                  <a:latin typeface="Cambria Math"/>
                                  <a:ea typeface="Cambria Math"/>
                                </a:rPr>
                                <m:t>ot</m:t>
                              </m:r>
                              <m:r>
                                <a:rPr lang="de-DE" sz="2800" b="0" i="0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de-DE" sz="2800" b="0" i="0" smtClean="0">
                                  <a:latin typeface="Cambria Math"/>
                                  <a:ea typeface="Cambria Math"/>
                                </a:rPr>
                                <m:t>e</m:t>
                              </m:r>
                              <m:r>
                                <a:rPr lang="de-DE" sz="2800" b="0" i="0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de-DE" sz="2800" b="0" i="0" smtClean="0">
                                  <a:latin typeface="Cambria Math"/>
                                  <a:ea typeface="Cambria Math"/>
                                </a:rPr>
                                <m:t>es</m:t>
                              </m:r>
                            </m:sub>
                            <m:sup/>
                            <m:e>
                              <m:r>
                                <a:rPr lang="de-DE" sz="2800" b="0" i="1" smtClean="0">
                                  <a:latin typeface="Cambria Math"/>
                                  <a:ea typeface="Cambria Math"/>
                                </a:rPr>
                                <m:t>𝑑𝑉</m:t>
                              </m:r>
                              <m:r>
                                <a:rPr lang="de-DE" sz="2800" b="0" i="1" smtClean="0">
                                  <a:latin typeface="Cambria Math"/>
                                  <a:ea typeface="Cambria Math"/>
                                </a:rPr>
                                <m:t> ×| &lt;</m:t>
                              </m:r>
                              <m:sSub>
                                <m:sSubPr>
                                  <m:ctrlPr>
                                    <a:rPr lang="el-GR" sz="28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800" i="1">
                                      <a:latin typeface="Cambria Math"/>
                                      <a:ea typeface="Cambria Math"/>
                                    </a:rPr>
                                    <m:t>Ψ</m:t>
                                  </m:r>
                                  <m:r>
                                    <a:rPr lang="de-DE" sz="2800" b="0" i="1" smtClean="0"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</m:e>
                                <m:sub>
                                  <m:r>
                                    <a:rPr lang="el-GR" sz="280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sub>
                              </m:sSub>
                              <m:r>
                                <a:rPr lang="de-DE" sz="2800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sSup>
                                <m:sSupPr>
                                  <m:ctrlPr>
                                    <a:rPr lang="de-DE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2800" b="0" i="1" smtClean="0"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2800" b="0" i="1" smtClean="0">
                                      <a:latin typeface="Cambria Math"/>
                                      <a:ea typeface="Cambria Math"/>
                                    </a:rPr>
                                    <m:t>Ψ</m:t>
                                  </m:r>
                                </m:e>
                                <m:sup>
                                  <m:r>
                                    <a:rPr lang="de-DE" sz="2800" i="1">
                                      <a:latin typeface="Cambria Math"/>
                                      <a:ea typeface="Cambria Math"/>
                                    </a:rPr>
                                    <m:t>𝐽</m:t>
                                  </m:r>
                                  <m:r>
                                    <a:rPr lang="de-DE" sz="2800" i="1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de-DE" sz="2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800" i="1">
                                          <a:latin typeface="Cambria Math"/>
                                          <a:ea typeface="Cambria Math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de-DE" sz="2800" i="1">
                                          <a:latin typeface="Cambria Math"/>
                                          <a:ea typeface="Cambria Math"/>
                                        </a:rPr>
                                        <m:t>𝐽</m:t>
                                      </m:r>
                                      <m:r>
                                        <a:rPr lang="de-DE" sz="2800" i="1">
                                          <a:latin typeface="Cambria Math"/>
                                          <a:ea typeface="Cambria Math"/>
                                        </a:rPr>
                                        <m:t>,</m:t>
                                      </m:r>
                                    </m:sub>
                                  </m:sSub>
                                  <m:r>
                                    <a:rPr lang="de-DE" sz="2800" i="1">
                                      <a:latin typeface="Cambria Math"/>
                                      <a:ea typeface="Cambria Math"/>
                                    </a:rPr>
                                    <m:t>𝑆</m:t>
                                  </m:r>
                                  <m:r>
                                    <a:rPr lang="de-DE" sz="2800" i="1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de-DE" sz="2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800" i="1">
                                          <a:latin typeface="Cambria Math"/>
                                          <a:ea typeface="Cambria Math"/>
                                        </a:rPr>
                                        <m:t>Γ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de-DE" sz="2800">
                                          <a:latin typeface="Cambria Math"/>
                                          <a:ea typeface="Cambria Math"/>
                                        </a:rPr>
                                        <m:t>rve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de-DE" sz="2800" b="0" i="1" smtClean="0">
                                  <a:latin typeface="Cambria Math"/>
                                  <a:ea typeface="Cambria Math"/>
                                </a:rPr>
                                <m:t>&gt;</m:t>
                              </m:r>
                            </m:e>
                          </m:nary>
                          <m:r>
                            <a:rPr lang="de-DE" sz="2800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</m:e>
                      </m:nary>
                      <m:sSup>
                        <m:sSupPr>
                          <m:ctrlPr>
                            <a:rPr lang="de-DE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28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</m:e>
                        <m:sup>
                          <m:r>
                            <a:rPr lang="de-DE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sz="2800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953271"/>
                <a:ext cx="8568952" cy="1552861"/>
              </a:xfrm>
              <a:prstGeom prst="rect">
                <a:avLst/>
              </a:prstGeom>
              <a:blipFill rotWithShape="1">
                <a:blip r:embed="rId5"/>
                <a:stretch>
                  <a:fillRect l="-64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684213" y="5631631"/>
            <a:ext cx="67040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400" dirty="0">
                <a:solidFill>
                  <a:schemeClr val="accent2"/>
                </a:solidFill>
                <a:sym typeface="Symbol" panose="05050102010706020507" pitchFamily="18" charset="2"/>
              </a:rPr>
              <a:t> </a:t>
            </a:r>
            <a:r>
              <a:rPr lang="de-DE" altLang="de-DE" sz="2400" i="0" dirty="0">
                <a:solidFill>
                  <a:schemeClr val="accent2"/>
                </a:solidFill>
                <a:sym typeface="Symbol" panose="05050102010706020507" pitchFamily="18" charset="2"/>
              </a:rPr>
              <a:t>=  </a:t>
            </a:r>
            <a:r>
              <a:rPr lang="de-DE" altLang="de-DE" sz="2400" i="0" dirty="0" err="1">
                <a:solidFill>
                  <a:schemeClr val="accent2"/>
                </a:solidFill>
                <a:sym typeface="Symbol" panose="05050102010706020507" pitchFamily="18" charset="2"/>
              </a:rPr>
              <a:t>for</a:t>
            </a:r>
            <a:r>
              <a:rPr lang="de-DE" altLang="de-DE" sz="2400" i="0" dirty="0">
                <a:solidFill>
                  <a:schemeClr val="accent2"/>
                </a:solidFill>
                <a:sym typeface="Symbol" panose="05050102010706020507" pitchFamily="18" charset="2"/>
              </a:rPr>
              <a:t> </a:t>
            </a:r>
            <a:r>
              <a:rPr lang="de-DE" altLang="de-DE" sz="2400" i="0" dirty="0" err="1">
                <a:solidFill>
                  <a:schemeClr val="accent2"/>
                </a:solidFill>
                <a:sym typeface="Symbol" panose="05050102010706020507" pitchFamily="18" charset="2"/>
              </a:rPr>
              <a:t>the</a:t>
            </a:r>
            <a:r>
              <a:rPr lang="de-DE" altLang="de-DE" sz="2400" i="0" dirty="0">
                <a:solidFill>
                  <a:schemeClr val="accent2"/>
                </a:solidFill>
                <a:sym typeface="Symbol" panose="05050102010706020507" pitchFamily="18" charset="2"/>
              </a:rPr>
              <a:t> </a:t>
            </a:r>
            <a:r>
              <a:rPr lang="de-DE" altLang="de-DE" sz="2400" i="0" dirty="0" err="1">
                <a:solidFill>
                  <a:schemeClr val="accent2"/>
                </a:solidFill>
                <a:sym typeface="Symbol" panose="05050102010706020507" pitchFamily="18" charset="2"/>
              </a:rPr>
              <a:t>lower</a:t>
            </a:r>
            <a:r>
              <a:rPr lang="de-DE" altLang="de-DE" sz="2400" dirty="0">
                <a:solidFill>
                  <a:schemeClr val="accent2"/>
                </a:solidFill>
                <a:sym typeface="Symbol" panose="05050102010706020507" pitchFamily="18" charset="2"/>
              </a:rPr>
              <a:t> </a:t>
            </a:r>
            <a:r>
              <a:rPr lang="de-DE" altLang="de-DE" sz="2400" i="0" dirty="0" smtClean="0">
                <a:solidFill>
                  <a:schemeClr val="accent2"/>
                </a:solidFill>
                <a:sym typeface="Symbol" panose="05050102010706020507" pitchFamily="18" charset="2"/>
              </a:rPr>
              <a:t>(</a:t>
            </a:r>
            <a:r>
              <a:rPr lang="de-DE" altLang="de-DE" sz="2400" dirty="0">
                <a:solidFill>
                  <a:schemeClr val="accent2"/>
                </a:solidFill>
                <a:sym typeface="Symbol" panose="05050102010706020507" pitchFamily="18" charset="2"/>
              </a:rPr>
              <a:t>1</a:t>
            </a:r>
            <a:r>
              <a:rPr lang="de-DE" altLang="de-DE" sz="2400" i="0" dirty="0" smtClean="0">
                <a:solidFill>
                  <a:schemeClr val="accent2"/>
                </a:solidFill>
              </a:rPr>
              <a:t> </a:t>
            </a:r>
            <a:r>
              <a:rPr lang="de-DE" altLang="de-DE" sz="2400" i="0" baseline="30000" dirty="0">
                <a:solidFill>
                  <a:schemeClr val="accent2"/>
                </a:solidFill>
              </a:rPr>
              <a:t>2</a:t>
            </a:r>
            <a:r>
              <a:rPr lang="de-DE" altLang="de-DE" sz="2400" dirty="0">
                <a:solidFill>
                  <a:schemeClr val="accent2"/>
                </a:solidFill>
              </a:rPr>
              <a:t>A</a:t>
            </a:r>
            <a:r>
              <a:rPr lang="de-DE" altLang="de-DE" sz="2400" i="0" dirty="0">
                <a:solidFill>
                  <a:schemeClr val="accent2"/>
                </a:solidFill>
              </a:rPr>
              <a:t>´´ </a:t>
            </a:r>
            <a:r>
              <a:rPr lang="de-DE" altLang="de-DE" sz="2400" i="0" dirty="0" err="1">
                <a:solidFill>
                  <a:schemeClr val="accent2"/>
                </a:solidFill>
              </a:rPr>
              <a:t>for</a:t>
            </a:r>
            <a:r>
              <a:rPr lang="de-DE" altLang="de-DE" sz="2400" i="0" dirty="0">
                <a:solidFill>
                  <a:schemeClr val="accent2"/>
                </a:solidFill>
              </a:rPr>
              <a:t> </a:t>
            </a:r>
            <a:r>
              <a:rPr lang="de-DE" altLang="de-DE" sz="2400" i="0" dirty="0" smtClean="0">
                <a:solidFill>
                  <a:schemeClr val="accent2"/>
                </a:solidFill>
              </a:rPr>
              <a:t> </a:t>
            </a:r>
            <a:r>
              <a:rPr lang="de-DE" altLang="de-DE" sz="2400" i="0" dirty="0" err="1" smtClean="0">
                <a:solidFill>
                  <a:schemeClr val="accent2"/>
                </a:solidFill>
              </a:rPr>
              <a:t>MgNC</a:t>
            </a:r>
            <a:r>
              <a:rPr lang="de-DE" altLang="de-DE" sz="2400" i="0" dirty="0" smtClean="0">
                <a:solidFill>
                  <a:schemeClr val="accent2"/>
                </a:solidFill>
              </a:rPr>
              <a:t>/</a:t>
            </a:r>
            <a:r>
              <a:rPr lang="de-DE" altLang="de-DE" sz="2400" i="0" dirty="0" err="1" smtClean="0">
                <a:solidFill>
                  <a:schemeClr val="accent2"/>
                </a:solidFill>
              </a:rPr>
              <a:t>MgCN</a:t>
            </a:r>
            <a:r>
              <a:rPr lang="de-DE" altLang="de-DE" sz="2400" i="0" dirty="0" smtClean="0">
                <a:solidFill>
                  <a:schemeClr val="accent2"/>
                </a:solidFill>
              </a:rPr>
              <a:t>) </a:t>
            </a:r>
            <a:r>
              <a:rPr lang="de-DE" altLang="de-DE" sz="2400" i="0" dirty="0" err="1">
                <a:solidFill>
                  <a:schemeClr val="accent2"/>
                </a:solidFill>
              </a:rPr>
              <a:t>state</a:t>
            </a:r>
            <a:endParaRPr lang="de-DE" altLang="de-DE" sz="2400" i="0" dirty="0">
              <a:solidFill>
                <a:schemeClr val="accent2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684213" y="6135687"/>
            <a:ext cx="66271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400" dirty="0">
                <a:solidFill>
                  <a:srgbClr val="FF0000"/>
                </a:solidFill>
                <a:sym typeface="Symbol" panose="05050102010706020507" pitchFamily="18" charset="2"/>
              </a:rPr>
              <a:t> </a:t>
            </a:r>
            <a:r>
              <a:rPr lang="de-DE" altLang="de-DE" sz="2400" i="0" dirty="0">
                <a:solidFill>
                  <a:srgbClr val="FF0000"/>
                </a:solidFill>
                <a:sym typeface="Symbol" panose="05050102010706020507" pitchFamily="18" charset="2"/>
              </a:rPr>
              <a:t>=  </a:t>
            </a:r>
            <a:r>
              <a:rPr lang="de-DE" altLang="de-DE" sz="2400" i="0" dirty="0" err="1">
                <a:solidFill>
                  <a:srgbClr val="FF0000"/>
                </a:solidFill>
                <a:sym typeface="Symbol" panose="05050102010706020507" pitchFamily="18" charset="2"/>
              </a:rPr>
              <a:t>for</a:t>
            </a:r>
            <a:r>
              <a:rPr lang="de-DE" altLang="de-DE" sz="2400" i="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de-DE" altLang="de-DE" sz="2400" i="0" dirty="0" err="1">
                <a:solidFill>
                  <a:srgbClr val="FF0000"/>
                </a:solidFill>
                <a:sym typeface="Symbol" panose="05050102010706020507" pitchFamily="18" charset="2"/>
              </a:rPr>
              <a:t>the</a:t>
            </a:r>
            <a:r>
              <a:rPr lang="de-DE" altLang="de-DE" sz="2400" i="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de-DE" altLang="de-DE" sz="2400" i="0" dirty="0" err="1">
                <a:solidFill>
                  <a:srgbClr val="FF0000"/>
                </a:solidFill>
                <a:sym typeface="Symbol" panose="05050102010706020507" pitchFamily="18" charset="2"/>
              </a:rPr>
              <a:t>upper</a:t>
            </a:r>
            <a:r>
              <a:rPr lang="de-DE" altLang="de-DE" sz="2400" i="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de-DE" altLang="de-DE" sz="24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de-DE" altLang="de-DE" sz="2400" i="0" dirty="0" smtClean="0">
                <a:solidFill>
                  <a:srgbClr val="FF0000"/>
                </a:solidFill>
                <a:sym typeface="Symbol" panose="05050102010706020507" pitchFamily="18" charset="2"/>
              </a:rPr>
              <a:t>(</a:t>
            </a:r>
            <a:r>
              <a:rPr lang="de-DE" altLang="de-DE" sz="2400" dirty="0">
                <a:solidFill>
                  <a:srgbClr val="FF0000"/>
                </a:solidFill>
                <a:sym typeface="Symbol" panose="05050102010706020507" pitchFamily="18" charset="2"/>
              </a:rPr>
              <a:t>2</a:t>
            </a:r>
            <a:r>
              <a:rPr lang="de-DE" altLang="de-DE" sz="2400" i="0" dirty="0" smtClean="0">
                <a:solidFill>
                  <a:srgbClr val="FF0000"/>
                </a:solidFill>
              </a:rPr>
              <a:t> </a:t>
            </a:r>
            <a:r>
              <a:rPr lang="de-DE" altLang="de-DE" sz="2400" i="0" baseline="30000" dirty="0">
                <a:solidFill>
                  <a:srgbClr val="FF0000"/>
                </a:solidFill>
              </a:rPr>
              <a:t>2</a:t>
            </a:r>
            <a:r>
              <a:rPr lang="de-DE" altLang="de-DE" sz="2400" dirty="0">
                <a:solidFill>
                  <a:srgbClr val="FF0000"/>
                </a:solidFill>
              </a:rPr>
              <a:t>A</a:t>
            </a:r>
            <a:r>
              <a:rPr lang="de-DE" altLang="de-DE" sz="2400" i="0" dirty="0" smtClean="0">
                <a:solidFill>
                  <a:srgbClr val="FF0000"/>
                </a:solidFill>
              </a:rPr>
              <a:t>´  </a:t>
            </a:r>
            <a:r>
              <a:rPr lang="de-DE" altLang="de-DE" sz="2400" i="0" dirty="0" err="1">
                <a:solidFill>
                  <a:srgbClr val="FF0000"/>
                </a:solidFill>
              </a:rPr>
              <a:t>for</a:t>
            </a:r>
            <a:r>
              <a:rPr lang="de-DE" altLang="de-DE" sz="2400" i="0" dirty="0">
                <a:solidFill>
                  <a:srgbClr val="FF0000"/>
                </a:solidFill>
              </a:rPr>
              <a:t> </a:t>
            </a:r>
            <a:r>
              <a:rPr lang="de-DE" altLang="de-DE" sz="2400" dirty="0" err="1" smtClean="0">
                <a:solidFill>
                  <a:schemeClr val="accent2"/>
                </a:solidFill>
              </a:rPr>
              <a:t>MgNC</a:t>
            </a:r>
            <a:r>
              <a:rPr lang="de-DE" altLang="de-DE" sz="2400" dirty="0" smtClean="0">
                <a:solidFill>
                  <a:schemeClr val="accent2"/>
                </a:solidFill>
              </a:rPr>
              <a:t>/</a:t>
            </a:r>
            <a:r>
              <a:rPr lang="de-DE" altLang="de-DE" sz="2400" dirty="0" err="1" smtClean="0">
                <a:solidFill>
                  <a:schemeClr val="accent2"/>
                </a:solidFill>
              </a:rPr>
              <a:t>MgCN</a:t>
            </a:r>
            <a:r>
              <a:rPr lang="de-DE" altLang="de-DE" sz="2400" i="0" dirty="0" smtClean="0">
                <a:solidFill>
                  <a:srgbClr val="FF0000"/>
                </a:solidFill>
              </a:rPr>
              <a:t>) </a:t>
            </a:r>
            <a:r>
              <a:rPr lang="de-DE" altLang="de-DE" sz="2400" i="0" dirty="0" err="1">
                <a:solidFill>
                  <a:srgbClr val="FF0000"/>
                </a:solidFill>
              </a:rPr>
              <a:t>state</a:t>
            </a:r>
            <a:endParaRPr lang="de-DE" altLang="de-DE" sz="2400" i="0" dirty="0">
              <a:solidFill>
                <a:srgbClr val="FF0000"/>
              </a:solidFill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22275" y="826666"/>
            <a:ext cx="58483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3600" i="0" dirty="0" err="1">
                <a:solidFill>
                  <a:schemeClr val="accent2"/>
                </a:solidFill>
              </a:rPr>
              <a:t>Probability</a:t>
            </a:r>
            <a:r>
              <a:rPr lang="de-DE" altLang="de-DE" sz="3600" i="0" dirty="0">
                <a:solidFill>
                  <a:schemeClr val="accent2"/>
                </a:solidFill>
              </a:rPr>
              <a:t> </a:t>
            </a:r>
            <a:r>
              <a:rPr lang="de-DE" altLang="de-DE" sz="3600" i="0" dirty="0" err="1">
                <a:solidFill>
                  <a:schemeClr val="accent2"/>
                </a:solidFill>
              </a:rPr>
              <a:t>density</a:t>
            </a:r>
            <a:r>
              <a:rPr lang="de-DE" altLang="de-DE" sz="3600" i="0" dirty="0">
                <a:solidFill>
                  <a:schemeClr val="accent2"/>
                </a:solidFill>
              </a:rPr>
              <a:t> </a:t>
            </a:r>
            <a:r>
              <a:rPr lang="de-DE" altLang="de-DE" sz="3600" i="0" dirty="0" err="1">
                <a:solidFill>
                  <a:schemeClr val="accent2"/>
                </a:solidFill>
              </a:rPr>
              <a:t>functions</a:t>
            </a:r>
            <a:endParaRPr lang="de-DE" altLang="de-DE" sz="3600" i="0" dirty="0">
              <a:solidFill>
                <a:schemeClr val="accent2"/>
              </a:solidFill>
            </a:endParaRPr>
          </a:p>
          <a:p>
            <a:endParaRPr lang="de-DE" altLang="de-DE" sz="2000" i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3079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8768966"/>
              </p:ext>
            </p:extLst>
          </p:nvPr>
        </p:nvGraphicFramePr>
        <p:xfrm>
          <a:off x="4644008" y="926182"/>
          <a:ext cx="4332892" cy="4086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8" name="Bitmap Image" r:id="rId3" imgW="4866667" imgH="4590476" progId="Paint.Picture">
                  <p:embed/>
                </p:oleObj>
              </mc:Choice>
              <mc:Fallback>
                <p:oleObj name="Bitmap Image" r:id="rId3" imgW="4866667" imgH="459047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926182"/>
                        <a:ext cx="4332892" cy="40869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9142471"/>
              </p:ext>
            </p:extLst>
          </p:nvPr>
        </p:nvGraphicFramePr>
        <p:xfrm>
          <a:off x="242888" y="1124744"/>
          <a:ext cx="4165600" cy="270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9" name="Bitmap Image" r:id="rId5" imgW="8000000" imgH="5191850" progId="Paint.Picture">
                  <p:embed/>
                </p:oleObj>
              </mc:Choice>
              <mc:Fallback>
                <p:oleObj name="Bitmap Image" r:id="rId5" imgW="8000000" imgH="519185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8" y="1124744"/>
                        <a:ext cx="4165600" cy="270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0659557"/>
              </p:ext>
            </p:extLst>
          </p:nvPr>
        </p:nvGraphicFramePr>
        <p:xfrm>
          <a:off x="419100" y="5013176"/>
          <a:ext cx="6843713" cy="162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0" name="Bitmap Image" r:id="rId7" imgW="7380952" imgH="1752381" progId="Paint.Picture">
                  <p:embed/>
                </p:oleObj>
              </mc:Choice>
              <mc:Fallback>
                <p:oleObj name="Bitmap Image" r:id="rId7" imgW="7380952" imgH="175238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5013176"/>
                        <a:ext cx="6843713" cy="162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293688" y="4985295"/>
            <a:ext cx="914400" cy="3159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 flipV="1">
            <a:off x="6156176" y="6150942"/>
            <a:ext cx="1292225" cy="806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 flipV="1">
            <a:off x="227013" y="6381328"/>
            <a:ext cx="7412037" cy="555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4788024" y="3646894"/>
            <a:ext cx="758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 i="0" dirty="0" err="1">
                <a:solidFill>
                  <a:srgbClr val="3333CC"/>
                </a:solidFill>
              </a:rPr>
              <a:t>MgNC</a:t>
            </a:r>
            <a:endParaRPr lang="en-US" altLang="de-DE" sz="1600" i="0" dirty="0">
              <a:solidFill>
                <a:srgbClr val="3333CC"/>
              </a:solidFill>
            </a:endParaRP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7740352" y="2780928"/>
            <a:ext cx="758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 i="0" dirty="0" err="1">
                <a:solidFill>
                  <a:srgbClr val="3333CC"/>
                </a:solidFill>
              </a:rPr>
              <a:t>MgCN</a:t>
            </a:r>
            <a:endParaRPr lang="en-US" altLang="de-DE" sz="1600" i="0" dirty="0">
              <a:solidFill>
                <a:srgbClr val="3333CC"/>
              </a:solidFill>
            </a:endParaRP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347663" y="3874368"/>
            <a:ext cx="29352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3200" b="1" i="0" dirty="0">
                <a:solidFill>
                  <a:schemeClr val="accent2"/>
                </a:solidFill>
                <a:latin typeface="+mn-lt"/>
              </a:rPr>
              <a:t>Renner-</a:t>
            </a:r>
            <a:r>
              <a:rPr lang="de-DE" altLang="de-DE" sz="3200" b="1" i="0" dirty="0" err="1">
                <a:solidFill>
                  <a:schemeClr val="accent2"/>
                </a:solidFill>
                <a:latin typeface="+mn-lt"/>
              </a:rPr>
              <a:t>driven</a:t>
            </a:r>
            <a:endParaRPr lang="de-DE" altLang="de-DE" sz="3200" b="1" i="0" dirty="0">
              <a:solidFill>
                <a:schemeClr val="accent2"/>
              </a:solidFill>
              <a:latin typeface="+mn-lt"/>
            </a:endParaRPr>
          </a:p>
          <a:p>
            <a:r>
              <a:rPr lang="de-DE" altLang="de-DE" sz="3200" b="1" i="0" dirty="0" err="1">
                <a:solidFill>
                  <a:schemeClr val="accent2"/>
                </a:solidFill>
                <a:latin typeface="+mn-lt"/>
              </a:rPr>
              <a:t>isomerization</a:t>
            </a:r>
            <a:endParaRPr lang="en-US" altLang="de-DE" sz="3200" b="1" i="0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539552" y="764704"/>
            <a:ext cx="758893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1" lang="de-DE" altLang="de-DE" sz="4400" i="0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30204" pitchFamily="34" charset="0"/>
              </a:rPr>
              <a:t>Application</a:t>
            </a:r>
            <a:r>
              <a:rPr kumimoji="1" lang="de-DE" altLang="de-DE" sz="4400" i="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30204" pitchFamily="34" charset="0"/>
              </a:rPr>
              <a:t> </a:t>
            </a:r>
            <a:r>
              <a:rPr kumimoji="1" lang="de-DE" altLang="de-DE" sz="4400" i="0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30204" pitchFamily="34" charset="0"/>
              </a:rPr>
              <a:t>of</a:t>
            </a:r>
            <a:r>
              <a:rPr kumimoji="1" lang="de-DE" altLang="de-DE" sz="4400" i="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30204" pitchFamily="34" charset="0"/>
              </a:rPr>
              <a:t> DR: HOO/OOH</a:t>
            </a:r>
            <a:endParaRPr kumimoji="1" lang="de-DE" altLang="de-DE" sz="4400" i="0" dirty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30204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447675" y="1844824"/>
            <a:ext cx="360387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800" i="1" dirty="0" smtClean="0">
                <a:solidFill>
                  <a:schemeClr val="accent2"/>
                </a:solidFill>
                <a:latin typeface="+mn-lt"/>
              </a:rPr>
              <a:t>ab </a:t>
            </a:r>
            <a:r>
              <a:rPr lang="de-DE" altLang="de-DE" sz="2800" i="1" dirty="0" err="1">
                <a:solidFill>
                  <a:schemeClr val="accent2"/>
                </a:solidFill>
                <a:latin typeface="+mn-lt"/>
              </a:rPr>
              <a:t>initio</a:t>
            </a:r>
            <a:r>
              <a:rPr lang="de-DE" altLang="de-DE" sz="2800" i="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de-DE" altLang="de-DE" sz="2800" i="0" dirty="0" err="1" smtClean="0">
                <a:solidFill>
                  <a:schemeClr val="accent2"/>
                </a:solidFill>
                <a:latin typeface="+mn-lt"/>
              </a:rPr>
              <a:t>calculations</a:t>
            </a:r>
            <a:r>
              <a:rPr lang="de-DE" altLang="de-DE" sz="2800" i="0" dirty="0" smtClean="0">
                <a:solidFill>
                  <a:schemeClr val="accent2"/>
                </a:solidFill>
                <a:latin typeface="+mn-lt"/>
              </a:rPr>
              <a:t>: </a:t>
            </a:r>
            <a:endParaRPr lang="de-DE" altLang="de-DE" sz="2800" i="0" dirty="0">
              <a:solidFill>
                <a:schemeClr val="accent2"/>
              </a:solidFill>
              <a:latin typeface="+mn-lt"/>
            </a:endParaRPr>
          </a:p>
          <a:p>
            <a:endParaRPr lang="de-DE" altLang="de-DE" sz="2000" i="0" dirty="0">
              <a:solidFill>
                <a:schemeClr val="accent2"/>
              </a:solidFill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023938" y="2642319"/>
            <a:ext cx="7940675" cy="388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5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de-DE" altLang="de-DE" sz="2000" i="0" dirty="0" err="1"/>
              <a:t>Program</a:t>
            </a:r>
            <a:r>
              <a:rPr lang="de-DE" altLang="de-DE" sz="2000" i="0" dirty="0"/>
              <a:t>: </a:t>
            </a:r>
            <a:r>
              <a:rPr lang="en-US" altLang="ja-JP" sz="2000" i="0" dirty="0">
                <a:ea typeface="ＭＳ Ｐゴシック" panose="020B0600070205080204" pitchFamily="34" charset="-128"/>
              </a:rPr>
              <a:t>MOLPRO 2002.6</a:t>
            </a:r>
            <a:r>
              <a:rPr lang="de-DE" altLang="ja-JP" sz="2000" dirty="0">
                <a:ea typeface="ＭＳ Ｐゴシック" panose="020B0600070205080204" pitchFamily="34" charset="-128"/>
              </a:rPr>
              <a:t> </a:t>
            </a:r>
            <a:endParaRPr lang="de-DE" altLang="de-DE" sz="2000" i="0" dirty="0"/>
          </a:p>
          <a:p>
            <a:pPr>
              <a:lnSpc>
                <a:spcPct val="125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de-DE" altLang="de-DE" sz="2000" i="0" dirty="0" err="1"/>
              <a:t>Method</a:t>
            </a:r>
            <a:r>
              <a:rPr lang="de-DE" altLang="de-DE" sz="2000" i="0" dirty="0"/>
              <a:t>: C</a:t>
            </a:r>
            <a:r>
              <a:rPr lang="en-US" altLang="ja-JP" sz="2000" i="0" dirty="0">
                <a:ea typeface="ＭＳ Ｐゴシック" panose="020B0600070205080204" pitchFamily="34" charset="-128"/>
              </a:rPr>
              <a:t>ore-valence MR-SDCI+Q/[</a:t>
            </a:r>
            <a:r>
              <a:rPr lang="en-US" altLang="ja-JP" sz="2000" i="0" dirty="0" err="1">
                <a:ea typeface="ＭＳ Ｐゴシック" panose="020B0600070205080204" pitchFamily="34" charset="-128"/>
              </a:rPr>
              <a:t>aug</a:t>
            </a:r>
            <a:r>
              <a:rPr lang="en-US" altLang="ja-JP" sz="2000" i="0" dirty="0">
                <a:ea typeface="ＭＳ Ｐゴシック" panose="020B0600070205080204" pitchFamily="34" charset="-128"/>
              </a:rPr>
              <a:t>-cc-</a:t>
            </a:r>
            <a:r>
              <a:rPr lang="en-US" altLang="ja-JP" sz="2000" i="0" dirty="0" err="1">
                <a:ea typeface="ＭＳ Ｐゴシック" panose="020B0600070205080204" pitchFamily="34" charset="-128"/>
              </a:rPr>
              <a:t>pCVQZ</a:t>
            </a:r>
            <a:r>
              <a:rPr lang="en-US" altLang="ja-JP" sz="2000" i="0" dirty="0">
                <a:ea typeface="ＭＳ Ｐゴシック" panose="020B0600070205080204" pitchFamily="34" charset="-128"/>
              </a:rPr>
              <a:t> (O), cc-</a:t>
            </a:r>
            <a:r>
              <a:rPr lang="en-US" altLang="ja-JP" sz="2000" i="0" dirty="0" err="1">
                <a:ea typeface="ＭＳ Ｐゴシック" panose="020B0600070205080204" pitchFamily="34" charset="-128"/>
              </a:rPr>
              <a:t>pVQZ</a:t>
            </a:r>
            <a:r>
              <a:rPr lang="en-US" altLang="ja-JP" sz="2000" i="0" dirty="0">
                <a:ea typeface="ＭＳ Ｐゴシック" panose="020B0600070205080204" pitchFamily="34" charset="-128"/>
              </a:rPr>
              <a:t>                                    (H)]</a:t>
            </a:r>
            <a:r>
              <a:rPr lang="de-DE" altLang="ja-JP" sz="2000" dirty="0">
                <a:ea typeface="ＭＳ Ｐゴシック" panose="020B0600070205080204" pitchFamily="34" charset="-128"/>
              </a:rPr>
              <a:t> </a:t>
            </a:r>
          </a:p>
          <a:p>
            <a:pPr>
              <a:lnSpc>
                <a:spcPct val="125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de-DE" altLang="de-DE" sz="2000" i="0" dirty="0"/>
              <a:t>Basis </a:t>
            </a:r>
            <a:r>
              <a:rPr lang="de-DE" altLang="de-DE" sz="2000" i="0" dirty="0" err="1"/>
              <a:t>set</a:t>
            </a:r>
            <a:r>
              <a:rPr lang="de-DE" altLang="de-DE" sz="2000" i="0" dirty="0"/>
              <a:t> </a:t>
            </a:r>
            <a:r>
              <a:rPr lang="de-DE" altLang="de-DE" sz="2000" i="0" dirty="0" err="1"/>
              <a:t>for</a:t>
            </a:r>
            <a:r>
              <a:rPr lang="de-DE" altLang="de-DE" sz="2000" i="0" dirty="0"/>
              <a:t> hydrogen: </a:t>
            </a:r>
            <a:r>
              <a:rPr lang="en-US" altLang="ja-JP" sz="2000" i="0" dirty="0">
                <a:ea typeface="ＭＳ Ｐゴシック" panose="020B0600070205080204" pitchFamily="34" charset="-128"/>
              </a:rPr>
              <a:t>Dunning </a:t>
            </a:r>
            <a:r>
              <a:rPr lang="en-US" altLang="ja-JP" sz="2000" dirty="0">
                <a:ea typeface="ＭＳ Ｐゴシック" panose="020B0600070205080204" pitchFamily="34" charset="-128"/>
              </a:rPr>
              <a:t>et</a:t>
            </a:r>
            <a:r>
              <a:rPr lang="en-US" altLang="ja-JP" sz="2000" i="0" dirty="0">
                <a:ea typeface="ＭＳ Ｐゴシック" panose="020B0600070205080204" pitchFamily="34" charset="-128"/>
              </a:rPr>
              <a:t> </a:t>
            </a:r>
            <a:r>
              <a:rPr lang="en-US" altLang="ja-JP" sz="2000" dirty="0">
                <a:ea typeface="ＭＳ Ｐゴシック" panose="020B0600070205080204" pitchFamily="34" charset="-128"/>
              </a:rPr>
              <a:t>al.</a:t>
            </a:r>
            <a:r>
              <a:rPr lang="en-US" altLang="ja-JP" sz="2000" i="0" dirty="0">
                <a:ea typeface="ＭＳ Ｐゴシック" panose="020B0600070205080204" pitchFamily="34" charset="-128"/>
              </a:rPr>
              <a:t>’s correlation consistent valence quadruple zeta basis set (cc-</a:t>
            </a:r>
            <a:r>
              <a:rPr lang="en-US" altLang="ja-JP" sz="2000" i="0" dirty="0" err="1">
                <a:ea typeface="ＭＳ Ｐゴシック" panose="020B0600070205080204" pitchFamily="34" charset="-128"/>
              </a:rPr>
              <a:t>pVQZ</a:t>
            </a:r>
            <a:r>
              <a:rPr lang="en-US" altLang="ja-JP" sz="2000" i="0" dirty="0">
                <a:ea typeface="ＭＳ Ｐゴシック" panose="020B0600070205080204" pitchFamily="34" charset="-128"/>
              </a:rPr>
              <a:t>),(6</a:t>
            </a:r>
            <a:r>
              <a:rPr lang="en-US" altLang="ja-JP" sz="2000" dirty="0">
                <a:ea typeface="ＭＳ Ｐゴシック" panose="020B0600070205080204" pitchFamily="34" charset="-128"/>
              </a:rPr>
              <a:t>s</a:t>
            </a:r>
            <a:r>
              <a:rPr lang="en-US" altLang="ja-JP" sz="2000" i="0" dirty="0">
                <a:ea typeface="ＭＳ Ｐゴシック" panose="020B0600070205080204" pitchFamily="34" charset="-128"/>
              </a:rPr>
              <a:t>,3</a:t>
            </a:r>
            <a:r>
              <a:rPr lang="en-US" altLang="ja-JP" sz="2000" dirty="0">
                <a:ea typeface="ＭＳ Ｐゴシック" panose="020B0600070205080204" pitchFamily="34" charset="-128"/>
              </a:rPr>
              <a:t>p</a:t>
            </a:r>
            <a:r>
              <a:rPr lang="en-US" altLang="ja-JP" sz="2000" i="0" dirty="0">
                <a:ea typeface="ＭＳ Ｐゴシック" panose="020B0600070205080204" pitchFamily="34" charset="-128"/>
              </a:rPr>
              <a:t>,2</a:t>
            </a:r>
            <a:r>
              <a:rPr lang="en-US" altLang="ja-JP" sz="2000" dirty="0">
                <a:ea typeface="ＭＳ Ｐゴシック" panose="020B0600070205080204" pitchFamily="34" charset="-128"/>
              </a:rPr>
              <a:t>d</a:t>
            </a:r>
            <a:r>
              <a:rPr lang="en-US" altLang="ja-JP" sz="2000" i="0" dirty="0">
                <a:ea typeface="ＭＳ Ｐゴシック" panose="020B0600070205080204" pitchFamily="34" charset="-128"/>
              </a:rPr>
              <a:t>,1</a:t>
            </a:r>
            <a:r>
              <a:rPr lang="en-US" altLang="ja-JP" sz="2000" dirty="0">
                <a:ea typeface="ＭＳ Ｐゴシック" panose="020B0600070205080204" pitchFamily="34" charset="-128"/>
              </a:rPr>
              <a:t>f</a:t>
            </a:r>
            <a:r>
              <a:rPr lang="en-US" altLang="ja-JP" sz="2000" i="0" dirty="0">
                <a:ea typeface="ＭＳ Ｐゴシック" panose="020B0600070205080204" pitchFamily="34" charset="-128"/>
              </a:rPr>
              <a:t>)/ [4</a:t>
            </a:r>
            <a:r>
              <a:rPr lang="en-US" altLang="ja-JP" sz="2000" dirty="0">
                <a:ea typeface="ＭＳ Ｐゴシック" panose="020B0600070205080204" pitchFamily="34" charset="-128"/>
              </a:rPr>
              <a:t>s</a:t>
            </a:r>
            <a:r>
              <a:rPr lang="en-US" altLang="ja-JP" sz="2000" i="0" dirty="0">
                <a:ea typeface="ＭＳ Ｐゴシック" panose="020B0600070205080204" pitchFamily="34" charset="-128"/>
              </a:rPr>
              <a:t>,3</a:t>
            </a:r>
            <a:r>
              <a:rPr lang="en-US" altLang="ja-JP" sz="2000" dirty="0">
                <a:ea typeface="ＭＳ Ｐゴシック" panose="020B0600070205080204" pitchFamily="34" charset="-128"/>
              </a:rPr>
              <a:t>p</a:t>
            </a:r>
            <a:r>
              <a:rPr lang="en-US" altLang="ja-JP" sz="2000" i="0" dirty="0">
                <a:ea typeface="ＭＳ Ｐゴシック" panose="020B0600070205080204" pitchFamily="34" charset="-128"/>
              </a:rPr>
              <a:t>,2</a:t>
            </a:r>
            <a:r>
              <a:rPr lang="en-US" altLang="ja-JP" sz="2000" dirty="0">
                <a:ea typeface="ＭＳ Ｐゴシック" panose="020B0600070205080204" pitchFamily="34" charset="-128"/>
              </a:rPr>
              <a:t>d</a:t>
            </a:r>
            <a:r>
              <a:rPr lang="en-US" altLang="ja-JP" sz="2000" i="0" dirty="0">
                <a:ea typeface="ＭＳ Ｐゴシック" panose="020B0600070205080204" pitchFamily="34" charset="-128"/>
              </a:rPr>
              <a:t>,1</a:t>
            </a:r>
            <a:r>
              <a:rPr lang="en-US" altLang="ja-JP" sz="2000" dirty="0">
                <a:ea typeface="ＭＳ Ｐゴシック" panose="020B0600070205080204" pitchFamily="34" charset="-128"/>
              </a:rPr>
              <a:t>f</a:t>
            </a:r>
            <a:r>
              <a:rPr lang="en-US" altLang="ja-JP" sz="2000" i="0" dirty="0">
                <a:ea typeface="ＭＳ Ｐゴシック" panose="020B0600070205080204" pitchFamily="34" charset="-128"/>
              </a:rPr>
              <a:t>]</a:t>
            </a:r>
            <a:r>
              <a:rPr lang="en-US" altLang="ja-JP" sz="2000" dirty="0">
                <a:ea typeface="ＭＳ Ｐゴシック" panose="020B0600070205080204" pitchFamily="34" charset="-128"/>
              </a:rPr>
              <a:t> </a:t>
            </a:r>
          </a:p>
          <a:p>
            <a:pPr>
              <a:lnSpc>
                <a:spcPct val="125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altLang="ja-JP" sz="2000" i="0" dirty="0">
                <a:ea typeface="ＭＳ Ｐゴシック" panose="020B0600070205080204" pitchFamily="34" charset="-128"/>
              </a:rPr>
              <a:t>Basis set for oxygen: Dunning </a:t>
            </a:r>
            <a:r>
              <a:rPr lang="en-US" altLang="ja-JP" sz="2000" dirty="0">
                <a:ea typeface="ＭＳ Ｐゴシック" panose="020B0600070205080204" pitchFamily="34" charset="-128"/>
              </a:rPr>
              <a:t>et</a:t>
            </a:r>
            <a:r>
              <a:rPr lang="en-US" altLang="ja-JP" sz="2000" i="0" dirty="0">
                <a:ea typeface="ＭＳ Ｐゴシック" panose="020B0600070205080204" pitchFamily="34" charset="-128"/>
              </a:rPr>
              <a:t> </a:t>
            </a:r>
            <a:r>
              <a:rPr lang="en-US" altLang="ja-JP" sz="2000" dirty="0">
                <a:ea typeface="ＭＳ Ｐゴシック" panose="020B0600070205080204" pitchFamily="34" charset="-128"/>
              </a:rPr>
              <a:t>al.</a:t>
            </a:r>
            <a:r>
              <a:rPr lang="en-US" altLang="ja-JP" sz="2000" i="0" dirty="0">
                <a:ea typeface="ＭＳ Ｐゴシック" panose="020B0600070205080204" pitchFamily="34" charset="-128"/>
              </a:rPr>
              <a:t>’s augmented correlation consistent polarized core-valence valence quadruple zeta basis set (</a:t>
            </a:r>
            <a:r>
              <a:rPr lang="en-US" altLang="ja-JP" sz="2000" i="0" dirty="0" err="1">
                <a:ea typeface="ＭＳ Ｐゴシック" panose="020B0600070205080204" pitchFamily="34" charset="-128"/>
              </a:rPr>
              <a:t>aug</a:t>
            </a:r>
            <a:r>
              <a:rPr lang="en-US" altLang="ja-JP" sz="2000" i="0" dirty="0">
                <a:ea typeface="ＭＳ Ｐゴシック" panose="020B0600070205080204" pitchFamily="34" charset="-128"/>
              </a:rPr>
              <a:t>-cc-</a:t>
            </a:r>
            <a:r>
              <a:rPr lang="en-US" altLang="ja-JP" sz="2000" i="0" dirty="0" err="1">
                <a:ea typeface="ＭＳ Ｐゴシック" panose="020B0600070205080204" pitchFamily="34" charset="-128"/>
              </a:rPr>
              <a:t>pCVQZ</a:t>
            </a:r>
            <a:r>
              <a:rPr lang="en-US" altLang="ja-JP" sz="2000" i="0" dirty="0">
                <a:ea typeface="ＭＳ Ｐゴシック" panose="020B0600070205080204" pitchFamily="34" charset="-128"/>
              </a:rPr>
              <a:t>),(16</a:t>
            </a:r>
            <a:r>
              <a:rPr lang="en-US" altLang="ja-JP" sz="2000" dirty="0">
                <a:ea typeface="ＭＳ Ｐゴシック" panose="020B0600070205080204" pitchFamily="34" charset="-128"/>
              </a:rPr>
              <a:t>s</a:t>
            </a:r>
            <a:r>
              <a:rPr lang="en-US" altLang="ja-JP" sz="2000" i="0" dirty="0">
                <a:ea typeface="ＭＳ Ｐゴシック" panose="020B0600070205080204" pitchFamily="34" charset="-128"/>
              </a:rPr>
              <a:t>,10</a:t>
            </a:r>
            <a:r>
              <a:rPr lang="en-US" altLang="ja-JP" sz="2000" dirty="0">
                <a:ea typeface="ＭＳ Ｐゴシック" panose="020B0600070205080204" pitchFamily="34" charset="-128"/>
              </a:rPr>
              <a:t>p</a:t>
            </a:r>
            <a:r>
              <a:rPr lang="en-US" altLang="ja-JP" sz="2000" i="0" dirty="0">
                <a:ea typeface="ＭＳ Ｐゴシック" panose="020B0600070205080204" pitchFamily="34" charset="-128"/>
              </a:rPr>
              <a:t>,6</a:t>
            </a:r>
            <a:r>
              <a:rPr lang="en-US" altLang="ja-JP" sz="2000" dirty="0">
                <a:ea typeface="ＭＳ Ｐゴシック" panose="020B0600070205080204" pitchFamily="34" charset="-128"/>
              </a:rPr>
              <a:t>d</a:t>
            </a:r>
            <a:r>
              <a:rPr lang="en-US" altLang="ja-JP" sz="2000" i="0" dirty="0">
                <a:ea typeface="ＭＳ Ｐゴシック" panose="020B0600070205080204" pitchFamily="34" charset="-128"/>
              </a:rPr>
              <a:t>,4</a:t>
            </a:r>
            <a:r>
              <a:rPr lang="en-US" altLang="ja-JP" sz="2000" dirty="0">
                <a:ea typeface="ＭＳ Ｐゴシック" panose="020B0600070205080204" pitchFamily="34" charset="-128"/>
              </a:rPr>
              <a:t>f</a:t>
            </a:r>
            <a:r>
              <a:rPr lang="en-US" altLang="ja-JP" sz="2000" i="0" dirty="0">
                <a:ea typeface="ＭＳ Ｐゴシック" panose="020B0600070205080204" pitchFamily="34" charset="-128"/>
              </a:rPr>
              <a:t>,2</a:t>
            </a:r>
            <a:r>
              <a:rPr lang="en-US" altLang="ja-JP" sz="2000" dirty="0">
                <a:ea typeface="ＭＳ Ｐゴシック" panose="020B0600070205080204" pitchFamily="34" charset="-128"/>
              </a:rPr>
              <a:t>g</a:t>
            </a:r>
            <a:r>
              <a:rPr lang="en-US" altLang="ja-JP" sz="2000" i="0" dirty="0">
                <a:ea typeface="ＭＳ Ｐゴシック" panose="020B0600070205080204" pitchFamily="34" charset="-128"/>
              </a:rPr>
              <a:t>)/[9</a:t>
            </a:r>
            <a:r>
              <a:rPr lang="en-US" altLang="ja-JP" sz="2000" dirty="0">
                <a:ea typeface="ＭＳ Ｐゴシック" panose="020B0600070205080204" pitchFamily="34" charset="-128"/>
              </a:rPr>
              <a:t>s</a:t>
            </a:r>
            <a:r>
              <a:rPr lang="en-US" altLang="ja-JP" sz="2000" i="0" dirty="0">
                <a:ea typeface="ＭＳ Ｐゴシック" panose="020B0600070205080204" pitchFamily="34" charset="-128"/>
              </a:rPr>
              <a:t>,8</a:t>
            </a:r>
            <a:r>
              <a:rPr lang="en-US" altLang="ja-JP" sz="2000" dirty="0">
                <a:ea typeface="ＭＳ Ｐゴシック" panose="020B0600070205080204" pitchFamily="34" charset="-128"/>
              </a:rPr>
              <a:t>p</a:t>
            </a:r>
            <a:r>
              <a:rPr lang="en-US" altLang="ja-JP" sz="2000" i="0" dirty="0">
                <a:ea typeface="ＭＳ Ｐゴシック" panose="020B0600070205080204" pitchFamily="34" charset="-128"/>
              </a:rPr>
              <a:t>,6</a:t>
            </a:r>
            <a:r>
              <a:rPr lang="en-US" altLang="ja-JP" sz="2000" dirty="0">
                <a:ea typeface="ＭＳ Ｐゴシック" panose="020B0600070205080204" pitchFamily="34" charset="-128"/>
              </a:rPr>
              <a:t>d</a:t>
            </a:r>
            <a:r>
              <a:rPr lang="en-US" altLang="ja-JP" sz="2000" i="0" dirty="0">
                <a:ea typeface="ＭＳ Ｐゴシック" panose="020B0600070205080204" pitchFamily="34" charset="-128"/>
              </a:rPr>
              <a:t>,4</a:t>
            </a:r>
            <a:r>
              <a:rPr lang="en-US" altLang="ja-JP" sz="2000" dirty="0">
                <a:ea typeface="ＭＳ Ｐゴシック" panose="020B0600070205080204" pitchFamily="34" charset="-128"/>
              </a:rPr>
              <a:t>f</a:t>
            </a:r>
            <a:r>
              <a:rPr lang="en-US" altLang="ja-JP" sz="2000" i="0" dirty="0">
                <a:ea typeface="ＭＳ Ｐゴシック" panose="020B0600070205080204" pitchFamily="34" charset="-128"/>
              </a:rPr>
              <a:t>,2</a:t>
            </a:r>
            <a:r>
              <a:rPr lang="en-US" altLang="ja-JP" sz="2000" dirty="0">
                <a:ea typeface="ＭＳ Ｐゴシック" panose="020B0600070205080204" pitchFamily="34" charset="-128"/>
              </a:rPr>
              <a:t>g</a:t>
            </a:r>
            <a:r>
              <a:rPr lang="en-US" altLang="ja-JP" sz="2000" i="0" dirty="0">
                <a:ea typeface="ＭＳ Ｐゴシック" panose="020B0600070205080204" pitchFamily="34" charset="-128"/>
              </a:rPr>
              <a:t>]</a:t>
            </a:r>
            <a:r>
              <a:rPr lang="de-DE" altLang="ja-JP" sz="2000" dirty="0">
                <a:ea typeface="ＭＳ Ｐゴシック" panose="020B0600070205080204" pitchFamily="34" charset="-128"/>
              </a:rPr>
              <a:t> </a:t>
            </a:r>
            <a:endParaRPr lang="de-DE" altLang="de-DE" sz="2000" dirty="0"/>
          </a:p>
        </p:txBody>
      </p:sp>
      <p:sp>
        <p:nvSpPr>
          <p:cNvPr id="15" name="Text Box 30"/>
          <p:cNvSpPr txBox="1">
            <a:spLocks noChangeArrowheads="1"/>
          </p:cNvSpPr>
          <p:nvPr/>
        </p:nvSpPr>
        <p:spPr bwMode="auto">
          <a:xfrm>
            <a:off x="5221545" y="1764912"/>
            <a:ext cx="3744416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de-DE" altLang="de-DE" sz="2400" i="1" dirty="0">
                <a:solidFill>
                  <a:schemeClr val="accent2"/>
                </a:solidFill>
                <a:latin typeface="+mn-lt"/>
              </a:rPr>
              <a:t>X</a:t>
            </a:r>
            <a:r>
              <a:rPr lang="de-DE" altLang="de-DE" sz="2400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de-DE" altLang="de-DE" sz="2400" baseline="30000" dirty="0" smtClean="0">
                <a:solidFill>
                  <a:schemeClr val="accent2"/>
                </a:solidFill>
                <a:latin typeface="+mn-lt"/>
              </a:rPr>
              <a:t>2</a:t>
            </a:r>
            <a:r>
              <a:rPr lang="de-DE" altLang="de-DE" sz="2400" i="1" dirty="0" smtClean="0">
                <a:solidFill>
                  <a:schemeClr val="accent2"/>
                </a:solidFill>
                <a:latin typeface="+mn-lt"/>
              </a:rPr>
              <a:t>A´</a:t>
            </a:r>
            <a:r>
              <a:rPr lang="de-DE" altLang="de-DE" sz="2400" dirty="0" smtClean="0">
                <a:solidFill>
                  <a:schemeClr val="accent2"/>
                </a:solidFill>
                <a:latin typeface="+mn-lt"/>
              </a:rPr>
              <a:t>´ </a:t>
            </a:r>
            <a:r>
              <a:rPr lang="de-DE" altLang="de-DE" sz="2400" dirty="0" err="1" smtClean="0">
                <a:solidFill>
                  <a:schemeClr val="accent2"/>
                </a:solidFill>
                <a:latin typeface="+mn-lt"/>
              </a:rPr>
              <a:t>and</a:t>
            </a:r>
            <a:r>
              <a:rPr lang="de-DE" altLang="de-DE" sz="2400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de-DE" altLang="de-DE" sz="2400" i="1" dirty="0" smtClean="0">
                <a:solidFill>
                  <a:schemeClr val="accent2"/>
                </a:solidFill>
                <a:latin typeface="+mn-lt"/>
              </a:rPr>
              <a:t>A</a:t>
            </a:r>
            <a:r>
              <a:rPr lang="de-DE" altLang="de-DE" sz="2400" i="0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de-DE" altLang="de-DE" sz="2400" i="0" baseline="30000" dirty="0" smtClean="0">
                <a:solidFill>
                  <a:schemeClr val="accent2"/>
                </a:solidFill>
                <a:latin typeface="+mn-lt"/>
              </a:rPr>
              <a:t>2</a:t>
            </a:r>
            <a:r>
              <a:rPr lang="de-DE" altLang="de-DE" sz="2400" i="1" dirty="0" smtClean="0">
                <a:solidFill>
                  <a:schemeClr val="accent2"/>
                </a:solidFill>
                <a:latin typeface="+mn-lt"/>
              </a:rPr>
              <a:t>A</a:t>
            </a:r>
            <a:r>
              <a:rPr lang="de-DE" altLang="de-DE" sz="2400" dirty="0" smtClean="0">
                <a:solidFill>
                  <a:schemeClr val="accent2"/>
                </a:solidFill>
                <a:latin typeface="+mn-lt"/>
              </a:rPr>
              <a:t>´ </a:t>
            </a:r>
            <a:r>
              <a:rPr lang="de-DE" altLang="de-DE" sz="2400" dirty="0" err="1" smtClean="0">
                <a:solidFill>
                  <a:schemeClr val="accent2"/>
                </a:solidFill>
                <a:latin typeface="+mn-lt"/>
              </a:rPr>
              <a:t>states</a:t>
            </a:r>
            <a:endParaRPr lang="de-DE" altLang="de-DE" sz="2400" i="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5221545" y="1464952"/>
            <a:ext cx="43473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3600" i="0" dirty="0">
                <a:solidFill>
                  <a:schemeClr val="accent2"/>
                </a:solidFill>
              </a:rPr>
              <a:t>~</a:t>
            </a: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6826277" y="1447031"/>
            <a:ext cx="43473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3600" i="0" dirty="0">
                <a:solidFill>
                  <a:schemeClr val="accent2"/>
                </a:solidFill>
              </a:rPr>
              <a:t>~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447675" y="1023119"/>
            <a:ext cx="537679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3200" i="0" dirty="0" smtClean="0">
                <a:solidFill>
                  <a:schemeClr val="accent2"/>
                </a:solidFill>
                <a:latin typeface="+mn-lt"/>
              </a:rPr>
              <a:t>HOO </a:t>
            </a:r>
            <a:r>
              <a:rPr lang="de-DE" altLang="de-DE" sz="3200" i="0" dirty="0" err="1" smtClean="0">
                <a:solidFill>
                  <a:schemeClr val="accent2"/>
                </a:solidFill>
                <a:latin typeface="+mn-lt"/>
              </a:rPr>
              <a:t>minimum</a:t>
            </a:r>
            <a:r>
              <a:rPr lang="de-DE" altLang="de-DE" sz="3200" i="0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de-DE" altLang="de-DE" sz="3200" i="0" dirty="0" err="1">
                <a:solidFill>
                  <a:schemeClr val="accent2"/>
                </a:solidFill>
                <a:latin typeface="+mn-lt"/>
              </a:rPr>
              <a:t>energy</a:t>
            </a:r>
            <a:r>
              <a:rPr lang="de-DE" altLang="de-DE" sz="3200" i="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de-DE" altLang="de-DE" sz="3200" i="0" dirty="0" err="1" smtClean="0">
                <a:solidFill>
                  <a:schemeClr val="accent2"/>
                </a:solidFill>
                <a:latin typeface="+mn-lt"/>
              </a:rPr>
              <a:t>paths</a:t>
            </a:r>
            <a:endParaRPr lang="de-DE" altLang="de-DE" sz="3200" i="0" dirty="0">
              <a:solidFill>
                <a:schemeClr val="accent2"/>
              </a:solidFill>
              <a:latin typeface="+mn-lt"/>
            </a:endParaRPr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3589366"/>
              </p:ext>
            </p:extLst>
          </p:nvPr>
        </p:nvGraphicFramePr>
        <p:xfrm>
          <a:off x="1538288" y="1023119"/>
          <a:ext cx="6769100" cy="5835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5" name="Document" r:id="rId3" imgW="6189347" imgH="5283864" progId="Word.Document.8">
                  <p:embed/>
                </p:oleObj>
              </mc:Choice>
              <mc:Fallback>
                <p:oleObj name="Document" r:id="rId3" imgW="6189347" imgH="528386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8288" y="1023119"/>
                        <a:ext cx="6769100" cy="58351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8" name="Line 8"/>
          <p:cNvSpPr>
            <a:spLocks noChangeShapeType="1"/>
          </p:cNvSpPr>
          <p:nvPr/>
        </p:nvSpPr>
        <p:spPr bwMode="auto">
          <a:xfrm flipH="1" flipV="1">
            <a:off x="1562100" y="5373688"/>
            <a:ext cx="5838825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0275" name="Group 35"/>
          <p:cNvGrpSpPr>
            <a:grpSpLocks/>
          </p:cNvGrpSpPr>
          <p:nvPr/>
        </p:nvGrpSpPr>
        <p:grpSpPr bwMode="auto">
          <a:xfrm>
            <a:off x="1152525" y="2492375"/>
            <a:ext cx="1835150" cy="4279900"/>
            <a:chOff x="726" y="1570"/>
            <a:chExt cx="1156" cy="2696"/>
          </a:xfrm>
        </p:grpSpPr>
        <p:sp>
          <p:nvSpPr>
            <p:cNvPr id="10249" name="Line 9"/>
            <p:cNvSpPr>
              <a:spLocks noChangeShapeType="1"/>
            </p:cNvSpPr>
            <p:nvPr/>
          </p:nvSpPr>
          <p:spPr bwMode="auto">
            <a:xfrm flipH="1" flipV="1">
              <a:off x="726" y="1570"/>
              <a:ext cx="115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53" name="AutoShape 13"/>
            <p:cNvSpPr>
              <a:spLocks noChangeArrowheads="1"/>
            </p:cNvSpPr>
            <p:nvPr/>
          </p:nvSpPr>
          <p:spPr bwMode="auto">
            <a:xfrm>
              <a:off x="969" y="1574"/>
              <a:ext cx="45" cy="1815"/>
            </a:xfrm>
            <a:prstGeom prst="upDownArrow">
              <a:avLst>
                <a:gd name="adj1" fmla="val 50000"/>
                <a:gd name="adj2" fmla="val 80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de-DE"/>
            </a:p>
          </p:txBody>
        </p:sp>
        <p:sp>
          <p:nvSpPr>
            <p:cNvPr id="10264" name="Text Box 24"/>
            <p:cNvSpPr txBox="1">
              <a:spLocks noChangeArrowheads="1"/>
            </p:cNvSpPr>
            <p:nvPr/>
          </p:nvSpPr>
          <p:spPr bwMode="auto">
            <a:xfrm rot="5400000">
              <a:off x="559" y="3729"/>
              <a:ext cx="86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600" i="0">
                  <a:solidFill>
                    <a:schemeClr val="accent2"/>
                  </a:solidFill>
                </a:rPr>
                <a:t>20656.5 cm</a:t>
              </a:r>
              <a:r>
                <a:rPr lang="de-DE" altLang="de-DE" sz="1600" i="0" baseline="30000">
                  <a:solidFill>
                    <a:schemeClr val="accent2"/>
                  </a:solidFill>
                </a:rPr>
                <a:t>-1</a:t>
              </a:r>
            </a:p>
          </p:txBody>
        </p:sp>
      </p:grpSp>
      <p:grpSp>
        <p:nvGrpSpPr>
          <p:cNvPr id="10276" name="Group 36"/>
          <p:cNvGrpSpPr>
            <a:grpSpLocks/>
          </p:cNvGrpSpPr>
          <p:nvPr/>
        </p:nvGrpSpPr>
        <p:grpSpPr bwMode="auto">
          <a:xfrm>
            <a:off x="977900" y="2486025"/>
            <a:ext cx="336550" cy="3344863"/>
            <a:chOff x="616" y="1566"/>
            <a:chExt cx="212" cy="2107"/>
          </a:xfrm>
        </p:grpSpPr>
        <p:sp>
          <p:nvSpPr>
            <p:cNvPr id="10254" name="AutoShape 14"/>
            <p:cNvSpPr>
              <a:spLocks noChangeArrowheads="1"/>
            </p:cNvSpPr>
            <p:nvPr/>
          </p:nvSpPr>
          <p:spPr bwMode="auto">
            <a:xfrm>
              <a:off x="703" y="1566"/>
              <a:ext cx="45" cy="1197"/>
            </a:xfrm>
            <a:prstGeom prst="upDownArrow">
              <a:avLst>
                <a:gd name="adj1" fmla="val 50000"/>
                <a:gd name="adj2" fmla="val 532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de-DE"/>
            </a:p>
          </p:txBody>
        </p:sp>
        <p:sp>
          <p:nvSpPr>
            <p:cNvPr id="10263" name="Text Box 23"/>
            <p:cNvSpPr txBox="1">
              <a:spLocks noChangeArrowheads="1"/>
            </p:cNvSpPr>
            <p:nvPr/>
          </p:nvSpPr>
          <p:spPr bwMode="auto">
            <a:xfrm rot="5400000">
              <a:off x="290" y="3136"/>
              <a:ext cx="86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600" i="0">
                  <a:solidFill>
                    <a:srgbClr val="3333CC"/>
                  </a:solidFill>
                </a:rPr>
                <a:t>13555.9 cm</a:t>
              </a:r>
              <a:r>
                <a:rPr lang="de-DE" altLang="de-DE" sz="1600" i="0" baseline="30000">
                  <a:solidFill>
                    <a:srgbClr val="3333CC"/>
                  </a:solidFill>
                </a:rPr>
                <a:t>-1</a:t>
              </a:r>
            </a:p>
          </p:txBody>
        </p:sp>
      </p:grpSp>
      <p:grpSp>
        <p:nvGrpSpPr>
          <p:cNvPr id="10279" name="Group 39"/>
          <p:cNvGrpSpPr>
            <a:grpSpLocks/>
          </p:cNvGrpSpPr>
          <p:nvPr/>
        </p:nvGrpSpPr>
        <p:grpSpPr bwMode="auto">
          <a:xfrm>
            <a:off x="6657975" y="3486150"/>
            <a:ext cx="892175" cy="3327400"/>
            <a:chOff x="4194" y="2196"/>
            <a:chExt cx="562" cy="2096"/>
          </a:xfrm>
        </p:grpSpPr>
        <p:sp>
          <p:nvSpPr>
            <p:cNvPr id="10259" name="Line 19"/>
            <p:cNvSpPr>
              <a:spLocks noChangeShapeType="1"/>
            </p:cNvSpPr>
            <p:nvPr/>
          </p:nvSpPr>
          <p:spPr bwMode="auto">
            <a:xfrm>
              <a:off x="4194" y="2196"/>
              <a:ext cx="46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60" name="AutoShape 20"/>
            <p:cNvSpPr>
              <a:spLocks noChangeArrowheads="1"/>
            </p:cNvSpPr>
            <p:nvPr/>
          </p:nvSpPr>
          <p:spPr bwMode="auto">
            <a:xfrm>
              <a:off x="4629" y="2196"/>
              <a:ext cx="45" cy="1192"/>
            </a:xfrm>
            <a:prstGeom prst="upDownArrow">
              <a:avLst>
                <a:gd name="adj1" fmla="val 50000"/>
                <a:gd name="adj2" fmla="val 52977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de-DE"/>
            </a:p>
          </p:txBody>
        </p:sp>
        <p:sp>
          <p:nvSpPr>
            <p:cNvPr id="10266" name="Text Box 26"/>
            <p:cNvSpPr txBox="1">
              <a:spLocks noChangeArrowheads="1"/>
            </p:cNvSpPr>
            <p:nvPr/>
          </p:nvSpPr>
          <p:spPr bwMode="auto">
            <a:xfrm rot="5400000">
              <a:off x="4218" y="3755"/>
              <a:ext cx="86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600" i="0">
                  <a:solidFill>
                    <a:srgbClr val="3333CC"/>
                  </a:solidFill>
                </a:rPr>
                <a:t>13450.4 cm</a:t>
              </a:r>
              <a:r>
                <a:rPr lang="de-DE" altLang="de-DE" sz="1600" i="0" baseline="30000">
                  <a:solidFill>
                    <a:srgbClr val="3333CC"/>
                  </a:solidFill>
                </a:rPr>
                <a:t>-1</a:t>
              </a:r>
            </a:p>
          </p:txBody>
        </p:sp>
      </p:grpSp>
      <p:grpSp>
        <p:nvGrpSpPr>
          <p:cNvPr id="10278" name="Group 38"/>
          <p:cNvGrpSpPr>
            <a:grpSpLocks/>
          </p:cNvGrpSpPr>
          <p:nvPr/>
        </p:nvGrpSpPr>
        <p:grpSpPr bwMode="auto">
          <a:xfrm>
            <a:off x="6675438" y="2732088"/>
            <a:ext cx="1435100" cy="3062287"/>
            <a:chOff x="4205" y="1721"/>
            <a:chExt cx="904" cy="1929"/>
          </a:xfrm>
        </p:grpSpPr>
        <p:sp>
          <p:nvSpPr>
            <p:cNvPr id="10261" name="Line 21"/>
            <p:cNvSpPr>
              <a:spLocks noChangeShapeType="1"/>
            </p:cNvSpPr>
            <p:nvPr/>
          </p:nvSpPr>
          <p:spPr bwMode="auto">
            <a:xfrm>
              <a:off x="4205" y="1721"/>
              <a:ext cx="799" cy="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62" name="AutoShape 22"/>
            <p:cNvSpPr>
              <a:spLocks noChangeArrowheads="1"/>
            </p:cNvSpPr>
            <p:nvPr/>
          </p:nvSpPr>
          <p:spPr bwMode="auto">
            <a:xfrm>
              <a:off x="4964" y="1721"/>
              <a:ext cx="45" cy="1030"/>
            </a:xfrm>
            <a:prstGeom prst="upDownArrow">
              <a:avLst>
                <a:gd name="adj1" fmla="val 50000"/>
                <a:gd name="adj2" fmla="val 45777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de-DE"/>
            </a:p>
          </p:txBody>
        </p:sp>
        <p:sp>
          <p:nvSpPr>
            <p:cNvPr id="10267" name="Text Box 27"/>
            <p:cNvSpPr txBox="1">
              <a:spLocks noChangeArrowheads="1"/>
            </p:cNvSpPr>
            <p:nvPr/>
          </p:nvSpPr>
          <p:spPr bwMode="auto">
            <a:xfrm rot="5400000">
              <a:off x="4571" y="3113"/>
              <a:ext cx="86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600" i="0">
                  <a:solidFill>
                    <a:srgbClr val="3333CC"/>
                  </a:solidFill>
                </a:rPr>
                <a:t>11805.1 cm</a:t>
              </a:r>
              <a:r>
                <a:rPr lang="de-DE" altLang="de-DE" sz="1600" i="0" baseline="30000">
                  <a:solidFill>
                    <a:srgbClr val="3333CC"/>
                  </a:solidFill>
                </a:rPr>
                <a:t>-1</a:t>
              </a:r>
            </a:p>
          </p:txBody>
        </p:sp>
      </p:grpSp>
      <p:sp>
        <p:nvSpPr>
          <p:cNvPr id="10270" name="Text Box 30"/>
          <p:cNvSpPr txBox="1">
            <a:spLocks noChangeArrowheads="1"/>
          </p:cNvSpPr>
          <p:nvPr/>
        </p:nvSpPr>
        <p:spPr bwMode="auto">
          <a:xfrm>
            <a:off x="4875934" y="2607975"/>
            <a:ext cx="998991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4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de-DE" altLang="de-DE" sz="2400" i="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de-DE" altLang="de-DE" sz="2400" i="0" baseline="30000" dirty="0" smtClean="0">
                <a:solidFill>
                  <a:schemeClr val="accent2"/>
                </a:solidFill>
                <a:latin typeface="+mn-lt"/>
              </a:rPr>
              <a:t>2</a:t>
            </a:r>
            <a:r>
              <a:rPr lang="de-DE" altLang="de-DE" sz="2400" i="1" dirty="0" smtClean="0">
                <a:solidFill>
                  <a:schemeClr val="accent2"/>
                </a:solidFill>
                <a:latin typeface="+mn-lt"/>
              </a:rPr>
              <a:t>A</a:t>
            </a:r>
            <a:r>
              <a:rPr lang="de-DE" altLang="de-DE" sz="3200" dirty="0" smtClean="0">
                <a:solidFill>
                  <a:schemeClr val="accent2"/>
                </a:solidFill>
                <a:latin typeface="+mn-lt"/>
              </a:rPr>
              <a:t>´</a:t>
            </a:r>
            <a:endParaRPr lang="de-DE" altLang="de-DE" sz="1400" i="0" dirty="0">
              <a:solidFill>
                <a:schemeClr val="accent2"/>
              </a:solidFill>
            </a:endParaRPr>
          </a:p>
        </p:txBody>
      </p:sp>
      <p:sp>
        <p:nvSpPr>
          <p:cNvPr id="10271" name="Text Box 31"/>
          <p:cNvSpPr txBox="1">
            <a:spLocks noChangeArrowheads="1"/>
          </p:cNvSpPr>
          <p:nvPr/>
        </p:nvSpPr>
        <p:spPr bwMode="auto">
          <a:xfrm>
            <a:off x="4860032" y="2422629"/>
            <a:ext cx="43473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3600" i="0" dirty="0">
                <a:solidFill>
                  <a:schemeClr val="accent2"/>
                </a:solidFill>
              </a:rPr>
              <a:t>~</a:t>
            </a:r>
          </a:p>
        </p:txBody>
      </p:sp>
      <p:pic>
        <p:nvPicPr>
          <p:cNvPr id="10280" name="Picture 40" descr="hoolinear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897063"/>
            <a:ext cx="1306512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1" name="Picture 41" descr="hoo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41463"/>
            <a:ext cx="873125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2" name="Text Box 42"/>
          <p:cNvSpPr txBox="1">
            <a:spLocks noChangeArrowheads="1"/>
          </p:cNvSpPr>
          <p:nvPr/>
        </p:nvSpPr>
        <p:spPr bwMode="auto">
          <a:xfrm>
            <a:off x="3505200" y="6309320"/>
            <a:ext cx="2649538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altLang="de-DE" sz="2400" i="1" dirty="0">
                <a:latin typeface="+mn-lt"/>
                <a:sym typeface="Symbol" panose="05050102010706020507" pitchFamily="18" charset="2"/>
              </a:rPr>
              <a:t></a:t>
            </a:r>
            <a:r>
              <a:rPr lang="de-DE" altLang="de-DE" sz="2400" i="0" dirty="0">
                <a:latin typeface="+mn-lt"/>
              </a:rPr>
              <a:t>/</a:t>
            </a:r>
            <a:r>
              <a:rPr lang="de-DE" altLang="de-DE" sz="2400" i="0" dirty="0" err="1">
                <a:latin typeface="+mn-lt"/>
              </a:rPr>
              <a:t>degrees</a:t>
            </a:r>
            <a:endParaRPr lang="de-DE" altLang="de-DE" sz="2400" i="0" baseline="30000" dirty="0">
              <a:latin typeface="+mn-lt"/>
            </a:endParaRPr>
          </a:p>
        </p:txBody>
      </p:sp>
      <p:sp>
        <p:nvSpPr>
          <p:cNvPr id="10283" name="Rectangle 43"/>
          <p:cNvSpPr>
            <a:spLocks noChangeArrowheads="1"/>
          </p:cNvSpPr>
          <p:nvPr/>
        </p:nvSpPr>
        <p:spPr bwMode="auto">
          <a:xfrm>
            <a:off x="2247900" y="3381375"/>
            <a:ext cx="247650" cy="12477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0274" name="Group 34"/>
          <p:cNvGrpSpPr>
            <a:grpSpLocks/>
          </p:cNvGrpSpPr>
          <p:nvPr/>
        </p:nvGrpSpPr>
        <p:grpSpPr bwMode="auto">
          <a:xfrm>
            <a:off x="1152525" y="4359275"/>
            <a:ext cx="6791325" cy="2422525"/>
            <a:chOff x="726" y="2746"/>
            <a:chExt cx="4278" cy="1526"/>
          </a:xfrm>
        </p:grpSpPr>
        <p:sp>
          <p:nvSpPr>
            <p:cNvPr id="10250" name="AutoShape 10"/>
            <p:cNvSpPr>
              <a:spLocks noChangeArrowheads="1"/>
            </p:cNvSpPr>
            <p:nvPr/>
          </p:nvSpPr>
          <p:spPr bwMode="auto">
            <a:xfrm>
              <a:off x="1247" y="2746"/>
              <a:ext cx="45" cy="633"/>
            </a:xfrm>
            <a:prstGeom prst="upDownArrow">
              <a:avLst>
                <a:gd name="adj1" fmla="val 50000"/>
                <a:gd name="adj2" fmla="val 281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de-DE"/>
            </a:p>
          </p:txBody>
        </p:sp>
        <p:sp>
          <p:nvSpPr>
            <p:cNvPr id="10252" name="Line 12"/>
            <p:cNvSpPr>
              <a:spLocks noChangeShapeType="1"/>
            </p:cNvSpPr>
            <p:nvPr/>
          </p:nvSpPr>
          <p:spPr bwMode="auto">
            <a:xfrm flipH="1" flipV="1">
              <a:off x="726" y="2750"/>
              <a:ext cx="4278" cy="1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65" name="Text Box 25"/>
            <p:cNvSpPr txBox="1">
              <a:spLocks noChangeArrowheads="1"/>
            </p:cNvSpPr>
            <p:nvPr/>
          </p:nvSpPr>
          <p:spPr bwMode="auto">
            <a:xfrm rot="5400000">
              <a:off x="834" y="3734"/>
              <a:ext cx="8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600" i="0">
                  <a:solidFill>
                    <a:schemeClr val="accent2"/>
                  </a:solidFill>
                </a:rPr>
                <a:t>  7100.6 cm</a:t>
              </a:r>
              <a:r>
                <a:rPr lang="de-DE" altLang="de-DE" sz="1600" i="0" baseline="30000">
                  <a:solidFill>
                    <a:schemeClr val="accent2"/>
                  </a:solidFill>
                </a:rPr>
                <a:t>-1</a:t>
              </a:r>
            </a:p>
          </p:txBody>
        </p:sp>
      </p:grpSp>
      <p:sp>
        <p:nvSpPr>
          <p:cNvPr id="36" name="Text Box 30"/>
          <p:cNvSpPr txBox="1">
            <a:spLocks noChangeArrowheads="1"/>
          </p:cNvSpPr>
          <p:nvPr/>
        </p:nvSpPr>
        <p:spPr bwMode="auto">
          <a:xfrm>
            <a:off x="5508104" y="4822207"/>
            <a:ext cx="1101584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400" i="1" dirty="0" smtClean="0">
                <a:solidFill>
                  <a:schemeClr val="accent2"/>
                </a:solidFill>
                <a:latin typeface="+mn-lt"/>
              </a:rPr>
              <a:t>X</a:t>
            </a:r>
            <a:r>
              <a:rPr lang="de-DE" altLang="de-DE" sz="2400" i="0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de-DE" altLang="de-DE" sz="2400" i="0" baseline="30000" dirty="0" smtClean="0">
                <a:solidFill>
                  <a:schemeClr val="accent2"/>
                </a:solidFill>
                <a:latin typeface="+mn-lt"/>
              </a:rPr>
              <a:t>2</a:t>
            </a:r>
            <a:r>
              <a:rPr lang="de-DE" altLang="de-DE" sz="2400" i="1" dirty="0" smtClean="0">
                <a:solidFill>
                  <a:schemeClr val="accent2"/>
                </a:solidFill>
                <a:latin typeface="+mn-lt"/>
              </a:rPr>
              <a:t>A</a:t>
            </a:r>
            <a:r>
              <a:rPr lang="de-DE" altLang="de-DE" sz="2400" dirty="0" smtClean="0">
                <a:solidFill>
                  <a:schemeClr val="accent2"/>
                </a:solidFill>
                <a:latin typeface="+mn-lt"/>
              </a:rPr>
              <a:t>´</a:t>
            </a:r>
            <a:r>
              <a:rPr lang="de-DE" altLang="de-DE" sz="2400" dirty="0" smtClean="0">
                <a:solidFill>
                  <a:schemeClr val="accent2"/>
                </a:solidFill>
              </a:rPr>
              <a:t>´</a:t>
            </a:r>
            <a:endParaRPr lang="de-DE" altLang="de-DE" sz="2400" dirty="0" smtClean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0284" name="Text Box 44"/>
          <p:cNvSpPr txBox="1">
            <a:spLocks noChangeArrowheads="1"/>
          </p:cNvSpPr>
          <p:nvPr/>
        </p:nvSpPr>
        <p:spPr bwMode="auto">
          <a:xfrm>
            <a:off x="3118638" y="1561842"/>
            <a:ext cx="1362874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3200" i="1" dirty="0">
                <a:latin typeface="+mn-lt"/>
              </a:rPr>
              <a:t>V</a:t>
            </a:r>
            <a:r>
              <a:rPr lang="de-DE" altLang="de-DE" sz="3200" i="0" dirty="0">
                <a:latin typeface="+mn-lt"/>
              </a:rPr>
              <a:t>/cm</a:t>
            </a:r>
            <a:r>
              <a:rPr lang="de-DE" altLang="de-DE" sz="3200" i="0" baseline="30000" dirty="0">
                <a:latin typeface="+mn-lt"/>
              </a:rPr>
              <a:t>-1</a:t>
            </a: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5508104" y="4500344"/>
            <a:ext cx="43473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3600" i="0" dirty="0">
                <a:solidFill>
                  <a:schemeClr val="accent2"/>
                </a:solidFill>
              </a:rPr>
              <a:t>~</a:t>
            </a:r>
          </a:p>
        </p:txBody>
      </p:sp>
      <p:sp>
        <p:nvSpPr>
          <p:cNvPr id="3" name="Rechteck 2"/>
          <p:cNvSpPr/>
          <p:nvPr/>
        </p:nvSpPr>
        <p:spPr bwMode="auto">
          <a:xfrm>
            <a:off x="5698296" y="2890567"/>
            <a:ext cx="314836" cy="25040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67" charset="0"/>
            </a:endParaRPr>
          </a:p>
        </p:txBody>
      </p:sp>
      <p:sp>
        <p:nvSpPr>
          <p:cNvPr id="39" name="Rechteck 38"/>
          <p:cNvSpPr/>
          <p:nvPr/>
        </p:nvSpPr>
        <p:spPr bwMode="auto">
          <a:xfrm>
            <a:off x="5757786" y="4521115"/>
            <a:ext cx="615869" cy="27283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67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rafik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980728"/>
            <a:ext cx="7042368" cy="624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6010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150" y="1682649"/>
            <a:ext cx="6945362" cy="5162775"/>
          </a:xfrm>
          <a:prstGeom prst="rect">
            <a:avLst/>
          </a:prstGeom>
        </p:spPr>
      </p:pic>
      <p:sp>
        <p:nvSpPr>
          <p:cNvPr id="3" name="Text Box 30"/>
          <p:cNvSpPr txBox="1">
            <a:spLocks noChangeArrowheads="1"/>
          </p:cNvSpPr>
          <p:nvPr/>
        </p:nvSpPr>
        <p:spPr bwMode="auto">
          <a:xfrm>
            <a:off x="827584" y="1124744"/>
            <a:ext cx="8316416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de-DE" altLang="de-DE" sz="2400" dirty="0" smtClean="0">
                <a:solidFill>
                  <a:schemeClr val="accent2"/>
                </a:solidFill>
                <a:latin typeface="+mn-lt"/>
              </a:rPr>
              <a:t>Simulation </a:t>
            </a:r>
            <a:r>
              <a:rPr lang="de-DE" altLang="de-DE" sz="2400" dirty="0" err="1" smtClean="0">
                <a:solidFill>
                  <a:schemeClr val="accent2"/>
                </a:solidFill>
                <a:latin typeface="+mn-lt"/>
              </a:rPr>
              <a:t>of</a:t>
            </a:r>
            <a:r>
              <a:rPr lang="de-DE" altLang="de-DE" sz="2400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de-DE" altLang="de-DE" sz="2400" dirty="0">
                <a:solidFill>
                  <a:schemeClr val="accent2"/>
                </a:solidFill>
                <a:latin typeface="+mn-lt"/>
              </a:rPr>
              <a:t>HOO</a:t>
            </a:r>
            <a:r>
              <a:rPr lang="de-DE" altLang="de-DE" sz="2400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de-DE" altLang="de-DE" sz="2400" i="1" dirty="0" smtClean="0">
                <a:solidFill>
                  <a:schemeClr val="accent2"/>
                </a:solidFill>
                <a:latin typeface="+mn-lt"/>
              </a:rPr>
              <a:t>A </a:t>
            </a:r>
            <a:r>
              <a:rPr lang="de-DE" altLang="de-DE" sz="2400" baseline="30000" dirty="0" smtClean="0">
                <a:solidFill>
                  <a:schemeClr val="accent2"/>
                </a:solidFill>
                <a:latin typeface="+mn-lt"/>
              </a:rPr>
              <a:t>2</a:t>
            </a:r>
            <a:r>
              <a:rPr lang="de-DE" altLang="de-DE" sz="2400" i="1" dirty="0" smtClean="0">
                <a:solidFill>
                  <a:schemeClr val="accent2"/>
                </a:solidFill>
                <a:latin typeface="+mn-lt"/>
              </a:rPr>
              <a:t>A´</a:t>
            </a:r>
            <a:r>
              <a:rPr lang="de-DE" altLang="de-DE" sz="2400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de-DE" altLang="de-DE" sz="2400" dirty="0" smtClean="0">
                <a:solidFill>
                  <a:schemeClr val="accent2"/>
                </a:solidFill>
                <a:latin typeface="+mn-lt"/>
                <a:sym typeface="Symbol" panose="05050102010706020507" pitchFamily="18" charset="2"/>
              </a:rPr>
              <a:t> </a:t>
            </a:r>
            <a:r>
              <a:rPr lang="de-DE" altLang="de-DE" sz="2400" i="1" dirty="0">
                <a:solidFill>
                  <a:schemeClr val="accent2"/>
                </a:solidFill>
                <a:latin typeface="+mn-lt"/>
                <a:sym typeface="Symbol" panose="05050102010706020507" pitchFamily="18" charset="2"/>
              </a:rPr>
              <a:t>X</a:t>
            </a:r>
            <a:r>
              <a:rPr lang="de-DE" altLang="de-DE" sz="2400" i="0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de-DE" altLang="de-DE" sz="2400" i="0" baseline="30000" dirty="0" smtClean="0">
                <a:solidFill>
                  <a:schemeClr val="accent2"/>
                </a:solidFill>
                <a:latin typeface="+mn-lt"/>
              </a:rPr>
              <a:t>2</a:t>
            </a:r>
            <a:r>
              <a:rPr lang="de-DE" altLang="de-DE" sz="2400" i="1" dirty="0" smtClean="0">
                <a:solidFill>
                  <a:schemeClr val="accent2"/>
                </a:solidFill>
                <a:latin typeface="+mn-lt"/>
              </a:rPr>
              <a:t>A</a:t>
            </a:r>
            <a:r>
              <a:rPr lang="de-DE" altLang="de-DE" sz="2400" dirty="0" smtClean="0">
                <a:solidFill>
                  <a:schemeClr val="accent2"/>
                </a:solidFill>
                <a:latin typeface="+mn-lt"/>
              </a:rPr>
              <a:t>´´ </a:t>
            </a:r>
            <a:r>
              <a:rPr lang="de-DE" altLang="de-DE" sz="2400" dirty="0" err="1" smtClean="0">
                <a:solidFill>
                  <a:schemeClr val="accent2"/>
                </a:solidFill>
                <a:latin typeface="+mn-lt"/>
              </a:rPr>
              <a:t>absorption</a:t>
            </a:r>
            <a:r>
              <a:rPr lang="de-DE" altLang="de-DE" sz="2400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de-DE" altLang="de-DE" sz="2400" dirty="0" err="1" smtClean="0">
                <a:solidFill>
                  <a:schemeClr val="accent2"/>
                </a:solidFill>
                <a:latin typeface="+mn-lt"/>
              </a:rPr>
              <a:t>spectrum</a:t>
            </a:r>
            <a:endParaRPr lang="de-DE" altLang="de-DE" sz="2400" i="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4" name="Text Box 31"/>
          <p:cNvSpPr txBox="1">
            <a:spLocks noChangeArrowheads="1"/>
          </p:cNvSpPr>
          <p:nvPr/>
        </p:nvSpPr>
        <p:spPr bwMode="auto">
          <a:xfrm>
            <a:off x="3489194" y="801578"/>
            <a:ext cx="43473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3600" i="0" dirty="0">
                <a:solidFill>
                  <a:schemeClr val="accent2"/>
                </a:solidFill>
              </a:rPr>
              <a:t>~</a:t>
            </a: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4644008" y="821825"/>
            <a:ext cx="43473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3600" i="0" dirty="0">
                <a:solidFill>
                  <a:schemeClr val="accent2"/>
                </a:solidFill>
              </a:rPr>
              <a:t>~</a:t>
            </a:r>
          </a:p>
        </p:txBody>
      </p:sp>
      <p:grpSp>
        <p:nvGrpSpPr>
          <p:cNvPr id="14" name="Gruppieren 13"/>
          <p:cNvGrpSpPr/>
          <p:nvPr/>
        </p:nvGrpSpPr>
        <p:grpSpPr>
          <a:xfrm>
            <a:off x="251520" y="3501008"/>
            <a:ext cx="2000548" cy="2160240"/>
            <a:chOff x="251520" y="3501008"/>
            <a:chExt cx="2000548" cy="2160240"/>
          </a:xfrm>
        </p:grpSpPr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251520" y="4329117"/>
              <a:ext cx="143821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3600" i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</a:t>
              </a:r>
              <a:r>
                <a:rPr lang="de-DE" altLang="de-DE" sz="36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≤ </a:t>
              </a:r>
              <a:r>
                <a:rPr lang="de-DE" altLang="de-DE" sz="3600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10</a:t>
              </a:r>
              <a:endParaRPr lang="de-DE" altLang="de-DE" sz="20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323528" y="5014917"/>
              <a:ext cx="169469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3600" i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J</a:t>
              </a:r>
              <a:r>
                <a:rPr lang="de-DE" altLang="de-DE" sz="36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de-DE" altLang="de-DE" sz="3600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≤ 19/2</a:t>
              </a:r>
              <a:endParaRPr lang="de-DE" altLang="de-DE" sz="36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251520" y="3501008"/>
              <a:ext cx="2000548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3600" i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 = </a:t>
              </a:r>
              <a:r>
                <a:rPr lang="de-DE" altLang="de-DE" sz="3600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300K</a:t>
              </a:r>
              <a:endParaRPr lang="de-DE" altLang="de-DE" sz="20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92854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539552" y="764704"/>
            <a:ext cx="784060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1" lang="de-DE" altLang="de-DE" sz="4400" i="0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30204" pitchFamily="34" charset="0"/>
              </a:rPr>
              <a:t>Application</a:t>
            </a:r>
            <a:r>
              <a:rPr kumimoji="1" lang="de-DE" altLang="de-DE" sz="4400" i="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30204" pitchFamily="34" charset="0"/>
              </a:rPr>
              <a:t> </a:t>
            </a:r>
            <a:r>
              <a:rPr kumimoji="1" lang="de-DE" altLang="de-DE" sz="4400" i="0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30204" pitchFamily="34" charset="0"/>
              </a:rPr>
              <a:t>of</a:t>
            </a:r>
            <a:r>
              <a:rPr kumimoji="1" lang="de-DE" altLang="de-DE" sz="4400" i="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30204" pitchFamily="34" charset="0"/>
              </a:rPr>
              <a:t> </a:t>
            </a:r>
            <a:r>
              <a:rPr kumimoji="1" lang="de-DE" altLang="de-DE" sz="44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30204" pitchFamily="34" charset="0"/>
              </a:rPr>
              <a:t>RENNER</a:t>
            </a:r>
            <a:r>
              <a:rPr kumimoji="1" lang="de-DE" altLang="de-DE" sz="4400" i="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30204" pitchFamily="34" charset="0"/>
              </a:rPr>
              <a:t>: SbH</a:t>
            </a:r>
            <a:r>
              <a:rPr kumimoji="1" lang="de-DE" altLang="de-DE" sz="4400" i="0" baseline="-250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30204" pitchFamily="34" charset="0"/>
              </a:rPr>
              <a:t>2</a:t>
            </a:r>
            <a:endParaRPr kumimoji="1" lang="de-DE" altLang="de-DE" sz="4400" i="0" baseline="-25000" dirty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30204" pitchFamily="34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00353" y="1700808"/>
            <a:ext cx="4011607" cy="4108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altLang="de-DE" sz="2800" i="1" dirty="0" smtClean="0">
                <a:solidFill>
                  <a:schemeClr val="accent2"/>
                </a:solidFill>
                <a:latin typeface="+mn-lt"/>
              </a:rPr>
              <a:t>ab </a:t>
            </a:r>
            <a:r>
              <a:rPr lang="de-DE" altLang="de-DE" sz="2800" i="1" dirty="0" err="1">
                <a:solidFill>
                  <a:schemeClr val="accent2"/>
                </a:solidFill>
                <a:latin typeface="+mn-lt"/>
              </a:rPr>
              <a:t>initio</a:t>
            </a:r>
            <a:r>
              <a:rPr lang="de-DE" altLang="de-DE" sz="2800" i="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de-DE" altLang="de-DE" sz="2800" i="0" dirty="0" err="1" smtClean="0">
                <a:solidFill>
                  <a:schemeClr val="accent2"/>
                </a:solidFill>
                <a:latin typeface="+mn-lt"/>
              </a:rPr>
              <a:t>calculations</a:t>
            </a:r>
            <a:r>
              <a:rPr lang="de-DE" altLang="de-DE" sz="2800" i="0" dirty="0" smtClean="0">
                <a:solidFill>
                  <a:schemeClr val="accent2"/>
                </a:solidFill>
                <a:latin typeface="+mn-lt"/>
              </a:rPr>
              <a:t>:</a:t>
            </a:r>
          </a:p>
          <a:p>
            <a:endParaRPr lang="de-DE" altLang="de-DE" sz="2800" dirty="0">
              <a:solidFill>
                <a:schemeClr val="accent2"/>
              </a:solidFill>
              <a:latin typeface="+mn-lt"/>
            </a:endParaRPr>
          </a:p>
          <a:p>
            <a:pPr marL="25200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latin typeface="+mn-lt"/>
              </a:rPr>
              <a:t>all-</a:t>
            </a:r>
            <a:r>
              <a:rPr lang="de-DE" sz="1600" dirty="0" err="1">
                <a:latin typeface="+mn-lt"/>
              </a:rPr>
              <a:t>electron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complete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active</a:t>
            </a:r>
            <a:r>
              <a:rPr lang="de-DE" sz="1600" dirty="0" smtClean="0"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space </a:t>
            </a:r>
            <a:r>
              <a:rPr lang="en-US" sz="1600" dirty="0">
                <a:latin typeface="+mn-lt"/>
              </a:rPr>
              <a:t>self-consistent field (CASSCF) </a:t>
            </a:r>
            <a:r>
              <a:rPr lang="en-US" sz="1600" dirty="0" smtClean="0">
                <a:latin typeface="+mn-lt"/>
              </a:rPr>
              <a:t>method, </a:t>
            </a:r>
            <a:r>
              <a:rPr lang="en-US" sz="1600" dirty="0">
                <a:latin typeface="+mn-lt"/>
              </a:rPr>
              <a:t>followed by a </a:t>
            </a:r>
            <a:r>
              <a:rPr lang="en-US" sz="1600" dirty="0" err="1">
                <a:latin typeface="+mn-lt"/>
              </a:rPr>
              <a:t>multireference</a:t>
            </a:r>
            <a:endParaRPr lang="en-US" sz="1600" dirty="0">
              <a:latin typeface="+mn-lt"/>
            </a:endParaRPr>
          </a:p>
          <a:p>
            <a:pPr marL="25200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 err="1">
                <a:latin typeface="+mn-lt"/>
              </a:rPr>
              <a:t>configuration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interaction</a:t>
            </a:r>
            <a:r>
              <a:rPr lang="de-DE" sz="1600" dirty="0">
                <a:latin typeface="+mn-lt"/>
              </a:rPr>
              <a:t> (MRCI) </a:t>
            </a:r>
            <a:r>
              <a:rPr lang="de-DE" sz="1600" dirty="0" err="1">
                <a:latin typeface="+mn-lt"/>
              </a:rPr>
              <a:t>treatment</a:t>
            </a:r>
            <a:r>
              <a:rPr lang="de-DE" sz="1600" dirty="0">
                <a:latin typeface="+mn-lt"/>
              </a:rPr>
              <a:t> </a:t>
            </a:r>
            <a:endParaRPr lang="de-DE" sz="1600" dirty="0" smtClean="0">
              <a:latin typeface="+mn-lt"/>
            </a:endParaRPr>
          </a:p>
          <a:p>
            <a:pPr marL="25200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+mn-lt"/>
              </a:rPr>
              <a:t>Hydrogen: </a:t>
            </a:r>
            <a:r>
              <a:rPr lang="en-US" sz="1600" dirty="0" smtClean="0">
                <a:latin typeface="+mn-lt"/>
              </a:rPr>
              <a:t>aug-cc-pV5Z </a:t>
            </a:r>
            <a:r>
              <a:rPr lang="en-US" sz="1600" dirty="0">
                <a:latin typeface="+mn-lt"/>
              </a:rPr>
              <a:t>basis </a:t>
            </a:r>
            <a:r>
              <a:rPr lang="en-US" sz="1600" dirty="0" smtClean="0">
                <a:latin typeface="+mn-lt"/>
              </a:rPr>
              <a:t>set</a:t>
            </a:r>
          </a:p>
          <a:p>
            <a:pPr marL="25200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Antimony: Sapporo-DKH3-QZP-2012 </a:t>
            </a:r>
            <a:r>
              <a:rPr lang="en-US" sz="1600" dirty="0">
                <a:latin typeface="+mn-lt"/>
              </a:rPr>
              <a:t>basis set </a:t>
            </a:r>
          </a:p>
          <a:p>
            <a:pPr marL="25200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non-relativistic </a:t>
            </a:r>
            <a:r>
              <a:rPr lang="en-US" sz="1600" dirty="0">
                <a:latin typeface="+mn-lt"/>
              </a:rPr>
              <a:t>and </a:t>
            </a:r>
            <a:r>
              <a:rPr lang="en-US" sz="1600" dirty="0" smtClean="0">
                <a:latin typeface="+mn-lt"/>
              </a:rPr>
              <a:t>Douglas-</a:t>
            </a:r>
            <a:r>
              <a:rPr lang="de-DE" sz="1600" dirty="0" smtClean="0">
                <a:latin typeface="+mn-lt"/>
              </a:rPr>
              <a:t>Kroll-Hess </a:t>
            </a:r>
            <a:r>
              <a:rPr lang="de-DE" sz="1600" dirty="0">
                <a:latin typeface="+mn-lt"/>
              </a:rPr>
              <a:t>(DKH) </a:t>
            </a:r>
            <a:r>
              <a:rPr lang="de-DE" sz="1600" dirty="0" err="1" smtClean="0">
                <a:latin typeface="+mn-lt"/>
              </a:rPr>
              <a:t>Hamiltonians</a:t>
            </a:r>
            <a:r>
              <a:rPr lang="de-DE" altLang="de-DE" sz="1600" i="0" dirty="0" smtClean="0">
                <a:latin typeface="+mn-lt"/>
              </a:rPr>
              <a:t> </a:t>
            </a:r>
            <a:endParaRPr lang="de-DE" altLang="de-DE" sz="1600" i="0" dirty="0">
              <a:latin typeface="+mn-lt"/>
            </a:endParaRPr>
          </a:p>
          <a:p>
            <a:pPr marL="252000">
              <a:spcAft>
                <a:spcPts val="600"/>
              </a:spcAft>
            </a:pPr>
            <a:endParaRPr lang="de-DE" altLang="de-DE" sz="2000" i="0" dirty="0">
              <a:solidFill>
                <a:schemeClr val="accent2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813" y="1916832"/>
            <a:ext cx="3965059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pieren 5"/>
          <p:cNvGrpSpPr/>
          <p:nvPr/>
        </p:nvGrpSpPr>
        <p:grpSpPr>
          <a:xfrm>
            <a:off x="3131840" y="5589240"/>
            <a:ext cx="1540768" cy="958726"/>
            <a:chOff x="569912" y="2402681"/>
            <a:chExt cx="1828800" cy="1174750"/>
          </a:xfrm>
        </p:grpSpPr>
        <p:pic>
          <p:nvPicPr>
            <p:cNvPr id="7" name="Picture 4" descr="molec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912" y="2402681"/>
              <a:ext cx="1828800" cy="1174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1969202" y="2504538"/>
              <a:ext cx="407988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kumimoji="1" lang="de-DE" altLang="de-DE" sz="3200" i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anose="05050102010706020507" pitchFamily="18" charset="2"/>
                </a:rPr>
                <a:t>r</a:t>
              </a:r>
              <a:endParaRPr kumimoji="1" lang="de-DE" altLang="de-DE" sz="480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anose="05050102010706020507" pitchFamily="18" charset="2"/>
              </a:endParaRPr>
            </a:p>
          </p:txBody>
        </p:sp>
      </p:grp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533400" y="5562600"/>
            <a:ext cx="2452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FF0000"/>
                </a:solidFill>
              </a:rPr>
              <a:t>A</a:t>
            </a:r>
            <a:r>
              <a:rPr lang="en-US" altLang="en-US" sz="2400" baseline="-25000" dirty="0">
                <a:solidFill>
                  <a:srgbClr val="FF0000"/>
                </a:solidFill>
              </a:rPr>
              <a:t>SO</a:t>
            </a:r>
            <a:r>
              <a:rPr lang="en-US" altLang="en-US" sz="2400" dirty="0">
                <a:solidFill>
                  <a:srgbClr val="FF0000"/>
                </a:solidFill>
              </a:rPr>
              <a:t> = 2528 cm</a:t>
            </a:r>
            <a:r>
              <a:rPr lang="en-US" altLang="en-US" sz="2400" baseline="30000" dirty="0">
                <a:solidFill>
                  <a:srgbClr val="FF0000"/>
                </a:solidFill>
              </a:rPr>
              <a:t>-1</a:t>
            </a: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447675" y="6096000"/>
            <a:ext cx="2600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(using </a:t>
            </a:r>
            <a:r>
              <a:rPr lang="en-US" altLang="en-US" sz="1400" dirty="0" err="1"/>
              <a:t>Breit</a:t>
            </a:r>
            <a:r>
              <a:rPr lang="en-US" altLang="en-US" sz="1400" dirty="0"/>
              <a:t>-Pauli operator)  </a:t>
            </a:r>
          </a:p>
        </p:txBody>
      </p:sp>
    </p:spTree>
    <p:extLst>
      <p:ext uri="{BB962C8B-B14F-4D97-AF65-F5344CB8AC3E}">
        <p14:creationId xmlns:p14="http://schemas.microsoft.com/office/powerpoint/2010/main" val="30253871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838200"/>
            <a:ext cx="4685214" cy="5952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743200" y="2088000"/>
            <a:ext cx="1066800" cy="304800"/>
          </a:xfrm>
          <a:prstGeom prst="rect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i="1"/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2743200" y="3200400"/>
            <a:ext cx="1066800" cy="485775"/>
          </a:xfrm>
          <a:prstGeom prst="rect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i="1"/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2743200" y="5334000"/>
            <a:ext cx="1066800" cy="609600"/>
          </a:xfrm>
          <a:prstGeom prst="rect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i="1"/>
          </a:p>
        </p:txBody>
      </p:sp>
      <p:sp>
        <p:nvSpPr>
          <p:cNvPr id="15366" name="TextBox 1"/>
          <p:cNvSpPr txBox="1">
            <a:spLocks noChangeArrowheads="1"/>
          </p:cNvSpPr>
          <p:nvPr/>
        </p:nvSpPr>
        <p:spPr bwMode="auto">
          <a:xfrm>
            <a:off x="228600" y="1447800"/>
            <a:ext cx="18764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Local Mode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behaviour</a:t>
            </a:r>
          </a:p>
        </p:txBody>
      </p:sp>
      <p:cxnSp>
        <p:nvCxnSpPr>
          <p:cNvPr id="15367" name="Straight Arrow Connector 2"/>
          <p:cNvCxnSpPr>
            <a:cxnSpLocks noChangeShapeType="1"/>
          </p:cNvCxnSpPr>
          <p:nvPr/>
        </p:nvCxnSpPr>
        <p:spPr bwMode="auto">
          <a:xfrm>
            <a:off x="990600" y="2438400"/>
            <a:ext cx="0" cy="3733800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68" name="Rectangle 4"/>
          <p:cNvSpPr>
            <a:spLocks noChangeArrowheads="1"/>
          </p:cNvSpPr>
          <p:nvPr/>
        </p:nvSpPr>
        <p:spPr bwMode="auto">
          <a:xfrm>
            <a:off x="2362200" y="1295400"/>
            <a:ext cx="4648200" cy="533400"/>
          </a:xfrm>
          <a:prstGeom prst="rect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i="1">
              <a:solidFill>
                <a:schemeClr val="tx1"/>
              </a:solidFill>
            </a:endParaRPr>
          </a:p>
        </p:txBody>
      </p:sp>
      <p:cxnSp>
        <p:nvCxnSpPr>
          <p:cNvPr id="15369" name="Straight Arrow Connector 6"/>
          <p:cNvCxnSpPr>
            <a:cxnSpLocks noChangeShapeType="1"/>
          </p:cNvCxnSpPr>
          <p:nvPr/>
        </p:nvCxnSpPr>
        <p:spPr bwMode="auto">
          <a:xfrm>
            <a:off x="7196138" y="911225"/>
            <a:ext cx="1795462" cy="0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70" name="TextBox 7"/>
          <p:cNvSpPr txBox="1">
            <a:spLocks noChangeArrowheads="1"/>
          </p:cNvSpPr>
          <p:nvPr/>
        </p:nvSpPr>
        <p:spPr bwMode="auto">
          <a:xfrm>
            <a:off x="7162800" y="914400"/>
            <a:ext cx="17907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 err="1"/>
              <a:t>Rovibronic</a:t>
            </a:r>
            <a:endParaRPr lang="en-US" altLang="de-DE" dirty="0"/>
          </a:p>
          <a:p>
            <a:pPr eaLnBrk="1" hangingPunct="1"/>
            <a:r>
              <a:rPr lang="en-US" altLang="de-DE" dirty="0"/>
              <a:t>Level</a:t>
            </a:r>
          </a:p>
          <a:p>
            <a:pPr eaLnBrk="1" hangingPunct="1"/>
            <a:r>
              <a:rPr lang="en-US" altLang="de-DE" dirty="0"/>
              <a:t>Clustering</a:t>
            </a:r>
          </a:p>
          <a:p>
            <a:pPr eaLnBrk="1" hangingPunct="1"/>
            <a:r>
              <a:rPr lang="en-US" altLang="de-DE" dirty="0"/>
              <a:t>At high </a:t>
            </a:r>
            <a:r>
              <a:rPr lang="en-US" altLang="de-DE" i="1" dirty="0"/>
              <a:t>J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1447800"/>
            <a:ext cx="9040812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533400" y="985837"/>
            <a:ext cx="83550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Simulation of SbH</a:t>
            </a:r>
            <a:r>
              <a:rPr lang="en-US" altLang="en-US" sz="2400" baseline="-25000" dirty="0">
                <a:solidFill>
                  <a:srgbClr val="FF0000"/>
                </a:solidFill>
              </a:rPr>
              <a:t>2 </a:t>
            </a:r>
            <a:r>
              <a:rPr lang="en-US" altLang="en-US" sz="2400" dirty="0">
                <a:solidFill>
                  <a:srgbClr val="FF0000"/>
                </a:solidFill>
              </a:rPr>
              <a:t>absorption spectrum, 0 to 5000 cm</a:t>
            </a:r>
            <a:r>
              <a:rPr lang="en-US" altLang="en-US" sz="2400" baseline="30000" dirty="0">
                <a:solidFill>
                  <a:srgbClr val="FF0000"/>
                </a:solidFill>
              </a:rPr>
              <a:t>-1</a:t>
            </a:r>
          </a:p>
        </p:txBody>
      </p:sp>
      <p:sp>
        <p:nvSpPr>
          <p:cNvPr id="17412" name="TextBox 2"/>
          <p:cNvSpPr txBox="1">
            <a:spLocks noChangeArrowheads="1"/>
          </p:cNvSpPr>
          <p:nvPr/>
        </p:nvSpPr>
        <p:spPr bwMode="auto">
          <a:xfrm>
            <a:off x="2041525" y="2782888"/>
            <a:ext cx="9302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extremely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weak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rotational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spectrum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Text Box 2"/>
          <p:cNvSpPr txBox="1">
            <a:spLocks noChangeArrowheads="1"/>
          </p:cNvSpPr>
          <p:nvPr/>
        </p:nvSpPr>
        <p:spPr bwMode="auto">
          <a:xfrm>
            <a:off x="4551363" y="6589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 altLang="de-DE" sz="1800">
              <a:latin typeface="Arial" panose="020B0604020202020204" pitchFamily="34" charset="0"/>
            </a:endParaRPr>
          </a:p>
        </p:txBody>
      </p:sp>
      <p:grpSp>
        <p:nvGrpSpPr>
          <p:cNvPr id="289795" name="Group 3"/>
          <p:cNvGrpSpPr>
            <a:grpSpLocks/>
          </p:cNvGrpSpPr>
          <p:nvPr/>
        </p:nvGrpSpPr>
        <p:grpSpPr bwMode="auto">
          <a:xfrm>
            <a:off x="0" y="1309688"/>
            <a:ext cx="9144000" cy="5548312"/>
            <a:chOff x="0" y="96"/>
            <a:chExt cx="5760" cy="4240"/>
          </a:xfrm>
        </p:grpSpPr>
        <p:sp>
          <p:nvSpPr>
            <p:cNvPr id="289796" name="Text Box 4"/>
            <p:cNvSpPr txBox="1">
              <a:spLocks noChangeArrowheads="1"/>
            </p:cNvSpPr>
            <p:nvPr/>
          </p:nvSpPr>
          <p:spPr bwMode="auto">
            <a:xfrm>
              <a:off x="2792" y="96"/>
              <a:ext cx="116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endParaRPr lang="es-ES" altLang="de-DE" sz="2200" b="1">
                <a:solidFill>
                  <a:schemeClr val="accent2"/>
                </a:solidFill>
              </a:endParaRPr>
            </a:p>
          </p:txBody>
        </p:sp>
        <p:sp>
          <p:nvSpPr>
            <p:cNvPr id="289797" name="Line 5"/>
            <p:cNvSpPr>
              <a:spLocks noChangeShapeType="1"/>
            </p:cNvSpPr>
            <p:nvPr/>
          </p:nvSpPr>
          <p:spPr bwMode="auto">
            <a:xfrm>
              <a:off x="0" y="3984"/>
              <a:ext cx="5760" cy="1"/>
            </a:xfrm>
            <a:prstGeom prst="line">
              <a:avLst/>
            </a:prstGeom>
            <a:noFill/>
            <a:ln w="3175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pic>
          <p:nvPicPr>
            <p:cNvPr id="289798" name="Picture 6" descr="Uni-Silhouett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99"/>
              <a:ext cx="1292" cy="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9799" name="Picture 7" descr="ChemUniWu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428" r="8437" b="5080"/>
            <a:stretch>
              <a:fillRect/>
            </a:stretch>
          </p:blipFill>
          <p:spPr bwMode="auto">
            <a:xfrm>
              <a:off x="5400" y="3981"/>
              <a:ext cx="360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9800" name="Text Box 8"/>
            <p:cNvSpPr txBox="1">
              <a:spLocks noChangeArrowheads="1"/>
            </p:cNvSpPr>
            <p:nvPr/>
          </p:nvSpPr>
          <p:spPr bwMode="auto">
            <a:xfrm>
              <a:off x="1491" y="4032"/>
              <a:ext cx="2397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de-DE" altLang="de-DE" sz="2000" b="1">
                  <a:solidFill>
                    <a:srgbClr val="000099"/>
                  </a:solidFill>
                </a:rPr>
                <a:t>Bergische Universität Wuppertal</a:t>
              </a:r>
            </a:p>
          </p:txBody>
        </p:sp>
      </p:grpSp>
      <p:pic>
        <p:nvPicPr>
          <p:cNvPr id="289801" name="Picture 9" descr="unbenannt"/>
          <p:cNvPicPr>
            <a:picLocks noGrp="1" noChangeAspect="1" noChangeArrowheads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916138"/>
            <a:ext cx="6696100" cy="5446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3"/>
          <p:cNvSpPr txBox="1">
            <a:spLocks noChangeArrowheads="1"/>
          </p:cNvSpPr>
          <p:nvPr/>
        </p:nvSpPr>
        <p:spPr bwMode="auto">
          <a:xfrm>
            <a:off x="304800" y="1138237"/>
            <a:ext cx="28039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rgbClr val="FF0000"/>
                </a:solidFill>
              </a:rPr>
              <a:t>Experimental work: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1924050"/>
            <a:ext cx="7905177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57200" indent="-457200">
              <a:buFontTx/>
              <a:buAutoNum type="arabicPeriod"/>
              <a:defRPr/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Matrix isolation infrared spectrum obtained by</a:t>
            </a:r>
          </a:p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reacting laser ablated Sb with hydrogen.</a:t>
            </a:r>
          </a:p>
          <a:p>
            <a:pPr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Wang, Souter and Andrews, JPCA, 107, 4244 (2003)</a:t>
            </a:r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533400" y="3676650"/>
            <a:ext cx="74501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2.   The visible absorption spectrum obtained by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      flash photolysis of </a:t>
            </a:r>
            <a:r>
              <a:rPr lang="en-US" altLang="en-US" sz="2400" dirty="0" err="1">
                <a:solidFill>
                  <a:srgbClr val="FF0000"/>
                </a:solidFill>
              </a:rPr>
              <a:t>stibine</a:t>
            </a:r>
            <a:r>
              <a:rPr lang="en-US" altLang="en-US" sz="2400" dirty="0">
                <a:solidFill>
                  <a:srgbClr val="FF0000"/>
                </a:solidFill>
              </a:rPr>
              <a:t> (SbH</a:t>
            </a:r>
            <a:r>
              <a:rPr lang="en-US" altLang="en-US" sz="2400" baseline="-25000" dirty="0">
                <a:solidFill>
                  <a:srgbClr val="FF0000"/>
                </a:solidFill>
              </a:rPr>
              <a:t>3</a:t>
            </a:r>
            <a:r>
              <a:rPr lang="en-US" altLang="en-US" sz="2400" dirty="0">
                <a:solidFill>
                  <a:srgbClr val="FF0000"/>
                </a:solidFill>
              </a:rPr>
              <a:t>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      </a:t>
            </a:r>
            <a:r>
              <a:rPr lang="en-US" altLang="en-US" sz="2400" dirty="0" err="1"/>
              <a:t>Basco</a:t>
            </a:r>
            <a:r>
              <a:rPr lang="en-US" altLang="en-US" sz="2400" dirty="0"/>
              <a:t> and Lee, </a:t>
            </a:r>
            <a:r>
              <a:rPr lang="en-US" altLang="en-US" sz="2400" dirty="0" err="1"/>
              <a:t>Spectrosc</a:t>
            </a:r>
            <a:r>
              <a:rPr lang="en-US" altLang="en-US" sz="2400" dirty="0"/>
              <a:t>. Lett.  1, 13 (1968)</a:t>
            </a:r>
          </a:p>
        </p:txBody>
      </p:sp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533400" y="5200650"/>
            <a:ext cx="6985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3.   The visible emission spectrum obtained by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      UV laser photolysis of </a:t>
            </a:r>
            <a:r>
              <a:rPr lang="en-US" altLang="en-US" sz="2400" dirty="0" err="1">
                <a:solidFill>
                  <a:srgbClr val="FF0000"/>
                </a:solidFill>
              </a:rPr>
              <a:t>stibine</a:t>
            </a:r>
            <a:r>
              <a:rPr lang="en-US" altLang="en-US" sz="2400" dirty="0">
                <a:solidFill>
                  <a:srgbClr val="FF0000"/>
                </a:solidFill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      </a:t>
            </a:r>
            <a:r>
              <a:rPr lang="en-US" altLang="en-US" sz="2400" dirty="0"/>
              <a:t>Ni, Yu, Ma and Kong, CPL 128, 270 (1986)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86842"/>
            <a:ext cx="8229600" cy="567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1"/>
          <p:cNvSpPr txBox="1">
            <a:spLocks noChangeArrowheads="1"/>
          </p:cNvSpPr>
          <p:nvPr/>
        </p:nvSpPr>
        <p:spPr bwMode="auto">
          <a:xfrm>
            <a:off x="395536" y="4365104"/>
            <a:ext cx="2652464" cy="46166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rgbClr val="FF0000"/>
                </a:solidFill>
              </a:rPr>
              <a:t>Flash photolysis</a:t>
            </a:r>
            <a:endParaRPr lang="en-US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21508" name="TextBox 2"/>
          <p:cNvSpPr txBox="1">
            <a:spLocks noChangeArrowheads="1"/>
          </p:cNvSpPr>
          <p:nvPr/>
        </p:nvSpPr>
        <p:spPr bwMode="auto">
          <a:xfrm>
            <a:off x="35496" y="878805"/>
            <a:ext cx="52734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Visible absorption spectrum of </a:t>
            </a:r>
            <a:r>
              <a:rPr lang="en-US" altLang="en-US" sz="2400" dirty="0" smtClean="0">
                <a:solidFill>
                  <a:srgbClr val="FF0000"/>
                </a:solidFill>
              </a:rPr>
              <a:t>SbH</a:t>
            </a:r>
            <a:r>
              <a:rPr lang="en-US" altLang="en-US" sz="2400" baseline="-25000" dirty="0" smtClean="0">
                <a:solidFill>
                  <a:srgbClr val="FF0000"/>
                </a:solidFill>
              </a:rPr>
              <a:t>3</a:t>
            </a:r>
            <a:r>
              <a:rPr lang="en-US" altLang="en-US" sz="2400" dirty="0" smtClean="0">
                <a:solidFill>
                  <a:srgbClr val="FF0000"/>
                </a:solidFill>
              </a:rPr>
              <a:t> 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21509" name="TextBox 3"/>
          <p:cNvSpPr txBox="1">
            <a:spLocks noChangeArrowheads="1"/>
          </p:cNvSpPr>
          <p:nvPr/>
        </p:nvSpPr>
        <p:spPr bwMode="auto">
          <a:xfrm>
            <a:off x="7239000" y="1004714"/>
            <a:ext cx="16224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Measured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Q-branch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heads</a:t>
            </a:r>
          </a:p>
        </p:txBody>
      </p:sp>
      <p:sp>
        <p:nvSpPr>
          <p:cNvPr id="21510" name="TextBox 7"/>
          <p:cNvSpPr txBox="1">
            <a:spLocks noChangeArrowheads="1"/>
          </p:cNvSpPr>
          <p:nvPr/>
        </p:nvSpPr>
        <p:spPr bwMode="auto">
          <a:xfrm>
            <a:off x="7238305" y="2636912"/>
            <a:ext cx="169148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Simulated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rgbClr val="FF0000"/>
                </a:solidFill>
              </a:rPr>
              <a:t>Spectrum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rgbClr val="FF0000"/>
                </a:solidFill>
              </a:rPr>
              <a:t>(RENNER)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21511" name="Rectangle 8"/>
          <p:cNvSpPr>
            <a:spLocks noChangeArrowheads="1"/>
          </p:cNvSpPr>
          <p:nvPr/>
        </p:nvSpPr>
        <p:spPr bwMode="auto">
          <a:xfrm>
            <a:off x="4932040" y="1574503"/>
            <a:ext cx="1665287" cy="4143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i="1"/>
          </a:p>
        </p:txBody>
      </p:sp>
      <p:cxnSp>
        <p:nvCxnSpPr>
          <p:cNvPr id="21512" name="Straight Arrow Connector 6"/>
          <p:cNvCxnSpPr>
            <a:cxnSpLocks noChangeShapeType="1"/>
          </p:cNvCxnSpPr>
          <p:nvPr/>
        </p:nvCxnSpPr>
        <p:spPr bwMode="auto">
          <a:xfrm flipH="1" flipV="1">
            <a:off x="5149304" y="1768054"/>
            <a:ext cx="2159000" cy="4762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3" name="Rectangle 10"/>
          <p:cNvSpPr>
            <a:spLocks noChangeArrowheads="1"/>
          </p:cNvSpPr>
          <p:nvPr/>
        </p:nvSpPr>
        <p:spPr bwMode="auto">
          <a:xfrm>
            <a:off x="3581400" y="6093296"/>
            <a:ext cx="472440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i="1"/>
          </a:p>
        </p:txBody>
      </p:sp>
      <p:sp>
        <p:nvSpPr>
          <p:cNvPr id="21514" name="Rectangle 12"/>
          <p:cNvSpPr>
            <a:spLocks noChangeArrowheads="1"/>
          </p:cNvSpPr>
          <p:nvPr/>
        </p:nvSpPr>
        <p:spPr bwMode="auto">
          <a:xfrm>
            <a:off x="107504" y="6343600"/>
            <a:ext cx="472440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i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2812"/>
            <a:ext cx="7924800" cy="457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1"/>
          <p:cNvSpPr>
            <a:spLocks noChangeArrowheads="1"/>
          </p:cNvSpPr>
          <p:nvPr/>
        </p:nvSpPr>
        <p:spPr bwMode="auto">
          <a:xfrm>
            <a:off x="4552950" y="1752600"/>
            <a:ext cx="609600" cy="2514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i="1"/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7696200" y="2362200"/>
            <a:ext cx="609600" cy="2514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i="1"/>
          </a:p>
        </p:txBody>
      </p:sp>
      <p:sp>
        <p:nvSpPr>
          <p:cNvPr id="23557" name="Rectangle 1"/>
          <p:cNvSpPr>
            <a:spLocks noChangeArrowheads="1"/>
          </p:cNvSpPr>
          <p:nvPr/>
        </p:nvSpPr>
        <p:spPr bwMode="auto">
          <a:xfrm>
            <a:off x="4552950" y="1600200"/>
            <a:ext cx="4057650" cy="3810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i="1"/>
          </a:p>
        </p:txBody>
      </p:sp>
      <p:sp>
        <p:nvSpPr>
          <p:cNvPr id="23558" name="TextBox 5"/>
          <p:cNvSpPr txBox="1">
            <a:spLocks noChangeArrowheads="1"/>
          </p:cNvSpPr>
          <p:nvPr/>
        </p:nvSpPr>
        <p:spPr bwMode="auto">
          <a:xfrm>
            <a:off x="1295400" y="5557837"/>
            <a:ext cx="497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en-US" sz="2400" i="1" dirty="0" err="1" smtClean="0">
                <a:solidFill>
                  <a:srgbClr val="FF0000"/>
                </a:solidFill>
              </a:rPr>
              <a:t>T</a:t>
            </a:r>
            <a:r>
              <a:rPr lang="en-US" altLang="en-US" sz="2400" baseline="-25000" dirty="0" err="1" smtClean="0">
                <a:solidFill>
                  <a:srgbClr val="FF0000"/>
                </a:solidFill>
              </a:rPr>
              <a:t>e</a:t>
            </a:r>
            <a:r>
              <a:rPr lang="en-US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en-US" sz="2400" dirty="0">
                <a:solidFill>
                  <a:srgbClr val="FF0000"/>
                </a:solidFill>
              </a:rPr>
              <a:t>(CAS-SCF MRCI) = 19255 cm</a:t>
            </a:r>
            <a:r>
              <a:rPr lang="en-US" altLang="en-US" sz="2400" baseline="30000" dirty="0">
                <a:solidFill>
                  <a:srgbClr val="FF0000"/>
                </a:solidFill>
              </a:rPr>
              <a:t>-1</a:t>
            </a:r>
          </a:p>
        </p:txBody>
      </p:sp>
      <p:sp>
        <p:nvSpPr>
          <p:cNvPr id="23559" name="TextBox 6"/>
          <p:cNvSpPr txBox="1">
            <a:spLocks noChangeArrowheads="1"/>
          </p:cNvSpPr>
          <p:nvPr/>
        </p:nvSpPr>
        <p:spPr bwMode="auto">
          <a:xfrm>
            <a:off x="1447800" y="6167438"/>
            <a:ext cx="3940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 err="1">
                <a:solidFill>
                  <a:srgbClr val="FF0000"/>
                </a:solidFill>
              </a:rPr>
              <a:t>T</a:t>
            </a:r>
            <a:r>
              <a:rPr lang="en-US" altLang="en-US" sz="2400" baseline="-25000" dirty="0" err="1">
                <a:solidFill>
                  <a:srgbClr val="FF0000"/>
                </a:solidFill>
              </a:rPr>
              <a:t>e</a:t>
            </a:r>
            <a:r>
              <a:rPr lang="en-US" altLang="en-US" sz="2400" dirty="0">
                <a:solidFill>
                  <a:srgbClr val="FF0000"/>
                </a:solidFill>
              </a:rPr>
              <a:t> (CCSD(T)) = 19478 cm</a:t>
            </a:r>
            <a:r>
              <a:rPr lang="en-US" altLang="en-US" sz="2400" baseline="30000" dirty="0">
                <a:solidFill>
                  <a:srgbClr val="FF0000"/>
                </a:solidFill>
              </a:rPr>
              <a:t>-1</a:t>
            </a:r>
          </a:p>
        </p:txBody>
      </p:sp>
      <p:sp>
        <p:nvSpPr>
          <p:cNvPr id="23560" name="TextBox 7"/>
          <p:cNvSpPr txBox="1">
            <a:spLocks noChangeArrowheads="1"/>
          </p:cNvSpPr>
          <p:nvPr/>
        </p:nvSpPr>
        <p:spPr bwMode="auto">
          <a:xfrm>
            <a:off x="152400" y="5557837"/>
            <a:ext cx="817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BUT</a:t>
            </a:r>
          </a:p>
        </p:txBody>
      </p:sp>
      <p:sp>
        <p:nvSpPr>
          <p:cNvPr id="23561" name="TextBox 1"/>
          <p:cNvSpPr txBox="1">
            <a:spLocks noChangeArrowheads="1"/>
          </p:cNvSpPr>
          <p:nvPr/>
        </p:nvSpPr>
        <p:spPr bwMode="auto">
          <a:xfrm>
            <a:off x="6581775" y="5562600"/>
            <a:ext cx="2022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It’s what you call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“fortuitous”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320800"/>
            <a:ext cx="7594600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1"/>
          <p:cNvSpPr txBox="1">
            <a:spLocks noChangeArrowheads="1"/>
          </p:cNvSpPr>
          <p:nvPr/>
        </p:nvSpPr>
        <p:spPr bwMode="auto">
          <a:xfrm>
            <a:off x="2074863" y="6167437"/>
            <a:ext cx="4859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Experiment has </a:t>
            </a:r>
            <a:r>
              <a:rPr lang="el-GR" altLang="en-US" sz="2400" i="1" dirty="0">
                <a:solidFill>
                  <a:srgbClr val="FF0000"/>
                </a:solidFill>
                <a:latin typeface="Book Antiqua" panose="02040602050305030304" pitchFamily="18" charset="0"/>
              </a:rPr>
              <a:t>ν</a:t>
            </a:r>
            <a:r>
              <a:rPr lang="en-US" altLang="en-US" sz="2400" b="0" baseline="-25000" dirty="0">
                <a:solidFill>
                  <a:srgbClr val="FF0000"/>
                </a:solidFill>
                <a:latin typeface="Book Antiqua" panose="02040602050305030304" pitchFamily="18" charset="0"/>
              </a:rPr>
              <a:t>3 </a:t>
            </a:r>
            <a:r>
              <a:rPr lang="en-US" altLang="en-US" sz="2400" b="0" dirty="0">
                <a:solidFill>
                  <a:srgbClr val="FF0000"/>
                </a:solidFill>
                <a:latin typeface="Arial "/>
              </a:rPr>
              <a:t>&gt;</a:t>
            </a:r>
            <a:r>
              <a:rPr lang="en-US" altLang="en-US" sz="2400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el-GR" altLang="en-US" sz="2400" i="1" dirty="0">
                <a:solidFill>
                  <a:srgbClr val="FF0000"/>
                </a:solidFill>
                <a:latin typeface="Book Antiqua" panose="02040602050305030304" pitchFamily="18" charset="0"/>
              </a:rPr>
              <a:t>ν</a:t>
            </a:r>
            <a:r>
              <a:rPr lang="en-US" altLang="en-US" sz="2400" baseline="-25000" dirty="0">
                <a:solidFill>
                  <a:srgbClr val="FF0000"/>
                </a:solidFill>
                <a:latin typeface="Book Antiqua" panose="02040602050305030304" pitchFamily="18" charset="0"/>
              </a:rPr>
              <a:t>1 </a:t>
            </a:r>
            <a:r>
              <a:rPr lang="en-US" altLang="en-US" sz="2400" dirty="0">
                <a:solidFill>
                  <a:srgbClr val="FF0000"/>
                </a:solidFill>
                <a:latin typeface="Arial "/>
              </a:rPr>
              <a:t>from NH</a:t>
            </a:r>
            <a:r>
              <a:rPr lang="en-US" altLang="en-US" sz="2400" baseline="-25000" dirty="0">
                <a:solidFill>
                  <a:srgbClr val="FF0000"/>
                </a:solidFill>
                <a:latin typeface="Arial "/>
              </a:rPr>
              <a:t>2</a:t>
            </a:r>
            <a:endParaRPr lang="en-US" altLang="en-US" sz="2400" i="1" baseline="-25000" dirty="0">
              <a:solidFill>
                <a:srgbClr val="FF0000"/>
              </a:solidFill>
            </a:endParaRPr>
          </a:p>
        </p:txBody>
      </p:sp>
      <p:sp>
        <p:nvSpPr>
          <p:cNvPr id="20484" name="TextBox 1"/>
          <p:cNvSpPr txBox="1">
            <a:spLocks noChangeArrowheads="1"/>
          </p:cNvSpPr>
          <p:nvPr/>
        </p:nvSpPr>
        <p:spPr bwMode="auto">
          <a:xfrm>
            <a:off x="2697163" y="909637"/>
            <a:ext cx="6142037" cy="4619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Laser ablated Sb + H</a:t>
            </a:r>
            <a:r>
              <a:rPr lang="en-US" altLang="en-US" sz="2400" baseline="-25000">
                <a:solidFill>
                  <a:srgbClr val="FF0000"/>
                </a:solidFill>
              </a:rPr>
              <a:t>2</a:t>
            </a:r>
            <a:r>
              <a:rPr lang="en-US" altLang="en-US" sz="2400">
                <a:solidFill>
                  <a:srgbClr val="FF0000"/>
                </a:solidFill>
              </a:rPr>
              <a:t> </a:t>
            </a:r>
            <a:r>
              <a:rPr lang="en-US" altLang="en-US" sz="2400">
                <a:solidFill>
                  <a:srgbClr val="FF0000"/>
                </a:solidFill>
                <a:latin typeface="Arial "/>
              </a:rPr>
              <a:t>→ matrix isolation</a:t>
            </a:r>
          </a:p>
        </p:txBody>
      </p:sp>
      <p:sp>
        <p:nvSpPr>
          <p:cNvPr id="20485" name="TextBox 2"/>
          <p:cNvSpPr txBox="1">
            <a:spLocks noChangeArrowheads="1"/>
          </p:cNvSpPr>
          <p:nvPr/>
        </p:nvSpPr>
        <p:spPr bwMode="auto">
          <a:xfrm>
            <a:off x="228600" y="909638"/>
            <a:ext cx="23383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IR spectrum of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" y="1322388"/>
            <a:ext cx="5319713" cy="675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788" y="1246187"/>
            <a:ext cx="4240212" cy="469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TextBox 1"/>
          <p:cNvSpPr txBox="1">
            <a:spLocks noChangeArrowheads="1"/>
          </p:cNvSpPr>
          <p:nvPr/>
        </p:nvSpPr>
        <p:spPr bwMode="auto">
          <a:xfrm>
            <a:off x="493713" y="833438"/>
            <a:ext cx="78120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Emission spectrum.      </a:t>
            </a:r>
            <a:r>
              <a:rPr lang="en-US" altLang="en-US" sz="2400" dirty="0" err="1">
                <a:solidFill>
                  <a:srgbClr val="FF0000"/>
                </a:solidFill>
              </a:rPr>
              <a:t>ArF</a:t>
            </a:r>
            <a:r>
              <a:rPr lang="en-US" altLang="en-US" sz="2400" dirty="0">
                <a:solidFill>
                  <a:srgbClr val="FF0000"/>
                </a:solidFill>
              </a:rPr>
              <a:t> laser photolysis of SbH</a:t>
            </a:r>
            <a:r>
              <a:rPr lang="en-US" altLang="en-US" sz="2400" baseline="-25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4587" name="Rectangle 3"/>
          <p:cNvSpPr>
            <a:spLocks noChangeArrowheads="1"/>
          </p:cNvSpPr>
          <p:nvPr/>
        </p:nvSpPr>
        <p:spPr bwMode="auto">
          <a:xfrm>
            <a:off x="-76200" y="6400800"/>
            <a:ext cx="5943600" cy="1828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i="1"/>
          </a:p>
        </p:txBody>
      </p:sp>
      <p:sp>
        <p:nvSpPr>
          <p:cNvPr id="24580" name="Rectangle 1"/>
          <p:cNvSpPr>
            <a:spLocks noChangeArrowheads="1"/>
          </p:cNvSpPr>
          <p:nvPr/>
        </p:nvSpPr>
        <p:spPr bwMode="auto">
          <a:xfrm>
            <a:off x="1539875" y="2057400"/>
            <a:ext cx="2971800" cy="1752600"/>
          </a:xfrm>
          <a:prstGeom prst="rect">
            <a:avLst/>
          </a:prstGeom>
          <a:solidFill>
            <a:srgbClr val="FF0000"/>
          </a:solidFill>
          <a:ln w="38100" algn="ctr">
            <a:solidFill>
              <a:srgbClr val="FF3300"/>
            </a:solidFill>
            <a:round/>
            <a:headEnd/>
            <a:tailEnd type="triangle" w="med" len="med"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i="1"/>
          </a:p>
        </p:txBody>
      </p:sp>
      <p:cxnSp>
        <p:nvCxnSpPr>
          <p:cNvPr id="24581" name="Straight Arrow Connector 4"/>
          <p:cNvCxnSpPr>
            <a:cxnSpLocks noChangeShapeType="1"/>
          </p:cNvCxnSpPr>
          <p:nvPr/>
        </p:nvCxnSpPr>
        <p:spPr bwMode="auto">
          <a:xfrm>
            <a:off x="7124700" y="2743200"/>
            <a:ext cx="38100" cy="1992312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2" name="Straight Arrow Connector 7"/>
          <p:cNvCxnSpPr>
            <a:cxnSpLocks noChangeShapeType="1"/>
          </p:cNvCxnSpPr>
          <p:nvPr/>
        </p:nvCxnSpPr>
        <p:spPr bwMode="auto">
          <a:xfrm>
            <a:off x="7548563" y="2286000"/>
            <a:ext cx="28575" cy="2743200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3" name="TextBox 9"/>
          <p:cNvSpPr txBox="1">
            <a:spLocks noChangeArrowheads="1"/>
          </p:cNvSpPr>
          <p:nvPr/>
        </p:nvSpPr>
        <p:spPr bwMode="auto">
          <a:xfrm>
            <a:off x="7559675" y="2895600"/>
            <a:ext cx="51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5-0</a:t>
            </a:r>
          </a:p>
        </p:txBody>
      </p:sp>
      <p:sp>
        <p:nvSpPr>
          <p:cNvPr id="24584" name="TextBox 11"/>
          <p:cNvSpPr txBox="1">
            <a:spLocks noChangeArrowheads="1"/>
          </p:cNvSpPr>
          <p:nvPr/>
        </p:nvSpPr>
        <p:spPr bwMode="auto">
          <a:xfrm>
            <a:off x="6645275" y="2895600"/>
            <a:ext cx="51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0-3</a:t>
            </a:r>
          </a:p>
        </p:txBody>
      </p:sp>
      <p:sp>
        <p:nvSpPr>
          <p:cNvPr id="24586" name="TextBox 2"/>
          <p:cNvSpPr txBox="1">
            <a:spLocks noChangeArrowheads="1"/>
          </p:cNvSpPr>
          <p:nvPr/>
        </p:nvSpPr>
        <p:spPr bwMode="auto">
          <a:xfrm>
            <a:off x="323850" y="4144962"/>
            <a:ext cx="8350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Arial "/>
              </a:rPr>
              <a:t>3 Å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FF0000"/>
              </a:solidFill>
              <a:latin typeface="Arial 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FF0000"/>
              </a:solidFill>
              <a:latin typeface="Arial 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B0F0"/>
                </a:solidFill>
                <a:latin typeface="Arial "/>
              </a:rPr>
              <a:t>12 Å</a:t>
            </a:r>
          </a:p>
        </p:txBody>
      </p:sp>
      <p:sp>
        <p:nvSpPr>
          <p:cNvPr id="24588" name="TextBox 4"/>
          <p:cNvSpPr txBox="1">
            <a:spLocks noChangeArrowheads="1"/>
          </p:cNvSpPr>
          <p:nvPr/>
        </p:nvSpPr>
        <p:spPr bwMode="auto">
          <a:xfrm>
            <a:off x="1708150" y="4764087"/>
            <a:ext cx="746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0000"/>
                </a:solidFill>
              </a:rPr>
              <a:t>010-120</a:t>
            </a:r>
          </a:p>
        </p:txBody>
      </p:sp>
      <p:sp>
        <p:nvSpPr>
          <p:cNvPr id="24589" name="Rectangle 5"/>
          <p:cNvSpPr>
            <a:spLocks noChangeArrowheads="1"/>
          </p:cNvSpPr>
          <p:nvPr/>
        </p:nvSpPr>
        <p:spPr bwMode="auto">
          <a:xfrm>
            <a:off x="2301875" y="4659312"/>
            <a:ext cx="228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i="1"/>
          </a:p>
        </p:txBody>
      </p:sp>
      <p:sp>
        <p:nvSpPr>
          <p:cNvPr id="24590" name="TextBox 6"/>
          <p:cNvSpPr txBox="1">
            <a:spLocks noChangeArrowheads="1"/>
          </p:cNvSpPr>
          <p:nvPr/>
        </p:nvSpPr>
        <p:spPr bwMode="auto">
          <a:xfrm>
            <a:off x="381000" y="6400800"/>
            <a:ext cx="8534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 dirty="0">
                <a:solidFill>
                  <a:srgbClr val="FF0000"/>
                </a:solidFill>
              </a:rPr>
              <a:t>Simulation temperature = 1200 </a:t>
            </a:r>
            <a:r>
              <a:rPr lang="en-US" altLang="en-US" sz="2000" b="0" dirty="0" smtClean="0">
                <a:solidFill>
                  <a:srgbClr val="FF0000"/>
                </a:solidFill>
              </a:rPr>
              <a:t>K for </a:t>
            </a:r>
            <a:r>
              <a:rPr lang="en-US" altLang="en-US" sz="2000" b="0" dirty="0">
                <a:solidFill>
                  <a:srgbClr val="FF0000"/>
                </a:solidFill>
              </a:rPr>
              <a:t>predominantly A-state levels.  </a:t>
            </a:r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5004594" y="5943600"/>
            <a:ext cx="18780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 i="1" dirty="0" smtClean="0">
                <a:solidFill>
                  <a:srgbClr val="FF0000"/>
                </a:solidFill>
              </a:rPr>
              <a:t>J</a:t>
            </a:r>
            <a:r>
              <a:rPr lang="en-US" altLang="en-US" sz="2000" b="0" dirty="0" smtClean="0">
                <a:solidFill>
                  <a:srgbClr val="FF0000"/>
                </a:solidFill>
              </a:rPr>
              <a:t>(max</a:t>
            </a:r>
            <a:r>
              <a:rPr lang="en-US" altLang="en-US" sz="2000" b="0" dirty="0">
                <a:solidFill>
                  <a:srgbClr val="FF0000"/>
                </a:solidFill>
              </a:rPr>
              <a:t>) = 49/2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" y="1752600"/>
            <a:ext cx="9317038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676400" y="2574925"/>
            <a:ext cx="762000" cy="320675"/>
          </a:xfrm>
          <a:prstGeom prst="rect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i="1">
              <a:solidFill>
                <a:schemeClr val="tx1"/>
              </a:solidFill>
            </a:endParaRPr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2743200" y="2590800"/>
            <a:ext cx="762000" cy="320675"/>
          </a:xfrm>
          <a:prstGeom prst="rect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i="1">
              <a:solidFill>
                <a:schemeClr val="tx1"/>
              </a:solidFill>
            </a:endParaRPr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4953000" y="2574925"/>
            <a:ext cx="762000" cy="320675"/>
          </a:xfrm>
          <a:prstGeom prst="rect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i="1">
              <a:solidFill>
                <a:schemeClr val="tx1"/>
              </a:solidFill>
            </a:endParaRPr>
          </a:p>
        </p:txBody>
      </p:sp>
      <p:sp>
        <p:nvSpPr>
          <p:cNvPr id="26630" name="Rectangle 7"/>
          <p:cNvSpPr>
            <a:spLocks noChangeArrowheads="1"/>
          </p:cNvSpPr>
          <p:nvPr/>
        </p:nvSpPr>
        <p:spPr bwMode="auto">
          <a:xfrm>
            <a:off x="7162800" y="2574925"/>
            <a:ext cx="762000" cy="320675"/>
          </a:xfrm>
          <a:prstGeom prst="rect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i="1">
              <a:solidFill>
                <a:schemeClr val="tx1"/>
              </a:solidFill>
            </a:endParaRPr>
          </a:p>
        </p:txBody>
      </p:sp>
      <p:sp>
        <p:nvSpPr>
          <p:cNvPr id="26636" name="TextBox 1"/>
          <p:cNvSpPr txBox="1">
            <a:spLocks noChangeArrowheads="1"/>
          </p:cNvSpPr>
          <p:nvPr/>
        </p:nvSpPr>
        <p:spPr bwMode="auto">
          <a:xfrm>
            <a:off x="347662" y="844550"/>
            <a:ext cx="83391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FF0000"/>
                </a:solidFill>
              </a:rPr>
              <a:t>Rovibronic</a:t>
            </a:r>
            <a:r>
              <a:rPr lang="en-US" altLang="en-US" sz="2400" dirty="0">
                <a:solidFill>
                  <a:srgbClr val="FF0000"/>
                </a:solidFill>
              </a:rPr>
              <a:t> energy level clustering at very high J-values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                        in the </a:t>
            </a:r>
            <a:r>
              <a:rPr lang="en-US" altLang="en-US" sz="2400" i="1" dirty="0">
                <a:solidFill>
                  <a:srgbClr val="FF0000"/>
                </a:solidFill>
              </a:rPr>
              <a:t>X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baseline="30000" dirty="0">
                <a:solidFill>
                  <a:srgbClr val="FF0000"/>
                </a:solidFill>
              </a:rPr>
              <a:t>2</a:t>
            </a:r>
            <a:r>
              <a:rPr lang="en-US" altLang="en-US" sz="2400" i="1" dirty="0">
                <a:solidFill>
                  <a:srgbClr val="FF0000"/>
                </a:solidFill>
              </a:rPr>
              <a:t>B</a:t>
            </a:r>
            <a:r>
              <a:rPr lang="en-US" altLang="en-US" sz="2400" baseline="-25000" dirty="0">
                <a:solidFill>
                  <a:srgbClr val="FF0000"/>
                </a:solidFill>
              </a:rPr>
              <a:t>1</a:t>
            </a:r>
            <a:r>
              <a:rPr lang="en-US" altLang="en-US" sz="2400" dirty="0">
                <a:solidFill>
                  <a:srgbClr val="FF0000"/>
                </a:solidFill>
              </a:rPr>
              <a:t> state of SbH</a:t>
            </a:r>
            <a:r>
              <a:rPr lang="en-US" altLang="en-US" sz="2400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6637" name="TextBox 13"/>
          <p:cNvSpPr txBox="1">
            <a:spLocks noChangeArrowheads="1"/>
          </p:cNvSpPr>
          <p:nvPr/>
        </p:nvSpPr>
        <p:spPr bwMode="auto">
          <a:xfrm>
            <a:off x="3294063" y="1062038"/>
            <a:ext cx="3635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/>
              <a:t>~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476250" y="2946400"/>
            <a:ext cx="8286750" cy="3835400"/>
            <a:chOff x="228600" y="2516188"/>
            <a:chExt cx="8286750" cy="3835400"/>
          </a:xfrm>
        </p:grpSpPr>
        <p:sp>
          <p:nvSpPr>
            <p:cNvPr id="26631" name="TextBox 4"/>
            <p:cNvSpPr txBox="1">
              <a:spLocks noChangeArrowheads="1"/>
            </p:cNvSpPr>
            <p:nvPr/>
          </p:nvSpPr>
          <p:spPr bwMode="auto">
            <a:xfrm>
              <a:off x="1219200" y="3278188"/>
              <a:ext cx="1127125" cy="304641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de-DE"/>
                <a:t>10.330</a:t>
              </a:r>
            </a:p>
            <a:p>
              <a:pPr eaLnBrk="1" hangingPunct="1"/>
              <a:endParaRPr lang="en-US" altLang="de-DE"/>
            </a:p>
            <a:p>
              <a:pPr eaLnBrk="1" hangingPunct="1"/>
              <a:r>
                <a:rPr lang="en-US" altLang="de-DE"/>
                <a:t>  8.582</a:t>
              </a:r>
            </a:p>
            <a:p>
              <a:pPr eaLnBrk="1" hangingPunct="1"/>
              <a:r>
                <a:rPr lang="en-US" altLang="de-DE"/>
                <a:t>  7.442</a:t>
              </a:r>
            </a:p>
            <a:p>
              <a:pPr eaLnBrk="1" hangingPunct="1"/>
              <a:endParaRPr lang="en-US" altLang="de-DE"/>
            </a:p>
            <a:p>
              <a:pPr eaLnBrk="1" hangingPunct="1"/>
              <a:endParaRPr lang="en-US" altLang="de-DE"/>
            </a:p>
            <a:p>
              <a:pPr eaLnBrk="1" hangingPunct="1"/>
              <a:endParaRPr lang="en-US" altLang="de-DE"/>
            </a:p>
            <a:p>
              <a:pPr eaLnBrk="1" hangingPunct="1"/>
              <a:r>
                <a:rPr lang="en-US" altLang="de-DE"/>
                <a:t>  0.000</a:t>
              </a:r>
            </a:p>
          </p:txBody>
        </p:sp>
        <p:sp>
          <p:nvSpPr>
            <p:cNvPr id="26632" name="TextBox 8"/>
            <p:cNvSpPr txBox="1">
              <a:spLocks noChangeArrowheads="1"/>
            </p:cNvSpPr>
            <p:nvPr/>
          </p:nvSpPr>
          <p:spPr bwMode="auto">
            <a:xfrm>
              <a:off x="228600" y="2516188"/>
              <a:ext cx="2759075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de-DE" i="1" dirty="0"/>
                <a:t>J</a:t>
              </a:r>
              <a:r>
                <a:rPr lang="en-US" altLang="de-DE" dirty="0"/>
                <a:t> = ½ term values</a:t>
              </a:r>
            </a:p>
          </p:txBody>
        </p:sp>
        <p:sp>
          <p:nvSpPr>
            <p:cNvPr id="26633" name="TextBox 9"/>
            <p:cNvSpPr txBox="1">
              <a:spLocks noChangeArrowheads="1"/>
            </p:cNvSpPr>
            <p:nvPr/>
          </p:nvSpPr>
          <p:spPr bwMode="auto">
            <a:xfrm>
              <a:off x="3570288" y="3278188"/>
              <a:ext cx="1230312" cy="304641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de-DE"/>
                <a:t>  0.000</a:t>
              </a:r>
            </a:p>
            <a:p>
              <a:pPr eaLnBrk="1" hangingPunct="1"/>
              <a:endParaRPr lang="en-US" altLang="de-DE"/>
            </a:p>
            <a:p>
              <a:pPr eaLnBrk="1" hangingPunct="1"/>
              <a:r>
                <a:rPr lang="en-US" altLang="de-DE"/>
                <a:t>-1.748</a:t>
              </a:r>
            </a:p>
            <a:p>
              <a:pPr eaLnBrk="1" hangingPunct="1"/>
              <a:r>
                <a:rPr lang="en-US" altLang="de-DE"/>
                <a:t>-2.888</a:t>
              </a:r>
            </a:p>
            <a:p>
              <a:pPr eaLnBrk="1" hangingPunct="1"/>
              <a:endParaRPr lang="en-US" altLang="de-DE"/>
            </a:p>
            <a:p>
              <a:pPr eaLnBrk="1" hangingPunct="1"/>
              <a:endParaRPr lang="en-US" altLang="de-DE"/>
            </a:p>
            <a:p>
              <a:pPr eaLnBrk="1" hangingPunct="1"/>
              <a:endParaRPr lang="en-US" altLang="de-DE"/>
            </a:p>
            <a:p>
              <a:pPr eaLnBrk="1" hangingPunct="1"/>
              <a:r>
                <a:rPr lang="en-US" altLang="de-DE"/>
                <a:t>-10.330</a:t>
              </a:r>
            </a:p>
          </p:txBody>
        </p:sp>
        <p:cxnSp>
          <p:nvCxnSpPr>
            <p:cNvPr id="26634" name="Straight Arrow Connector 11"/>
            <p:cNvCxnSpPr>
              <a:cxnSpLocks noChangeShapeType="1"/>
            </p:cNvCxnSpPr>
            <p:nvPr/>
          </p:nvCxnSpPr>
          <p:spPr bwMode="auto">
            <a:xfrm>
              <a:off x="2438400" y="4649788"/>
              <a:ext cx="1066800" cy="0"/>
            </a:xfrm>
            <a:prstGeom prst="straightConnector1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35" name="TextBox 12"/>
            <p:cNvSpPr txBox="1">
              <a:spLocks noChangeArrowheads="1"/>
            </p:cNvSpPr>
            <p:nvPr/>
          </p:nvSpPr>
          <p:spPr bwMode="auto">
            <a:xfrm>
              <a:off x="2514600" y="4192588"/>
              <a:ext cx="747713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de-DE"/>
                <a:t>plot</a:t>
              </a:r>
            </a:p>
          </p:txBody>
        </p:sp>
        <p:sp>
          <p:nvSpPr>
            <p:cNvPr id="26638" name="TextBox 15"/>
            <p:cNvSpPr txBox="1">
              <a:spLocks noChangeArrowheads="1"/>
            </p:cNvSpPr>
            <p:nvPr/>
          </p:nvSpPr>
          <p:spPr bwMode="auto">
            <a:xfrm>
              <a:off x="5181600" y="2590800"/>
              <a:ext cx="333375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de-DE" dirty="0" err="1"/>
                <a:t>Rovibronic</a:t>
              </a:r>
              <a:r>
                <a:rPr lang="en-US" altLang="de-DE" dirty="0"/>
                <a:t> symmetry</a:t>
              </a:r>
            </a:p>
          </p:txBody>
        </p:sp>
        <p:sp>
          <p:nvSpPr>
            <p:cNvPr id="26639" name="TextBox 16"/>
            <p:cNvSpPr txBox="1">
              <a:spLocks noChangeArrowheads="1"/>
            </p:cNvSpPr>
            <p:nvPr/>
          </p:nvSpPr>
          <p:spPr bwMode="auto">
            <a:xfrm>
              <a:off x="5410200" y="3305175"/>
              <a:ext cx="520700" cy="3046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de-DE" i="1" dirty="0"/>
                <a:t>A</a:t>
              </a:r>
              <a:r>
                <a:rPr lang="en-US" altLang="de-DE" baseline="-25000" dirty="0"/>
                <a:t>2</a:t>
              </a:r>
            </a:p>
            <a:p>
              <a:pPr eaLnBrk="1" hangingPunct="1"/>
              <a:endParaRPr lang="en-US" altLang="de-DE" dirty="0"/>
            </a:p>
            <a:p>
              <a:pPr eaLnBrk="1" hangingPunct="1"/>
              <a:r>
                <a:rPr lang="en-US" altLang="de-DE" i="1" dirty="0"/>
                <a:t>A</a:t>
              </a:r>
              <a:r>
                <a:rPr lang="en-US" altLang="de-DE" baseline="-25000" dirty="0"/>
                <a:t>1</a:t>
              </a:r>
            </a:p>
            <a:p>
              <a:pPr eaLnBrk="1" hangingPunct="1"/>
              <a:r>
                <a:rPr lang="en-US" altLang="de-DE" i="1" dirty="0"/>
                <a:t>B</a:t>
              </a:r>
              <a:r>
                <a:rPr lang="en-US" altLang="de-DE" baseline="-25000" dirty="0"/>
                <a:t>2</a:t>
              </a:r>
            </a:p>
            <a:p>
              <a:pPr eaLnBrk="1" hangingPunct="1"/>
              <a:endParaRPr lang="en-US" altLang="de-DE" dirty="0"/>
            </a:p>
            <a:p>
              <a:pPr eaLnBrk="1" hangingPunct="1"/>
              <a:endParaRPr lang="en-US" altLang="de-DE" dirty="0"/>
            </a:p>
            <a:p>
              <a:pPr eaLnBrk="1" hangingPunct="1"/>
              <a:endParaRPr lang="en-US" altLang="de-DE" dirty="0"/>
            </a:p>
            <a:p>
              <a:pPr eaLnBrk="1" hangingPunct="1"/>
              <a:r>
                <a:rPr lang="en-US" altLang="de-DE" i="1" dirty="0"/>
                <a:t>B</a:t>
              </a:r>
              <a:r>
                <a:rPr lang="en-US" altLang="de-DE" baseline="-25000" dirty="0"/>
                <a:t>1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6705600" cy="677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ieren 1"/>
          <p:cNvGrpSpPr/>
          <p:nvPr/>
        </p:nvGrpSpPr>
        <p:grpSpPr>
          <a:xfrm>
            <a:off x="7086600" y="2667000"/>
            <a:ext cx="1495425" cy="2209800"/>
            <a:chOff x="7086600" y="1828800"/>
            <a:chExt cx="1495425" cy="2209800"/>
          </a:xfrm>
        </p:grpSpPr>
        <p:sp>
          <p:nvSpPr>
            <p:cNvPr id="27651" name="TextBox 1"/>
            <p:cNvSpPr txBox="1">
              <a:spLocks noChangeArrowheads="1"/>
            </p:cNvSpPr>
            <p:nvPr/>
          </p:nvSpPr>
          <p:spPr bwMode="auto">
            <a:xfrm>
              <a:off x="7086600" y="1828800"/>
              <a:ext cx="118814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FF0000"/>
                  </a:solidFill>
                </a:rPr>
                <a:t>Red </a:t>
              </a:r>
              <a:r>
                <a:rPr lang="en-US" altLang="en-US" sz="2400" i="1" dirty="0">
                  <a:solidFill>
                    <a:srgbClr val="FF0000"/>
                  </a:solidFill>
                </a:rPr>
                <a:t>A</a:t>
              </a:r>
              <a:r>
                <a:rPr lang="en-US" altLang="en-US" sz="2400" baseline="-25000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7652" name="TextBox 3"/>
            <p:cNvSpPr txBox="1">
              <a:spLocks noChangeArrowheads="1"/>
            </p:cNvSpPr>
            <p:nvPr/>
          </p:nvSpPr>
          <p:spPr bwMode="auto">
            <a:xfrm>
              <a:off x="7086600" y="2357438"/>
              <a:ext cx="1417638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/>
                <a:t>Black </a:t>
              </a:r>
              <a:r>
                <a:rPr lang="en-US" altLang="en-US" sz="2400" i="1" dirty="0"/>
                <a:t>A</a:t>
              </a:r>
              <a:r>
                <a:rPr lang="en-US" altLang="en-US" sz="2400" baseline="-25000" dirty="0"/>
                <a:t>2</a:t>
              </a:r>
            </a:p>
          </p:txBody>
        </p:sp>
        <p:sp>
          <p:nvSpPr>
            <p:cNvPr id="27653" name="TextBox 4"/>
            <p:cNvSpPr txBox="1">
              <a:spLocks noChangeArrowheads="1"/>
            </p:cNvSpPr>
            <p:nvPr/>
          </p:nvSpPr>
          <p:spPr bwMode="auto">
            <a:xfrm>
              <a:off x="7086600" y="2967038"/>
              <a:ext cx="1273175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0070C0"/>
                  </a:solidFill>
                </a:rPr>
                <a:t>Blue </a:t>
              </a:r>
              <a:r>
                <a:rPr lang="en-US" altLang="en-US" sz="2400" i="1" dirty="0">
                  <a:solidFill>
                    <a:srgbClr val="0070C0"/>
                  </a:solidFill>
                </a:rPr>
                <a:t>B</a:t>
              </a:r>
              <a:r>
                <a:rPr lang="en-US" altLang="en-US" sz="2400" baseline="-25000" dirty="0">
                  <a:solidFill>
                    <a:srgbClr val="0070C0"/>
                  </a:solidFill>
                </a:rPr>
                <a:t>1</a:t>
              </a:r>
            </a:p>
          </p:txBody>
        </p:sp>
        <p:sp>
          <p:nvSpPr>
            <p:cNvPr id="27654" name="TextBox 5"/>
            <p:cNvSpPr txBox="1">
              <a:spLocks noChangeArrowheads="1"/>
            </p:cNvSpPr>
            <p:nvPr/>
          </p:nvSpPr>
          <p:spPr bwMode="auto">
            <a:xfrm>
              <a:off x="7086600" y="3576638"/>
              <a:ext cx="1495425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008000"/>
                  </a:solidFill>
                </a:rPr>
                <a:t>Green </a:t>
              </a:r>
              <a:r>
                <a:rPr lang="en-US" altLang="en-US" sz="2400" i="1" dirty="0">
                  <a:solidFill>
                    <a:srgbClr val="008000"/>
                  </a:solidFill>
                </a:rPr>
                <a:t>B</a:t>
              </a:r>
              <a:r>
                <a:rPr lang="en-US" altLang="en-US" sz="2400" baseline="-25000" dirty="0">
                  <a:solidFill>
                    <a:srgbClr val="008000"/>
                  </a:solidFill>
                </a:rPr>
                <a:t>2</a:t>
              </a:r>
            </a:p>
          </p:txBody>
        </p:sp>
      </p:grpSp>
      <p:sp>
        <p:nvSpPr>
          <p:cNvPr id="27655" name="TextBox 1"/>
          <p:cNvSpPr txBox="1">
            <a:spLocks noChangeArrowheads="1"/>
          </p:cNvSpPr>
          <p:nvPr/>
        </p:nvSpPr>
        <p:spPr bwMode="auto">
          <a:xfrm>
            <a:off x="304800" y="833437"/>
            <a:ext cx="8339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FF0000"/>
                </a:solidFill>
              </a:rPr>
              <a:t>Rovibronic</a:t>
            </a:r>
            <a:r>
              <a:rPr lang="en-US" altLang="en-US" sz="2400" dirty="0">
                <a:solidFill>
                  <a:srgbClr val="FF0000"/>
                </a:solidFill>
              </a:rPr>
              <a:t> energy level clustering at very high </a:t>
            </a:r>
            <a:r>
              <a:rPr lang="en-US" altLang="en-US" sz="2400" i="1" dirty="0">
                <a:solidFill>
                  <a:srgbClr val="FF0000"/>
                </a:solidFill>
              </a:rPr>
              <a:t>J</a:t>
            </a:r>
            <a:r>
              <a:rPr lang="en-US" altLang="en-US" sz="2400" dirty="0">
                <a:solidFill>
                  <a:srgbClr val="FF0000"/>
                </a:solidFill>
              </a:rPr>
              <a:t>-values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792162" y="4941168"/>
            <a:ext cx="7781925" cy="1037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 err="1" smtClean="0">
                <a:solidFill>
                  <a:srgbClr val="000000"/>
                </a:solidFill>
                <a:latin typeface="Arial" charset="0"/>
                <a:ea typeface="+mn-ea"/>
              </a:rPr>
              <a:t>Thanks</a:t>
            </a:r>
            <a:r>
              <a:rPr lang="de-DE" sz="2400" dirty="0" smtClean="0">
                <a:solidFill>
                  <a:srgbClr val="000000"/>
                </a:solidFill>
                <a:latin typeface="Arial" charset="0"/>
                <a:ea typeface="+mn-ea"/>
              </a:rPr>
              <a:t> </a:t>
            </a:r>
            <a:r>
              <a:rPr lang="de-DE" sz="2400" dirty="0" err="1" smtClean="0">
                <a:solidFill>
                  <a:srgbClr val="000000"/>
                </a:solidFill>
                <a:latin typeface="Arial" charset="0"/>
                <a:ea typeface="+mn-ea"/>
              </a:rPr>
              <a:t>for</a:t>
            </a:r>
            <a:r>
              <a:rPr lang="de-DE" sz="2400" dirty="0" smtClean="0">
                <a:solidFill>
                  <a:srgbClr val="000000"/>
                </a:solidFill>
                <a:latin typeface="Arial" charset="0"/>
                <a:ea typeface="+mn-ea"/>
              </a:rPr>
              <a:t> </a:t>
            </a:r>
            <a:r>
              <a:rPr lang="de-DE" sz="2400" dirty="0" err="1" smtClean="0">
                <a:solidFill>
                  <a:srgbClr val="000000"/>
                </a:solidFill>
                <a:latin typeface="Arial" charset="0"/>
                <a:ea typeface="+mn-ea"/>
              </a:rPr>
              <a:t>support</a:t>
            </a:r>
            <a:r>
              <a:rPr lang="de-DE" sz="2400" dirty="0" smtClean="0">
                <a:solidFill>
                  <a:srgbClr val="000000"/>
                </a:solidFill>
                <a:latin typeface="Arial" charset="0"/>
                <a:ea typeface="+mn-ea"/>
              </a:rPr>
              <a:t> </a:t>
            </a:r>
            <a:r>
              <a:rPr lang="de-DE" sz="2400" dirty="0" err="1" smtClean="0">
                <a:solidFill>
                  <a:srgbClr val="000000"/>
                </a:solidFill>
                <a:latin typeface="Arial" charset="0"/>
                <a:ea typeface="+mn-ea"/>
              </a:rPr>
              <a:t>from</a:t>
            </a:r>
            <a:r>
              <a:rPr lang="de-DE" sz="2400" dirty="0" smtClean="0">
                <a:solidFill>
                  <a:srgbClr val="000000"/>
                </a:solidFill>
                <a:latin typeface="Arial" charset="0"/>
                <a:ea typeface="+mn-ea"/>
              </a:rPr>
              <a:t> </a:t>
            </a:r>
            <a:r>
              <a:rPr lang="de-DE" sz="2400" dirty="0" err="1" smtClean="0">
                <a:solidFill>
                  <a:srgbClr val="000000"/>
                </a:solidFill>
                <a:latin typeface="Arial" charset="0"/>
                <a:ea typeface="+mn-ea"/>
              </a:rPr>
              <a:t>the</a:t>
            </a:r>
            <a:r>
              <a:rPr lang="de-DE" sz="2400" dirty="0" smtClean="0">
                <a:solidFill>
                  <a:srgbClr val="000000"/>
                </a:solidFill>
                <a:latin typeface="Arial" charset="0"/>
                <a:ea typeface="+mn-ea"/>
              </a:rPr>
              <a:t> </a:t>
            </a:r>
            <a:r>
              <a:rPr lang="de-DE" sz="2400" dirty="0" smtClean="0">
                <a:solidFill>
                  <a:srgbClr val="009999"/>
                </a:solidFill>
                <a:latin typeface="Arial" charset="0"/>
                <a:ea typeface="+mn-ea"/>
              </a:rPr>
              <a:t>European </a:t>
            </a:r>
            <a:r>
              <a:rPr lang="de-DE" sz="2400" dirty="0" err="1" smtClean="0">
                <a:solidFill>
                  <a:srgbClr val="009999"/>
                </a:solidFill>
                <a:latin typeface="Arial" charset="0"/>
                <a:ea typeface="+mn-ea"/>
              </a:rPr>
              <a:t>Commission</a:t>
            </a:r>
            <a:r>
              <a:rPr lang="de-DE" sz="2400" dirty="0" smtClean="0">
                <a:solidFill>
                  <a:srgbClr val="000000"/>
                </a:solidFill>
                <a:latin typeface="Arial" charset="0"/>
                <a:ea typeface="+mn-ea"/>
              </a:rPr>
              <a:t>, </a:t>
            </a:r>
          </a:p>
          <a:p>
            <a:r>
              <a:rPr lang="de-DE" sz="2400" dirty="0" err="1" smtClean="0">
                <a:solidFill>
                  <a:srgbClr val="000000"/>
                </a:solidFill>
                <a:latin typeface="Arial" charset="0"/>
                <a:ea typeface="+mn-ea"/>
              </a:rPr>
              <a:t>the</a:t>
            </a:r>
            <a:r>
              <a:rPr lang="de-DE" sz="2400" dirty="0" smtClean="0">
                <a:solidFill>
                  <a:srgbClr val="000000"/>
                </a:solidFill>
                <a:latin typeface="Arial" charset="0"/>
                <a:ea typeface="+mn-ea"/>
              </a:rPr>
              <a:t> German Research Council (</a:t>
            </a:r>
            <a:r>
              <a:rPr lang="de-DE" sz="2400" dirty="0" smtClean="0">
                <a:solidFill>
                  <a:srgbClr val="009999"/>
                </a:solidFill>
                <a:latin typeface="Arial" charset="0"/>
                <a:ea typeface="+mn-ea"/>
              </a:rPr>
              <a:t>DFG</a:t>
            </a:r>
            <a:r>
              <a:rPr lang="de-DE" sz="2400" dirty="0" smtClean="0">
                <a:solidFill>
                  <a:srgbClr val="000000"/>
                </a:solidFill>
                <a:latin typeface="Arial" charset="0"/>
                <a:ea typeface="+mn-ea"/>
              </a:rPr>
              <a:t>), </a:t>
            </a:r>
            <a:r>
              <a:rPr lang="de-DE" sz="2400" dirty="0" err="1" smtClean="0">
                <a:solidFill>
                  <a:srgbClr val="000000"/>
                </a:solidFill>
                <a:latin typeface="Arial" charset="0"/>
                <a:ea typeface="+mn-ea"/>
              </a:rPr>
              <a:t>and</a:t>
            </a:r>
            <a:r>
              <a:rPr lang="de-DE" sz="2400" dirty="0" smtClean="0">
                <a:solidFill>
                  <a:srgbClr val="000000"/>
                </a:solidFill>
                <a:latin typeface="Arial" charset="0"/>
                <a:ea typeface="+mn-ea"/>
              </a:rPr>
              <a:t> </a:t>
            </a:r>
            <a:r>
              <a:rPr lang="de-DE" sz="2400" dirty="0" err="1" smtClean="0">
                <a:solidFill>
                  <a:srgbClr val="000000"/>
                </a:solidFill>
                <a:latin typeface="Arial" charset="0"/>
                <a:ea typeface="+mn-ea"/>
              </a:rPr>
              <a:t>the</a:t>
            </a:r>
            <a:r>
              <a:rPr lang="de-DE" sz="2400" dirty="0" smtClean="0">
                <a:solidFill>
                  <a:srgbClr val="000000"/>
                </a:solidFill>
                <a:latin typeface="Arial" charset="0"/>
                <a:ea typeface="+mn-ea"/>
              </a:rPr>
              <a:t> </a:t>
            </a:r>
            <a:r>
              <a:rPr lang="de-DE" sz="2400" dirty="0" err="1" smtClean="0">
                <a:solidFill>
                  <a:srgbClr val="000000"/>
                </a:solidFill>
                <a:latin typeface="Arial" charset="0"/>
                <a:ea typeface="+mn-ea"/>
              </a:rPr>
              <a:t>Foundation</a:t>
            </a:r>
            <a:endParaRPr lang="de-DE" sz="2400" dirty="0" smtClean="0">
              <a:solidFill>
                <a:srgbClr val="000000"/>
              </a:solidFill>
              <a:latin typeface="Arial" charset="0"/>
              <a:ea typeface="+mn-ea"/>
            </a:endParaRPr>
          </a:p>
          <a:p>
            <a:r>
              <a:rPr lang="de-DE" sz="2400" dirty="0" err="1" smtClean="0">
                <a:solidFill>
                  <a:srgbClr val="000000"/>
                </a:solidFill>
                <a:latin typeface="Arial" charset="0"/>
                <a:ea typeface="+mn-ea"/>
              </a:rPr>
              <a:t>of</a:t>
            </a:r>
            <a:r>
              <a:rPr lang="de-DE" sz="2400" dirty="0" smtClean="0">
                <a:solidFill>
                  <a:srgbClr val="000000"/>
                </a:solidFill>
                <a:latin typeface="Arial" charset="0"/>
                <a:ea typeface="+mn-ea"/>
              </a:rPr>
              <a:t> </a:t>
            </a:r>
            <a:r>
              <a:rPr lang="de-DE" sz="2400" dirty="0" err="1" smtClean="0">
                <a:solidFill>
                  <a:srgbClr val="000000"/>
                </a:solidFill>
                <a:latin typeface="Arial" charset="0"/>
                <a:ea typeface="+mn-ea"/>
              </a:rPr>
              <a:t>the</a:t>
            </a:r>
            <a:r>
              <a:rPr lang="de-DE" sz="2400" dirty="0" smtClean="0">
                <a:solidFill>
                  <a:srgbClr val="000000"/>
                </a:solidFill>
                <a:latin typeface="Arial" charset="0"/>
                <a:ea typeface="+mn-ea"/>
              </a:rPr>
              <a:t> German Chemical </a:t>
            </a:r>
            <a:r>
              <a:rPr lang="de-DE" sz="2400" dirty="0" err="1" smtClean="0">
                <a:solidFill>
                  <a:srgbClr val="000000"/>
                </a:solidFill>
                <a:latin typeface="Arial" charset="0"/>
                <a:ea typeface="+mn-ea"/>
              </a:rPr>
              <a:t>Industry</a:t>
            </a:r>
            <a:r>
              <a:rPr lang="de-DE" sz="2400" dirty="0" smtClean="0">
                <a:solidFill>
                  <a:srgbClr val="000000"/>
                </a:solidFill>
                <a:latin typeface="Arial" charset="0"/>
                <a:ea typeface="+mn-ea"/>
              </a:rPr>
              <a:t> (</a:t>
            </a:r>
            <a:r>
              <a:rPr lang="de-DE" sz="2400" dirty="0" smtClean="0">
                <a:solidFill>
                  <a:srgbClr val="009999"/>
                </a:solidFill>
                <a:latin typeface="Arial" charset="0"/>
                <a:ea typeface="+mn-ea"/>
              </a:rPr>
              <a:t>Fonds der Chemie</a:t>
            </a:r>
            <a:r>
              <a:rPr lang="de-DE" sz="2400" dirty="0" smtClean="0">
                <a:solidFill>
                  <a:srgbClr val="000000"/>
                </a:solidFill>
                <a:latin typeface="Arial" charset="0"/>
                <a:ea typeface="+mn-ea"/>
              </a:rPr>
              <a:t>).</a:t>
            </a:r>
            <a:endParaRPr lang="de-DE" sz="1800" dirty="0" smtClean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755576" y="1268760"/>
            <a:ext cx="79928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 err="1" smtClean="0">
                <a:solidFill>
                  <a:srgbClr val="000000"/>
                </a:solidFill>
                <a:latin typeface="Arial" charset="0"/>
                <a:ea typeface="+mn-ea"/>
              </a:rPr>
              <a:t>Thanks</a:t>
            </a:r>
            <a:r>
              <a:rPr lang="de-DE" sz="2400" dirty="0" smtClean="0">
                <a:solidFill>
                  <a:srgbClr val="000000"/>
                </a:solidFill>
                <a:latin typeface="Arial" charset="0"/>
                <a:ea typeface="+mn-ea"/>
              </a:rPr>
              <a:t> </a:t>
            </a:r>
            <a:r>
              <a:rPr lang="de-DE" sz="2400" dirty="0" err="1" smtClean="0">
                <a:solidFill>
                  <a:srgbClr val="000000"/>
                </a:solidFill>
                <a:latin typeface="Arial" charset="0"/>
                <a:ea typeface="+mn-ea"/>
              </a:rPr>
              <a:t>to</a:t>
            </a:r>
            <a:r>
              <a:rPr lang="de-DE" sz="2400" dirty="0" smtClean="0">
                <a:solidFill>
                  <a:srgbClr val="000000"/>
                </a:solidFill>
                <a:latin typeface="Arial" charset="0"/>
                <a:ea typeface="+mn-ea"/>
              </a:rPr>
              <a:t> </a:t>
            </a:r>
            <a:r>
              <a:rPr lang="de-DE" sz="2400" dirty="0" err="1" smtClean="0">
                <a:solidFill>
                  <a:srgbClr val="000000"/>
                </a:solidFill>
                <a:latin typeface="Arial" charset="0"/>
                <a:ea typeface="+mn-ea"/>
              </a:rPr>
              <a:t>numerous</a:t>
            </a:r>
            <a:r>
              <a:rPr lang="de-DE" sz="2400" dirty="0" smtClean="0">
                <a:solidFill>
                  <a:srgbClr val="000000"/>
                </a:solidFill>
                <a:latin typeface="Arial" charset="0"/>
                <a:ea typeface="+mn-ea"/>
              </a:rPr>
              <a:t> </a:t>
            </a:r>
            <a:r>
              <a:rPr lang="de-DE" sz="2400" dirty="0" err="1" smtClean="0">
                <a:solidFill>
                  <a:srgbClr val="000000"/>
                </a:solidFill>
                <a:latin typeface="Arial" charset="0"/>
                <a:ea typeface="+mn-ea"/>
              </a:rPr>
              <a:t>collaborators</a:t>
            </a:r>
            <a:r>
              <a:rPr lang="de-DE" sz="2400" dirty="0" smtClean="0">
                <a:solidFill>
                  <a:srgbClr val="000000"/>
                </a:solidFill>
                <a:latin typeface="Arial" charset="0"/>
                <a:ea typeface="+mn-ea"/>
              </a:rPr>
              <a:t> (in </a:t>
            </a:r>
            <a:r>
              <a:rPr lang="de-DE" sz="2400" dirty="0" err="1" smtClean="0">
                <a:solidFill>
                  <a:srgbClr val="000000"/>
                </a:solidFill>
                <a:latin typeface="Arial" charset="0"/>
                <a:ea typeface="+mn-ea"/>
              </a:rPr>
              <a:t>alphabetical</a:t>
            </a:r>
            <a:r>
              <a:rPr lang="de-DE" sz="2400" dirty="0" smtClean="0">
                <a:solidFill>
                  <a:srgbClr val="000000"/>
                </a:solidFill>
                <a:latin typeface="Arial" charset="0"/>
                <a:ea typeface="+mn-ea"/>
              </a:rPr>
              <a:t> </a:t>
            </a:r>
            <a:r>
              <a:rPr lang="de-DE" sz="2400" dirty="0" err="1" smtClean="0">
                <a:solidFill>
                  <a:srgbClr val="000000"/>
                </a:solidFill>
                <a:latin typeface="Arial" charset="0"/>
                <a:ea typeface="+mn-ea"/>
              </a:rPr>
              <a:t>order</a:t>
            </a:r>
            <a:r>
              <a:rPr lang="de-DE" sz="2400" dirty="0" smtClean="0">
                <a:solidFill>
                  <a:srgbClr val="000000"/>
                </a:solidFill>
                <a:latin typeface="Arial" charset="0"/>
                <a:ea typeface="+mn-ea"/>
              </a:rPr>
              <a:t>):</a:t>
            </a:r>
            <a:endParaRPr lang="de-DE" sz="1800" dirty="0" smtClean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652988" y="2204864"/>
            <a:ext cx="241495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latin typeface="+mn-lt"/>
              </a:rPr>
              <a:t>Martin Brumm</a:t>
            </a:r>
          </a:p>
          <a:p>
            <a:r>
              <a:rPr lang="de-DE" sz="2000" dirty="0">
                <a:latin typeface="+mn-lt"/>
              </a:rPr>
              <a:t>Philip R. Bunker</a:t>
            </a:r>
          </a:p>
          <a:p>
            <a:r>
              <a:rPr lang="de-DE" sz="2000" dirty="0" err="1">
                <a:latin typeface="+mn-lt"/>
              </a:rPr>
              <a:t>Tsuneo</a:t>
            </a:r>
            <a:r>
              <a:rPr lang="de-DE" sz="2000" dirty="0">
                <a:latin typeface="+mn-lt"/>
              </a:rPr>
              <a:t> </a:t>
            </a:r>
            <a:r>
              <a:rPr lang="de-DE" sz="2000" dirty="0" err="1">
                <a:latin typeface="+mn-lt"/>
              </a:rPr>
              <a:t>Hirano</a:t>
            </a:r>
            <a:endParaRPr lang="de-DE" sz="2000" dirty="0">
              <a:latin typeface="+mn-lt"/>
            </a:endParaRPr>
          </a:p>
          <a:p>
            <a:r>
              <a:rPr lang="de-DE" sz="2000" dirty="0">
                <a:latin typeface="+mn-lt"/>
              </a:rPr>
              <a:t>Bruno Lang </a:t>
            </a:r>
          </a:p>
          <a:p>
            <a:r>
              <a:rPr lang="de-DE" sz="2000" dirty="0">
                <a:latin typeface="+mn-lt"/>
              </a:rPr>
              <a:t>Peter Langer</a:t>
            </a:r>
          </a:p>
          <a:p>
            <a:r>
              <a:rPr lang="de-DE" sz="2000" dirty="0">
                <a:latin typeface="+mn-lt"/>
              </a:rPr>
              <a:t>Vladlen V. </a:t>
            </a:r>
            <a:r>
              <a:rPr lang="de-DE" sz="2000" dirty="0" err="1">
                <a:latin typeface="+mn-lt"/>
              </a:rPr>
              <a:t>Melnikov</a:t>
            </a:r>
            <a:endParaRPr lang="de-DE" sz="2000" dirty="0">
              <a:latin typeface="+mn-lt"/>
            </a:endParaRPr>
          </a:p>
          <a:p>
            <a:r>
              <a:rPr lang="de-DE" sz="2000" dirty="0" err="1">
                <a:latin typeface="+mn-lt"/>
              </a:rPr>
              <a:t>Umpei</a:t>
            </a:r>
            <a:r>
              <a:rPr lang="de-DE" sz="2000" dirty="0">
                <a:latin typeface="+mn-lt"/>
              </a:rPr>
              <a:t> </a:t>
            </a:r>
            <a:r>
              <a:rPr lang="de-DE" sz="2000" dirty="0" err="1">
                <a:latin typeface="+mn-lt"/>
              </a:rPr>
              <a:t>Nagashima</a:t>
            </a:r>
            <a:endParaRPr lang="de-DE" sz="2000" dirty="0">
              <a:latin typeface="+mn-lt"/>
            </a:endParaRPr>
          </a:p>
          <a:p>
            <a:endParaRPr lang="de-DE" sz="2000" dirty="0"/>
          </a:p>
        </p:txBody>
      </p:sp>
      <p:sp>
        <p:nvSpPr>
          <p:cNvPr id="5" name="Textfeld 4"/>
          <p:cNvSpPr txBox="1"/>
          <p:nvPr/>
        </p:nvSpPr>
        <p:spPr>
          <a:xfrm>
            <a:off x="4788024" y="2204864"/>
            <a:ext cx="276229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latin typeface="+mn-lt"/>
              </a:rPr>
              <a:t>Tina Erica </a:t>
            </a:r>
            <a:r>
              <a:rPr lang="de-DE" sz="2000" dirty="0" err="1">
                <a:latin typeface="+mn-lt"/>
              </a:rPr>
              <a:t>Odaka</a:t>
            </a:r>
            <a:endParaRPr lang="de-DE" sz="2000" dirty="0">
              <a:latin typeface="+mn-lt"/>
            </a:endParaRPr>
          </a:p>
          <a:p>
            <a:r>
              <a:rPr lang="de-DE" sz="2000" dirty="0">
                <a:latin typeface="+mn-lt"/>
              </a:rPr>
              <a:t>Gerald Osmann</a:t>
            </a:r>
          </a:p>
          <a:p>
            <a:r>
              <a:rPr lang="de-DE" sz="2000" dirty="0">
                <a:latin typeface="+mn-lt"/>
              </a:rPr>
              <a:t>Bojana </a:t>
            </a:r>
            <a:r>
              <a:rPr lang="de-DE" sz="2000" dirty="0" err="1" smtClean="0">
                <a:latin typeface="+mn-lt"/>
              </a:rPr>
              <a:t>Ostojić</a:t>
            </a:r>
            <a:endParaRPr lang="de-DE" sz="2000" dirty="0" smtClean="0">
              <a:latin typeface="+mn-lt"/>
            </a:endParaRPr>
          </a:p>
          <a:p>
            <a:r>
              <a:rPr lang="de-DE" sz="2000" dirty="0" smtClean="0">
                <a:latin typeface="+mn-lt"/>
              </a:rPr>
              <a:t>Roman I. </a:t>
            </a:r>
            <a:r>
              <a:rPr lang="de-DE" sz="2000" dirty="0" err="1" smtClean="0">
                <a:latin typeface="+mn-lt"/>
              </a:rPr>
              <a:t>Ovsyannikov</a:t>
            </a:r>
            <a:endParaRPr lang="de-DE" sz="2000" dirty="0">
              <a:latin typeface="+mn-lt"/>
            </a:endParaRPr>
          </a:p>
          <a:p>
            <a:r>
              <a:rPr lang="de-DE" sz="2000" dirty="0">
                <a:latin typeface="+mn-lt"/>
              </a:rPr>
              <a:t>Peter </a:t>
            </a:r>
            <a:r>
              <a:rPr lang="de-DE" sz="2000" dirty="0" err="1">
                <a:latin typeface="+mn-lt"/>
              </a:rPr>
              <a:t>Schwerdtfeger</a:t>
            </a:r>
            <a:endParaRPr lang="de-DE" sz="2000" dirty="0">
              <a:latin typeface="+mn-lt"/>
            </a:endParaRPr>
          </a:p>
          <a:p>
            <a:r>
              <a:rPr lang="de-DE" sz="2000" dirty="0">
                <a:latin typeface="+mn-lt"/>
              </a:rPr>
              <a:t>Walter Thiel</a:t>
            </a:r>
          </a:p>
          <a:p>
            <a:r>
              <a:rPr lang="de-DE" sz="2000" dirty="0">
                <a:latin typeface="+mn-lt"/>
              </a:rPr>
              <a:t>Sergei N. </a:t>
            </a:r>
            <a:r>
              <a:rPr lang="de-DE" sz="2000" dirty="0" err="1" smtClean="0">
                <a:latin typeface="+mn-lt"/>
              </a:rPr>
              <a:t>Yurchenko</a:t>
            </a:r>
            <a:endParaRPr lang="de-DE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19027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Text Box 2"/>
          <p:cNvSpPr txBox="1">
            <a:spLocks noChangeArrowheads="1"/>
          </p:cNvSpPr>
          <p:nvPr/>
        </p:nvSpPr>
        <p:spPr bwMode="auto">
          <a:xfrm>
            <a:off x="4192588" y="6589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 altLang="de-DE" sz="1800">
              <a:latin typeface="Arial" panose="020B0604020202020204" pitchFamily="34" charset="0"/>
            </a:endParaRPr>
          </a:p>
        </p:txBody>
      </p:sp>
      <p:sp>
        <p:nvSpPr>
          <p:cNvPr id="290819" name="Text Box 3"/>
          <p:cNvSpPr txBox="1">
            <a:spLocks noChangeArrowheads="1"/>
          </p:cNvSpPr>
          <p:nvPr/>
        </p:nvSpPr>
        <p:spPr bwMode="auto">
          <a:xfrm>
            <a:off x="4264025" y="6589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 altLang="de-DE" sz="1800">
              <a:latin typeface="Arial" panose="020B0604020202020204" pitchFamily="34" charset="0"/>
            </a:endParaRPr>
          </a:p>
        </p:txBody>
      </p:sp>
      <p:pic>
        <p:nvPicPr>
          <p:cNvPr id="290826" name="Picture 10" descr="IMG_014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31920"/>
            <a:ext cx="7272486" cy="54530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0828" name="Text Box 12"/>
          <p:cNvSpPr txBox="1">
            <a:spLocks noChangeArrowheads="1"/>
          </p:cNvSpPr>
          <p:nvPr/>
        </p:nvSpPr>
        <p:spPr bwMode="auto">
          <a:xfrm>
            <a:off x="4432300" y="1309688"/>
            <a:ext cx="1841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endParaRPr lang="es-ES" altLang="de-DE" sz="2200" b="1">
              <a:solidFill>
                <a:schemeClr val="accent2"/>
              </a:solidFill>
            </a:endParaRPr>
          </a:p>
        </p:txBody>
      </p:sp>
      <p:sp>
        <p:nvSpPr>
          <p:cNvPr id="290829" name="Line 13"/>
          <p:cNvSpPr>
            <a:spLocks noChangeShapeType="1"/>
          </p:cNvSpPr>
          <p:nvPr/>
        </p:nvSpPr>
        <p:spPr bwMode="auto">
          <a:xfrm>
            <a:off x="0" y="6397625"/>
            <a:ext cx="9144000" cy="0"/>
          </a:xfrm>
          <a:prstGeom prst="line">
            <a:avLst/>
          </a:prstGeom>
          <a:noFill/>
          <a:ln w="317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290830" name="Picture 14" descr="Uni-Silhouet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16675"/>
            <a:ext cx="2051050" cy="4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0831" name="Picture 15" descr="ChemUniWu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28" r="8437" b="5080"/>
          <a:stretch>
            <a:fillRect/>
          </a:stretch>
        </p:blipFill>
        <p:spPr bwMode="auto">
          <a:xfrm>
            <a:off x="8572500" y="6392863"/>
            <a:ext cx="5715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0832" name="Text Box 16"/>
          <p:cNvSpPr txBox="1">
            <a:spLocks noChangeArrowheads="1"/>
          </p:cNvSpPr>
          <p:nvPr/>
        </p:nvSpPr>
        <p:spPr bwMode="auto">
          <a:xfrm>
            <a:off x="2366963" y="6457950"/>
            <a:ext cx="5910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2000" b="1">
                <a:solidFill>
                  <a:srgbClr val="000099"/>
                </a:solidFill>
              </a:rPr>
              <a:t>The Schwebebahn (monorail) in  Wuppertal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8"/>
            <a:ext cx="6553200" cy="545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Text Box 2"/>
          <p:cNvSpPr txBox="1">
            <a:spLocks noChangeArrowheads="1"/>
          </p:cNvSpPr>
          <p:nvPr/>
        </p:nvSpPr>
        <p:spPr bwMode="auto">
          <a:xfrm>
            <a:off x="158080" y="858416"/>
            <a:ext cx="6934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kumimoji="1" lang="de-DE" altLang="de-DE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CH</a:t>
            </a:r>
            <a:r>
              <a:rPr kumimoji="1" lang="de-DE" altLang="de-DE" sz="36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2</a:t>
            </a:r>
            <a:r>
              <a:rPr kumimoji="1" lang="de-DE" altLang="de-DE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  RENNER EFFECT</a:t>
            </a:r>
            <a:endParaRPr kumimoji="1" lang="de-DE" altLang="de-DE" sz="36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99011" name="Text Box 3"/>
          <p:cNvSpPr txBox="1">
            <a:spLocks noChangeArrowheads="1"/>
          </p:cNvSpPr>
          <p:nvPr/>
        </p:nvSpPr>
        <p:spPr bwMode="auto">
          <a:xfrm>
            <a:off x="683568" y="790819"/>
            <a:ext cx="33214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1" lang="de-DE" altLang="de-DE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+</a:t>
            </a:r>
            <a:endParaRPr kumimoji="1" lang="de-DE" altLang="de-DE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0" hangingPunct="0"/>
            <a:endParaRPr kumimoji="1" lang="de-DE" altLang="de-DE" sz="1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99012" name="Picture 4" descr="mol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2" y="2402681"/>
            <a:ext cx="1828800" cy="11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9013" name="Text Box 5"/>
          <p:cNvSpPr txBox="1">
            <a:spLocks noChangeArrowheads="1"/>
          </p:cNvSpPr>
          <p:nvPr/>
        </p:nvSpPr>
        <p:spPr bwMode="auto">
          <a:xfrm>
            <a:off x="1969202" y="2504538"/>
            <a:ext cx="4079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kumimoji="1" lang="de-DE" altLang="de-DE" sz="3200" i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anose="05050102010706020507" pitchFamily="18" charset="2"/>
              </a:rPr>
              <a:t>r</a:t>
            </a:r>
            <a:endParaRPr kumimoji="1" lang="de-DE" altLang="de-DE" sz="4800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ymbol" panose="05050102010706020507" pitchFamily="18" charset="2"/>
            </a:endParaRPr>
          </a:p>
        </p:txBody>
      </p:sp>
      <p:sp>
        <p:nvSpPr>
          <p:cNvPr id="299014" name="Text Box 6"/>
          <p:cNvSpPr txBox="1">
            <a:spLocks noChangeArrowheads="1"/>
          </p:cNvSpPr>
          <p:nvPr/>
        </p:nvSpPr>
        <p:spPr bwMode="auto">
          <a:xfrm>
            <a:off x="2819400" y="3231381"/>
            <a:ext cx="53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1" lang="de-DE" altLang="de-DE" sz="4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Symbol" panose="05050102010706020507" pitchFamily="18" charset="2"/>
              </a:rPr>
              <a:t>L</a:t>
            </a:r>
            <a:endParaRPr kumimoji="1" lang="de-DE" altLang="de-DE" sz="4000" dirty="0">
              <a:effectLst>
                <a:outerShdw blurRad="38100" dist="38100" dir="2700000" algn="tl">
                  <a:srgbClr val="C0C0C0"/>
                </a:outerShdw>
              </a:effectLst>
              <a:latin typeface="Symbol" panose="05050102010706020507" pitchFamily="18" charset="2"/>
            </a:endParaRPr>
          </a:p>
        </p:txBody>
      </p:sp>
      <p:sp>
        <p:nvSpPr>
          <p:cNvPr id="299015" name="Text Box 7"/>
          <p:cNvSpPr txBox="1">
            <a:spLocks noChangeArrowheads="1"/>
          </p:cNvSpPr>
          <p:nvPr/>
        </p:nvSpPr>
        <p:spPr bwMode="auto">
          <a:xfrm>
            <a:off x="2667000" y="3874219"/>
            <a:ext cx="1106488" cy="265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1" lang="de-DE" altLang="de-DE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Symbol" panose="05050102010706020507" pitchFamily="18" charset="2"/>
              </a:rPr>
              <a:t> </a:t>
            </a:r>
            <a:endParaRPr kumimoji="1" lang="de-DE" altLang="de-DE" sz="3200" dirty="0">
              <a:effectLst>
                <a:outerShdw blurRad="38100" dist="38100" dir="2700000" algn="tl">
                  <a:srgbClr val="C0C0C0"/>
                </a:outerShdw>
              </a:effectLst>
              <a:latin typeface="Symbol" panose="05050102010706020507" pitchFamily="18" charset="2"/>
            </a:endParaRPr>
          </a:p>
          <a:p>
            <a:pPr eaLnBrk="0" hangingPunct="0"/>
            <a:r>
              <a:rPr kumimoji="1" lang="de-DE" altLang="de-DE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Symbol" panose="05050102010706020507" pitchFamily="18" charset="2"/>
              </a:rPr>
              <a:t>  1  P</a:t>
            </a:r>
          </a:p>
          <a:p>
            <a:pPr eaLnBrk="0" hangingPunct="0"/>
            <a:r>
              <a:rPr kumimoji="1" lang="de-DE" altLang="de-DE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Symbol" panose="05050102010706020507" pitchFamily="18" charset="2"/>
              </a:rPr>
              <a:t>  2  D</a:t>
            </a:r>
          </a:p>
          <a:p>
            <a:pPr eaLnBrk="0" hangingPunct="0"/>
            <a:r>
              <a:rPr kumimoji="1" lang="de-DE" altLang="de-DE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Symbol" panose="05050102010706020507" pitchFamily="18" charset="2"/>
              </a:rPr>
              <a:t>  3  F</a:t>
            </a:r>
          </a:p>
          <a:p>
            <a:pPr eaLnBrk="0" hangingPunct="0"/>
            <a:r>
              <a:rPr kumimoji="1" lang="de-DE" altLang="de-DE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Symbol" panose="05050102010706020507" pitchFamily="18" charset="2"/>
              </a:rPr>
              <a:t>  ...</a:t>
            </a:r>
            <a:endParaRPr kumimoji="1" lang="de-DE" altLang="de-DE" sz="4000" dirty="0">
              <a:effectLst>
                <a:outerShdw blurRad="38100" dist="38100" dir="2700000" algn="tl">
                  <a:srgbClr val="C0C0C0"/>
                </a:outerShdw>
              </a:effectLst>
              <a:latin typeface="Symbol" panose="05050102010706020507" pitchFamily="18" charset="2"/>
            </a:endParaRPr>
          </a:p>
        </p:txBody>
      </p:sp>
      <p:sp>
        <p:nvSpPr>
          <p:cNvPr id="299016" name="Text Box 8"/>
          <p:cNvSpPr txBox="1">
            <a:spLocks noChangeArrowheads="1"/>
          </p:cNvSpPr>
          <p:nvPr/>
        </p:nvSpPr>
        <p:spPr bwMode="auto">
          <a:xfrm>
            <a:off x="2743200" y="3763963"/>
            <a:ext cx="5222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1" lang="de-DE" altLang="de-DE" sz="3200">
                <a:effectLst>
                  <a:outerShdw blurRad="38100" dist="38100" dir="2700000" algn="tl">
                    <a:srgbClr val="C0C0C0"/>
                  </a:outerShdw>
                </a:effectLst>
                <a:latin typeface="Symbol" panose="05050102010706020507" pitchFamily="18" charset="2"/>
              </a:rPr>
              <a:t>(0</a:t>
            </a:r>
          </a:p>
        </p:txBody>
      </p:sp>
      <p:sp>
        <p:nvSpPr>
          <p:cNvPr id="299017" name="Text Box 9"/>
          <p:cNvSpPr txBox="1">
            <a:spLocks noChangeArrowheads="1"/>
          </p:cNvSpPr>
          <p:nvPr/>
        </p:nvSpPr>
        <p:spPr bwMode="auto">
          <a:xfrm>
            <a:off x="3321050" y="3767138"/>
            <a:ext cx="5603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1" lang="de-DE" altLang="de-DE" sz="3200">
                <a:effectLst>
                  <a:outerShdw blurRad="38100" dist="38100" dir="2700000" algn="tl">
                    <a:srgbClr val="C0C0C0"/>
                  </a:outerShdw>
                </a:effectLst>
                <a:latin typeface="Symbol" panose="05050102010706020507" pitchFamily="18" charset="2"/>
              </a:rPr>
              <a:t>S)</a:t>
            </a:r>
          </a:p>
        </p:txBody>
      </p:sp>
      <p:sp>
        <p:nvSpPr>
          <p:cNvPr id="299018" name="Line 10"/>
          <p:cNvSpPr>
            <a:spLocks noChangeShapeType="1"/>
          </p:cNvSpPr>
          <p:nvPr/>
        </p:nvSpPr>
        <p:spPr bwMode="auto">
          <a:xfrm>
            <a:off x="2743200" y="38100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9019" name="Text Box 11"/>
          <p:cNvSpPr txBox="1">
            <a:spLocks noChangeArrowheads="1"/>
          </p:cNvSpPr>
          <p:nvPr/>
        </p:nvSpPr>
        <p:spPr bwMode="auto">
          <a:xfrm>
            <a:off x="4572000" y="5287963"/>
            <a:ext cx="1841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kumimoji="1" lang="de-DE" altLang="de-DE" sz="3200">
              <a:effectLst>
                <a:outerShdw blurRad="38100" dist="38100" dir="2700000" algn="tl">
                  <a:srgbClr val="C0C0C0"/>
                </a:outerShdw>
              </a:effectLst>
              <a:latin typeface="Symbol" panose="05050102010706020507" pitchFamily="18" charset="2"/>
            </a:endParaRPr>
          </a:p>
          <a:p>
            <a:pPr eaLnBrk="0" hangingPunct="0"/>
            <a:endParaRPr kumimoji="1" lang="de-DE" altLang="de-DE" sz="3200">
              <a:effectLst>
                <a:outerShdw blurRad="38100" dist="38100" dir="2700000" algn="tl">
                  <a:srgbClr val="C0C0C0"/>
                </a:outerShdw>
              </a:effectLst>
              <a:latin typeface="Symbol" panose="05050102010706020507" pitchFamily="18" charset="2"/>
            </a:endParaRPr>
          </a:p>
        </p:txBody>
      </p:sp>
      <p:sp>
        <p:nvSpPr>
          <p:cNvPr id="299020" name="Text Box 12"/>
          <p:cNvSpPr txBox="1">
            <a:spLocks noChangeArrowheads="1"/>
          </p:cNvSpPr>
          <p:nvPr/>
        </p:nvSpPr>
        <p:spPr bwMode="auto">
          <a:xfrm>
            <a:off x="4417938" y="5549170"/>
            <a:ext cx="9461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kumimoji="1" lang="de-DE" altLang="de-DE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Symbol" panose="05050102010706020507" pitchFamily="18" charset="2"/>
              </a:rPr>
              <a:t>2</a:t>
            </a:r>
          </a:p>
        </p:txBody>
      </p:sp>
      <p:sp>
        <p:nvSpPr>
          <p:cNvPr id="299021" name="Text Box 13"/>
          <p:cNvSpPr txBox="1">
            <a:spLocks noChangeArrowheads="1"/>
          </p:cNvSpPr>
          <p:nvPr/>
        </p:nvSpPr>
        <p:spPr bwMode="auto">
          <a:xfrm>
            <a:off x="6308725" y="6183313"/>
            <a:ext cx="18415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kumimoji="1" lang="de-DE" altLang="de-DE" sz="2000"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30204" pitchFamily="34" charset="0"/>
            </a:endParaRPr>
          </a:p>
        </p:txBody>
      </p:sp>
      <p:sp>
        <p:nvSpPr>
          <p:cNvPr id="299022" name="Text Box 14"/>
          <p:cNvSpPr txBox="1">
            <a:spLocks noChangeArrowheads="1"/>
          </p:cNvSpPr>
          <p:nvPr/>
        </p:nvSpPr>
        <p:spPr bwMode="auto">
          <a:xfrm>
            <a:off x="6384925" y="6305550"/>
            <a:ext cx="184150" cy="6715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kumimoji="1" lang="de-DE" altLang="de-DE" sz="180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ymbolProp BT" pitchFamily="18" charset="2"/>
            </a:endParaRPr>
          </a:p>
          <a:p>
            <a:pPr eaLnBrk="0" hangingPunct="0"/>
            <a:endParaRPr kumimoji="1" lang="de-DE" altLang="de-DE" sz="2000">
              <a:effectLst>
                <a:outerShdw blurRad="38100" dist="38100" dir="2700000" algn="tl">
                  <a:srgbClr val="C0C0C0"/>
                </a:outerShdw>
              </a:effectLst>
              <a:latin typeface="SymbolProp BT" pitchFamily="18" charset="2"/>
            </a:endParaRPr>
          </a:p>
        </p:txBody>
      </p:sp>
      <p:sp>
        <p:nvSpPr>
          <p:cNvPr id="299023" name="Text Box 15"/>
          <p:cNvSpPr txBox="1">
            <a:spLocks noChangeArrowheads="1"/>
          </p:cNvSpPr>
          <p:nvPr/>
        </p:nvSpPr>
        <p:spPr bwMode="auto">
          <a:xfrm rot="16200000">
            <a:off x="3488532" y="3378994"/>
            <a:ext cx="2135187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kumimoji="1" lang="de-DE" altLang="de-DE" sz="2000"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30204" pitchFamily="34" charset="0"/>
            </a:endParaRPr>
          </a:p>
        </p:txBody>
      </p:sp>
      <p:pic>
        <p:nvPicPr>
          <p:cNvPr id="299024" name="Picture 16" descr="ch2+_p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572344"/>
            <a:ext cx="3940175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9025" name="AutoShape 17"/>
          <p:cNvSpPr>
            <a:spLocks noChangeArrowheads="1"/>
          </p:cNvSpPr>
          <p:nvPr/>
        </p:nvSpPr>
        <p:spPr bwMode="auto">
          <a:xfrm>
            <a:off x="4648200" y="5500464"/>
            <a:ext cx="990600" cy="304800"/>
          </a:xfrm>
          <a:custGeom>
            <a:avLst/>
            <a:gdLst>
              <a:gd name="G0" fmla="+- 0 0 0"/>
              <a:gd name="G1" fmla="+- -10522458 0 0"/>
              <a:gd name="G2" fmla="+- 0 0 -10522458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0522458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0522458"/>
              <a:gd name="G36" fmla="sin G34 -10522458"/>
              <a:gd name="G37" fmla="+/ -10522458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2623 w 21600"/>
              <a:gd name="T5" fmla="*/ 155 h 21600"/>
              <a:gd name="T6" fmla="*/ 3161 w 21600"/>
              <a:gd name="T7" fmla="*/ 8104 h 21600"/>
              <a:gd name="T8" fmla="*/ 11711 w 21600"/>
              <a:gd name="T9" fmla="*/ 5477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8510" y="5399"/>
                  <a:pt x="6469" y="6843"/>
                  <a:pt x="5707" y="9002"/>
                </a:cubicBezTo>
                <a:lnTo>
                  <a:pt x="615" y="7205"/>
                </a:lnTo>
                <a:cubicBezTo>
                  <a:pt x="2139" y="2887"/>
                  <a:pt x="6220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9026" name="Text Box 18"/>
          <p:cNvSpPr txBox="1">
            <a:spLocks noChangeArrowheads="1"/>
          </p:cNvSpPr>
          <p:nvPr/>
        </p:nvSpPr>
        <p:spPr bwMode="auto">
          <a:xfrm>
            <a:off x="4552950" y="5517232"/>
            <a:ext cx="6286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1" lang="de-DE" altLang="de-DE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SymbolProp BT" pitchFamily="18" charset="2"/>
              </a:rPr>
              <a:t>P</a:t>
            </a:r>
            <a:endParaRPr kumimoji="1" lang="de-DE" altLang="de-DE" sz="2000" dirty="0">
              <a:effectLst>
                <a:outerShdw blurRad="38100" dist="38100" dir="2700000" algn="tl">
                  <a:srgbClr val="C0C0C0"/>
                </a:outerShdw>
              </a:effectLst>
              <a:latin typeface="SymbolProp BT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683568" y="980728"/>
            <a:ext cx="80914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3600" b="1" dirty="0" smtClean="0">
                <a:solidFill>
                  <a:srgbClr val="33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Computer </a:t>
            </a:r>
            <a:r>
              <a:rPr lang="de-DE" altLang="de-DE" sz="3600" b="1" dirty="0" err="1" smtClean="0">
                <a:solidFill>
                  <a:srgbClr val="33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programs</a:t>
            </a:r>
            <a:r>
              <a:rPr lang="de-DE" altLang="de-DE" sz="3600" b="1" i="0" dirty="0" smtClean="0">
                <a:solidFill>
                  <a:srgbClr val="33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  <a:endParaRPr lang="de-DE" altLang="de-DE" sz="3600" i="0" dirty="0">
              <a:solidFill>
                <a:srgbClr val="3333CC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899592" y="1988840"/>
            <a:ext cx="8004175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2000" b="1" dirty="0" smtClean="0">
                <a:solidFill>
                  <a:schemeClr val="accent2"/>
                </a:solidFill>
                <a:latin typeface="+mn-lt"/>
              </a:rPr>
              <a:t>RENNER:</a:t>
            </a:r>
          </a:p>
          <a:p>
            <a:r>
              <a:rPr lang="de-DE" altLang="de-DE" sz="2000" dirty="0" err="1" smtClean="0">
                <a:latin typeface="+mn-lt"/>
              </a:rPr>
              <a:t>Triatomic</a:t>
            </a:r>
            <a:r>
              <a:rPr lang="de-DE" altLang="de-DE" sz="2000" dirty="0" smtClean="0">
                <a:latin typeface="+mn-lt"/>
              </a:rPr>
              <a:t> </a:t>
            </a:r>
            <a:r>
              <a:rPr lang="de-DE" altLang="de-DE" sz="2000" dirty="0" err="1" smtClean="0">
                <a:latin typeface="+mn-lt"/>
              </a:rPr>
              <a:t>molecule</a:t>
            </a:r>
            <a:r>
              <a:rPr lang="de-DE" altLang="de-DE" sz="2000" dirty="0" smtClean="0">
                <a:latin typeface="+mn-lt"/>
              </a:rPr>
              <a:t> in Renner-</a:t>
            </a:r>
            <a:r>
              <a:rPr lang="de-DE" altLang="de-DE" sz="2000" dirty="0" err="1" smtClean="0">
                <a:latin typeface="+mn-lt"/>
              </a:rPr>
              <a:t>degenerate</a:t>
            </a:r>
            <a:r>
              <a:rPr lang="de-DE" altLang="de-DE" sz="2000" dirty="0" smtClean="0">
                <a:latin typeface="+mn-lt"/>
              </a:rPr>
              <a:t> </a:t>
            </a:r>
            <a:r>
              <a:rPr lang="de-DE" altLang="de-DE" sz="2000" dirty="0" err="1" smtClean="0">
                <a:latin typeface="+mn-lt"/>
              </a:rPr>
              <a:t>states</a:t>
            </a:r>
            <a:r>
              <a:rPr lang="de-DE" altLang="de-DE" sz="2000" dirty="0" smtClean="0">
                <a:latin typeface="+mn-lt"/>
              </a:rPr>
              <a:t>. </a:t>
            </a:r>
            <a:r>
              <a:rPr lang="de-DE" altLang="de-DE" sz="2000" dirty="0" err="1" smtClean="0">
                <a:latin typeface="+mn-lt"/>
              </a:rPr>
              <a:t>Only</a:t>
            </a:r>
            <a:r>
              <a:rPr lang="de-DE" altLang="de-DE" sz="2000" dirty="0" smtClean="0">
                <a:latin typeface="+mn-lt"/>
              </a:rPr>
              <a:t> </a:t>
            </a:r>
            <a:r>
              <a:rPr lang="de-DE" altLang="de-DE" sz="2000" dirty="0" err="1" smtClean="0">
                <a:latin typeface="+mn-lt"/>
              </a:rPr>
              <a:t>one</a:t>
            </a:r>
            <a:r>
              <a:rPr lang="de-DE" altLang="de-DE" sz="2000" dirty="0" smtClean="0">
                <a:latin typeface="+mn-lt"/>
              </a:rPr>
              <a:t> linear </a:t>
            </a:r>
            <a:r>
              <a:rPr lang="de-DE" altLang="de-DE" sz="2000" dirty="0" err="1" smtClean="0">
                <a:latin typeface="+mn-lt"/>
              </a:rPr>
              <a:t>geometry</a:t>
            </a:r>
            <a:r>
              <a:rPr lang="de-DE" altLang="de-DE" sz="2000" dirty="0" smtClean="0">
                <a:latin typeface="+mn-lt"/>
              </a:rPr>
              <a:t> </a:t>
            </a:r>
            <a:r>
              <a:rPr lang="de-DE" altLang="de-DE" sz="2000" dirty="0" err="1" smtClean="0">
                <a:latin typeface="+mn-lt"/>
              </a:rPr>
              <a:t>considered</a:t>
            </a:r>
            <a:r>
              <a:rPr lang="de-DE" altLang="de-DE" sz="2000" dirty="0" smtClean="0">
                <a:latin typeface="+mn-lt"/>
              </a:rPr>
              <a:t>.</a:t>
            </a:r>
          </a:p>
          <a:p>
            <a:endParaRPr lang="de-DE" altLang="de-DE" sz="2000" dirty="0">
              <a:latin typeface="+mn-lt"/>
            </a:endParaRPr>
          </a:p>
          <a:p>
            <a:endParaRPr lang="de-DE" altLang="de-DE" sz="2000" dirty="0" smtClean="0">
              <a:latin typeface="+mn-lt"/>
            </a:endParaRPr>
          </a:p>
          <a:p>
            <a:endParaRPr lang="de-DE" altLang="de-DE" sz="2000" dirty="0">
              <a:latin typeface="+mn-lt"/>
            </a:endParaRPr>
          </a:p>
          <a:p>
            <a:endParaRPr lang="de-DE" altLang="de-DE" sz="2000" dirty="0">
              <a:latin typeface="+mn-lt"/>
            </a:endParaRPr>
          </a:p>
          <a:p>
            <a:endParaRPr lang="de-DE" altLang="de-DE" sz="2000" dirty="0">
              <a:latin typeface="+mn-lt"/>
            </a:endParaRPr>
          </a:p>
          <a:p>
            <a:endParaRPr lang="de-DE" altLang="de-DE" sz="2000" b="1" dirty="0" smtClean="0">
              <a:solidFill>
                <a:schemeClr val="accent2"/>
              </a:solidFill>
              <a:latin typeface="+mn-lt"/>
            </a:endParaRPr>
          </a:p>
          <a:p>
            <a:r>
              <a:rPr lang="de-DE" altLang="de-DE" sz="2000" b="1" dirty="0" smtClean="0">
                <a:solidFill>
                  <a:schemeClr val="accent2"/>
                </a:solidFill>
                <a:latin typeface="+mn-lt"/>
              </a:rPr>
              <a:t>DR</a:t>
            </a:r>
            <a:r>
              <a:rPr lang="de-DE" altLang="de-DE" sz="2000" dirty="0" smtClean="0">
                <a:latin typeface="+mn-lt"/>
              </a:rPr>
              <a:t> (Double Renner): </a:t>
            </a:r>
          </a:p>
          <a:p>
            <a:r>
              <a:rPr lang="de-DE" altLang="de-DE" sz="2000" dirty="0" err="1">
                <a:latin typeface="+mn-lt"/>
              </a:rPr>
              <a:t>Triatomic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molecule</a:t>
            </a:r>
            <a:r>
              <a:rPr lang="de-DE" altLang="de-DE" sz="2000" dirty="0">
                <a:latin typeface="+mn-lt"/>
              </a:rPr>
              <a:t> in Renner-</a:t>
            </a:r>
            <a:r>
              <a:rPr lang="de-DE" altLang="de-DE" sz="2000" dirty="0" err="1">
                <a:latin typeface="+mn-lt"/>
              </a:rPr>
              <a:t>degenerate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states</a:t>
            </a:r>
            <a:r>
              <a:rPr lang="de-DE" altLang="de-DE" sz="2000" dirty="0">
                <a:latin typeface="+mn-lt"/>
              </a:rPr>
              <a:t>. </a:t>
            </a:r>
            <a:r>
              <a:rPr lang="de-DE" altLang="de-DE" sz="2000" dirty="0" err="1" smtClean="0">
                <a:latin typeface="+mn-lt"/>
              </a:rPr>
              <a:t>Two</a:t>
            </a:r>
            <a:r>
              <a:rPr lang="de-DE" altLang="de-DE" sz="2000" dirty="0" smtClean="0">
                <a:latin typeface="+mn-lt"/>
              </a:rPr>
              <a:t> </a:t>
            </a:r>
            <a:r>
              <a:rPr lang="de-DE" altLang="de-DE" sz="2000" dirty="0">
                <a:latin typeface="+mn-lt"/>
              </a:rPr>
              <a:t>linear </a:t>
            </a:r>
            <a:r>
              <a:rPr lang="de-DE" altLang="de-DE" sz="2000" dirty="0" smtClean="0">
                <a:latin typeface="+mn-lt"/>
              </a:rPr>
              <a:t>geometries </a:t>
            </a:r>
            <a:r>
              <a:rPr lang="de-DE" altLang="de-DE" sz="2000" dirty="0" err="1">
                <a:latin typeface="+mn-lt"/>
              </a:rPr>
              <a:t>considered</a:t>
            </a:r>
            <a:r>
              <a:rPr lang="de-DE" altLang="de-DE" sz="2000" dirty="0">
                <a:latin typeface="+mn-lt"/>
              </a:rPr>
              <a:t>.</a:t>
            </a:r>
          </a:p>
          <a:p>
            <a:endParaRPr lang="de-DE" altLang="de-DE" sz="2000" dirty="0">
              <a:latin typeface="+mn-l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123728" y="5838363"/>
            <a:ext cx="5760641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</a:rPr>
              <a:t>T. E. </a:t>
            </a:r>
            <a:r>
              <a:rPr lang="en-US" sz="1200" dirty="0" err="1">
                <a:latin typeface="+mn-lt"/>
              </a:rPr>
              <a:t>Odaka</a:t>
            </a:r>
            <a:r>
              <a:rPr lang="en-US" sz="1200" dirty="0">
                <a:latin typeface="+mn-lt"/>
              </a:rPr>
              <a:t>, </a:t>
            </a:r>
            <a:r>
              <a:rPr lang="en-US" sz="1200" dirty="0" smtClean="0">
                <a:latin typeface="+mn-lt"/>
              </a:rPr>
              <a:t>P. </a:t>
            </a:r>
            <a:r>
              <a:rPr lang="en-US" sz="1200" dirty="0">
                <a:latin typeface="+mn-lt"/>
              </a:rPr>
              <a:t>Jensen, and T. </a:t>
            </a:r>
            <a:r>
              <a:rPr lang="en-US" sz="1200" dirty="0" smtClean="0">
                <a:latin typeface="+mn-lt"/>
              </a:rPr>
              <a:t>Hirano,</a:t>
            </a:r>
            <a:r>
              <a:rPr lang="en-US" sz="1200" dirty="0">
                <a:latin typeface="+mn-lt"/>
              </a:rPr>
              <a:t> </a:t>
            </a:r>
            <a:r>
              <a:rPr lang="en-US" sz="1200" i="1" dirty="0">
                <a:latin typeface="+mn-lt"/>
              </a:rPr>
              <a:t>J. Mol. Structure </a:t>
            </a:r>
            <a:r>
              <a:rPr lang="en-US" sz="1200" b="1" dirty="0">
                <a:latin typeface="+mn-lt"/>
              </a:rPr>
              <a:t>795</a:t>
            </a:r>
            <a:r>
              <a:rPr lang="en-US" sz="1200" dirty="0">
                <a:latin typeface="+mn-lt"/>
              </a:rPr>
              <a:t>, 14-41 (2006). </a:t>
            </a:r>
            <a:r>
              <a:rPr lang="en-US" sz="1200" b="1" dirty="0">
                <a:latin typeface="+mn-lt"/>
              </a:rPr>
              <a:t>DOI:</a:t>
            </a:r>
            <a:r>
              <a:rPr lang="en-US" sz="1200" dirty="0">
                <a:latin typeface="+mn-lt"/>
              </a:rPr>
              <a:t>  </a:t>
            </a:r>
            <a:r>
              <a:rPr lang="en-US" sz="1200" i="1" dirty="0" smtClean="0">
                <a:latin typeface="+mn-lt"/>
              </a:rPr>
              <a:t>10.1016/j.molstruc.2005.10.059</a:t>
            </a:r>
          </a:p>
          <a:p>
            <a:r>
              <a:rPr lang="en-US" sz="1200" dirty="0">
                <a:latin typeface="+mn-lt"/>
              </a:rPr>
              <a:t> V. V. </a:t>
            </a:r>
            <a:r>
              <a:rPr lang="en-US" sz="1200" dirty="0" err="1">
                <a:latin typeface="+mn-lt"/>
              </a:rPr>
              <a:t>Melnikov</a:t>
            </a:r>
            <a:r>
              <a:rPr lang="en-US" sz="1200" dirty="0">
                <a:latin typeface="+mn-lt"/>
              </a:rPr>
              <a:t>, T. E. </a:t>
            </a:r>
            <a:r>
              <a:rPr lang="en-US" sz="1200" dirty="0" err="1">
                <a:latin typeface="+mn-lt"/>
              </a:rPr>
              <a:t>Odaka</a:t>
            </a:r>
            <a:r>
              <a:rPr lang="en-US" sz="1200" dirty="0">
                <a:latin typeface="+mn-lt"/>
              </a:rPr>
              <a:t>, </a:t>
            </a:r>
            <a:r>
              <a:rPr lang="en-US" sz="1200" dirty="0" smtClean="0">
                <a:latin typeface="+mn-lt"/>
              </a:rPr>
              <a:t>P. </a:t>
            </a:r>
            <a:r>
              <a:rPr lang="en-US" sz="1200" dirty="0">
                <a:latin typeface="+mn-lt"/>
              </a:rPr>
              <a:t>Jensen, and T. </a:t>
            </a:r>
            <a:r>
              <a:rPr lang="en-US" sz="1200" dirty="0" smtClean="0">
                <a:latin typeface="+mn-lt"/>
              </a:rPr>
              <a:t>Hirano, </a:t>
            </a:r>
            <a:r>
              <a:rPr lang="en-US" sz="1200" dirty="0">
                <a:latin typeface="+mn-lt"/>
              </a:rPr>
              <a:t> </a:t>
            </a:r>
            <a:r>
              <a:rPr lang="en-US" sz="1200" i="1" dirty="0">
                <a:latin typeface="+mn-lt"/>
              </a:rPr>
              <a:t>J. Chem. Phys.</a:t>
            </a:r>
            <a:r>
              <a:rPr lang="en-US" sz="1200" dirty="0">
                <a:latin typeface="+mn-lt"/>
              </a:rPr>
              <a:t> </a:t>
            </a:r>
            <a:r>
              <a:rPr lang="en-US" sz="1200" b="1" dirty="0">
                <a:latin typeface="+mn-lt"/>
              </a:rPr>
              <a:t>128</a:t>
            </a:r>
            <a:r>
              <a:rPr lang="en-US" sz="1200" dirty="0">
                <a:latin typeface="+mn-lt"/>
              </a:rPr>
              <a:t>, 114316/1-10 (2008).  </a:t>
            </a:r>
            <a:r>
              <a:rPr lang="en-US" sz="1200" b="1" dirty="0">
                <a:latin typeface="+mn-lt"/>
              </a:rPr>
              <a:t>DOI:</a:t>
            </a:r>
            <a:r>
              <a:rPr lang="en-US" sz="1200" dirty="0">
                <a:latin typeface="+mn-lt"/>
              </a:rPr>
              <a:t>  </a:t>
            </a:r>
            <a:r>
              <a:rPr lang="en-US" sz="1200" i="1" dirty="0">
                <a:latin typeface="+mn-lt"/>
              </a:rPr>
              <a:t>10.1063/1.2827490</a:t>
            </a:r>
            <a:endParaRPr lang="de-DE" sz="1200" dirty="0">
              <a:latin typeface="+mn-l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123728" y="3030051"/>
            <a:ext cx="5760640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P. </a:t>
            </a:r>
            <a:r>
              <a:rPr lang="en-US" sz="1200" dirty="0">
                <a:latin typeface="+mn-lt"/>
              </a:rPr>
              <a:t>Jensen, M. </a:t>
            </a:r>
            <a:r>
              <a:rPr lang="en-US" sz="1200" dirty="0" err="1">
                <a:latin typeface="+mn-lt"/>
              </a:rPr>
              <a:t>Brumm</a:t>
            </a:r>
            <a:r>
              <a:rPr lang="en-US" sz="1200" dirty="0">
                <a:latin typeface="+mn-lt"/>
              </a:rPr>
              <a:t>, W. P. Kraemer, and P. R. </a:t>
            </a:r>
            <a:r>
              <a:rPr lang="en-US" sz="1200" dirty="0" smtClean="0">
                <a:latin typeface="+mn-lt"/>
              </a:rPr>
              <a:t>Bunker, </a:t>
            </a:r>
            <a:r>
              <a:rPr lang="en-US" sz="1200" dirty="0">
                <a:latin typeface="+mn-lt"/>
              </a:rPr>
              <a:t> </a:t>
            </a:r>
            <a:r>
              <a:rPr lang="en-US" sz="1200" i="1" dirty="0">
                <a:latin typeface="+mn-lt"/>
              </a:rPr>
              <a:t>J. Mol. </a:t>
            </a:r>
            <a:r>
              <a:rPr lang="en-US" sz="1200" i="1" dirty="0" err="1">
                <a:latin typeface="+mn-lt"/>
              </a:rPr>
              <a:t>Spectrosc</a:t>
            </a:r>
            <a:r>
              <a:rPr lang="en-US" sz="1200" i="1" dirty="0">
                <a:latin typeface="+mn-lt"/>
              </a:rPr>
              <a:t>.</a:t>
            </a:r>
            <a:r>
              <a:rPr lang="en-US" sz="1200" dirty="0">
                <a:latin typeface="+mn-lt"/>
              </a:rPr>
              <a:t> </a:t>
            </a:r>
            <a:r>
              <a:rPr lang="en-US" sz="1200" b="1" dirty="0">
                <a:latin typeface="+mn-lt"/>
              </a:rPr>
              <a:t>171</a:t>
            </a:r>
            <a:r>
              <a:rPr lang="en-US" sz="1200" dirty="0">
                <a:latin typeface="+mn-lt"/>
              </a:rPr>
              <a:t>, 31-57 (1995</a:t>
            </a:r>
            <a:r>
              <a:rPr lang="en-US" sz="1200" dirty="0" smtClean="0">
                <a:latin typeface="+mn-lt"/>
              </a:rPr>
              <a:t>).  </a:t>
            </a:r>
            <a:r>
              <a:rPr lang="en-US" sz="1200" b="1" dirty="0" smtClean="0">
                <a:latin typeface="+mn-lt"/>
              </a:rPr>
              <a:t>DOI</a:t>
            </a:r>
            <a:r>
              <a:rPr lang="en-US" sz="1200" b="1" dirty="0">
                <a:latin typeface="+mn-lt"/>
              </a:rPr>
              <a:t>: </a:t>
            </a:r>
            <a:r>
              <a:rPr lang="de-DE" sz="1200" i="1" dirty="0" smtClean="0">
                <a:latin typeface="+mn-lt"/>
              </a:rPr>
              <a:t>10.1006/jmsp.1995.1101</a:t>
            </a:r>
          </a:p>
          <a:p>
            <a:r>
              <a:rPr lang="de-DE" sz="1200" dirty="0">
                <a:latin typeface="+mn-lt"/>
              </a:rPr>
              <a:t>M. </a:t>
            </a:r>
            <a:r>
              <a:rPr lang="de-DE" sz="1200" dirty="0" err="1">
                <a:latin typeface="+mn-lt"/>
              </a:rPr>
              <a:t>Kolbuszewski</a:t>
            </a:r>
            <a:r>
              <a:rPr lang="de-DE" sz="1200" dirty="0">
                <a:latin typeface="+mn-lt"/>
              </a:rPr>
              <a:t>, P. R. Bunker, W. P. Kraemer, G. Osmann, </a:t>
            </a:r>
            <a:r>
              <a:rPr lang="de-DE" sz="1200" dirty="0" err="1">
                <a:latin typeface="+mn-lt"/>
              </a:rPr>
              <a:t>and</a:t>
            </a:r>
            <a:r>
              <a:rPr lang="de-DE" sz="1200" dirty="0">
                <a:latin typeface="+mn-lt"/>
              </a:rPr>
              <a:t> </a:t>
            </a:r>
            <a:r>
              <a:rPr lang="de-DE" sz="1200" dirty="0" smtClean="0">
                <a:latin typeface="+mn-lt"/>
              </a:rPr>
              <a:t>P. Jensen,</a:t>
            </a:r>
            <a:r>
              <a:rPr lang="de-DE" sz="1200" dirty="0">
                <a:latin typeface="+mn-lt"/>
              </a:rPr>
              <a:t> </a:t>
            </a:r>
            <a:r>
              <a:rPr lang="de-DE" sz="1200" i="1" dirty="0">
                <a:latin typeface="+mn-lt"/>
              </a:rPr>
              <a:t>Mol. Phys.</a:t>
            </a:r>
            <a:r>
              <a:rPr lang="de-DE" sz="1200" dirty="0">
                <a:latin typeface="+mn-lt"/>
              </a:rPr>
              <a:t> </a:t>
            </a:r>
            <a:r>
              <a:rPr lang="de-DE" sz="1200" b="1" dirty="0">
                <a:latin typeface="+mn-lt"/>
              </a:rPr>
              <a:t>88</a:t>
            </a:r>
            <a:r>
              <a:rPr lang="de-DE" sz="1200" dirty="0">
                <a:latin typeface="+mn-lt"/>
              </a:rPr>
              <a:t>, 105-124 </a:t>
            </a:r>
            <a:r>
              <a:rPr lang="de-DE" sz="1200" dirty="0" smtClean="0">
                <a:latin typeface="+mn-lt"/>
              </a:rPr>
              <a:t>(1996</a:t>
            </a:r>
            <a:r>
              <a:rPr lang="de-DE" sz="1200" dirty="0">
                <a:latin typeface="+mn-lt"/>
              </a:rPr>
              <a:t>).  </a:t>
            </a:r>
            <a:r>
              <a:rPr lang="de-DE" sz="1200" b="1" dirty="0">
                <a:latin typeface="+mn-lt"/>
              </a:rPr>
              <a:t>DOI:</a:t>
            </a:r>
            <a:r>
              <a:rPr lang="de-DE" sz="1200" dirty="0">
                <a:latin typeface="+mn-lt"/>
              </a:rPr>
              <a:t> </a:t>
            </a:r>
            <a:r>
              <a:rPr lang="de-DE" sz="1200" i="1" dirty="0" smtClean="0">
                <a:latin typeface="+mn-lt"/>
              </a:rPr>
              <a:t>10.1080/00268979650026622</a:t>
            </a:r>
          </a:p>
          <a:p>
            <a:r>
              <a:rPr lang="en-US" sz="1200" dirty="0" smtClean="0">
                <a:latin typeface="+mn-lt"/>
              </a:rPr>
              <a:t>G</a:t>
            </a:r>
            <a:r>
              <a:rPr lang="en-US" sz="1200" dirty="0">
                <a:latin typeface="+mn-lt"/>
              </a:rPr>
              <a:t>. </a:t>
            </a:r>
            <a:r>
              <a:rPr lang="en-US" sz="1200" dirty="0" err="1">
                <a:latin typeface="+mn-lt"/>
              </a:rPr>
              <a:t>Osmann</a:t>
            </a:r>
            <a:r>
              <a:rPr lang="en-US" sz="1200" dirty="0">
                <a:latin typeface="+mn-lt"/>
              </a:rPr>
              <a:t>, P. R. Bunker, </a:t>
            </a:r>
            <a:r>
              <a:rPr lang="en-US" sz="1200" dirty="0" smtClean="0">
                <a:latin typeface="+mn-lt"/>
              </a:rPr>
              <a:t>P. </a:t>
            </a:r>
            <a:r>
              <a:rPr lang="en-US" sz="1200" dirty="0">
                <a:latin typeface="+mn-lt"/>
              </a:rPr>
              <a:t>Jensen, and W. P. </a:t>
            </a:r>
            <a:r>
              <a:rPr lang="en-US" sz="1200" dirty="0" smtClean="0">
                <a:latin typeface="+mn-lt"/>
              </a:rPr>
              <a:t>Kraemer,</a:t>
            </a:r>
            <a:r>
              <a:rPr lang="en-US" sz="1200" dirty="0">
                <a:latin typeface="+mn-lt"/>
              </a:rPr>
              <a:t> </a:t>
            </a:r>
            <a:r>
              <a:rPr lang="en-US" sz="1200" i="1" dirty="0">
                <a:latin typeface="+mn-lt"/>
              </a:rPr>
              <a:t>Chem. Phys.</a:t>
            </a:r>
            <a:r>
              <a:rPr lang="en-US" sz="1200" dirty="0">
                <a:latin typeface="+mn-lt"/>
              </a:rPr>
              <a:t> </a:t>
            </a:r>
            <a:r>
              <a:rPr lang="en-US" sz="1200" b="1" dirty="0">
                <a:latin typeface="+mn-lt"/>
              </a:rPr>
              <a:t>225</a:t>
            </a:r>
            <a:r>
              <a:rPr lang="en-US" sz="1200" dirty="0">
                <a:latin typeface="+mn-lt"/>
              </a:rPr>
              <a:t>, 33-54 (1997). </a:t>
            </a:r>
            <a:r>
              <a:rPr lang="en-US" sz="1200" b="1" dirty="0">
                <a:latin typeface="+mn-lt"/>
              </a:rPr>
              <a:t>DOI:</a:t>
            </a:r>
            <a:r>
              <a:rPr lang="en-US" sz="1200" i="1" dirty="0">
                <a:latin typeface="+mn-lt"/>
              </a:rPr>
              <a:t>10.1016/S0301-0104(97)00173-0</a:t>
            </a:r>
            <a:endParaRPr lang="de-DE" sz="12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611560" y="1131466"/>
            <a:ext cx="80914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3600" b="1" i="0" dirty="0" err="1">
                <a:solidFill>
                  <a:srgbClr val="33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Variational</a:t>
            </a:r>
            <a:r>
              <a:rPr lang="de-DE" altLang="de-DE" sz="3600" b="1" i="0" dirty="0">
                <a:solidFill>
                  <a:srgbClr val="33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DE" altLang="de-DE" sz="3600" b="1" i="0" dirty="0" err="1">
                <a:solidFill>
                  <a:srgbClr val="33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calculation</a:t>
            </a:r>
            <a:r>
              <a:rPr lang="de-DE" altLang="de-DE" sz="3600" b="1" i="0" dirty="0">
                <a:solidFill>
                  <a:srgbClr val="33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  <a:endParaRPr lang="de-DE" altLang="de-DE" sz="3600" i="0" dirty="0">
              <a:solidFill>
                <a:srgbClr val="3333CC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896938" y="2123559"/>
            <a:ext cx="8004175" cy="418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2000" dirty="0" err="1">
                <a:latin typeface="+mn-lt"/>
              </a:rPr>
              <a:t>Construct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matrix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representation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of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the</a:t>
            </a:r>
            <a:r>
              <a:rPr lang="de-DE" altLang="de-DE" sz="2000" dirty="0">
                <a:latin typeface="+mn-lt"/>
              </a:rPr>
              <a:t> total </a:t>
            </a:r>
            <a:r>
              <a:rPr lang="de-DE" altLang="de-DE" sz="2000" dirty="0" err="1">
                <a:latin typeface="+mn-lt"/>
              </a:rPr>
              <a:t>Hamiltonian</a:t>
            </a:r>
            <a:r>
              <a:rPr lang="de-DE" altLang="de-DE" sz="2000" dirty="0">
                <a:latin typeface="+mn-lt"/>
              </a:rPr>
              <a:t> in </a:t>
            </a:r>
            <a:r>
              <a:rPr lang="de-DE" altLang="de-DE" sz="2000" dirty="0" err="1">
                <a:latin typeface="+mn-lt"/>
              </a:rPr>
              <a:t>terms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of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suitable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basis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functions</a:t>
            </a:r>
            <a:endParaRPr lang="de-DE" altLang="de-DE" sz="2000" dirty="0">
              <a:latin typeface="+mn-lt"/>
            </a:endParaRPr>
          </a:p>
          <a:p>
            <a:endParaRPr lang="de-DE" altLang="de-DE" sz="2000" dirty="0">
              <a:latin typeface="+mn-lt"/>
            </a:endParaRPr>
          </a:p>
          <a:p>
            <a:pPr>
              <a:lnSpc>
                <a:spcPct val="105000"/>
              </a:lnSpc>
              <a:buFontTx/>
              <a:buChar char="•"/>
            </a:pP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smtClean="0">
                <a:latin typeface="+mn-lt"/>
              </a:rPr>
              <a:t>Morse-</a:t>
            </a:r>
            <a:r>
              <a:rPr lang="de-DE" altLang="de-DE" sz="2000" dirty="0" err="1" smtClean="0">
                <a:latin typeface="+mn-lt"/>
              </a:rPr>
              <a:t>oscillator</a:t>
            </a:r>
            <a:r>
              <a:rPr lang="de-DE" altLang="de-DE" sz="2000" dirty="0" smtClean="0">
                <a:latin typeface="+mn-lt"/>
              </a:rPr>
              <a:t> (</a:t>
            </a:r>
            <a:r>
              <a:rPr lang="de-DE" altLang="de-DE" sz="2000" dirty="0" err="1" smtClean="0">
                <a:latin typeface="+mn-lt"/>
              </a:rPr>
              <a:t>or</a:t>
            </a:r>
            <a:r>
              <a:rPr lang="de-DE" altLang="de-DE" sz="2000" dirty="0" smtClean="0">
                <a:latin typeface="+mn-lt"/>
              </a:rPr>
              <a:t> Morse-</a:t>
            </a:r>
            <a:r>
              <a:rPr lang="de-DE" altLang="de-DE" sz="2000" dirty="0" err="1" smtClean="0">
                <a:latin typeface="+mn-lt"/>
              </a:rPr>
              <a:t>oscillator</a:t>
            </a:r>
            <a:r>
              <a:rPr lang="de-DE" altLang="de-DE" sz="2000" dirty="0" smtClean="0">
                <a:latin typeface="+mn-lt"/>
              </a:rPr>
              <a:t>–like) </a:t>
            </a:r>
            <a:r>
              <a:rPr lang="de-DE" altLang="de-DE" sz="2000" dirty="0" err="1">
                <a:latin typeface="+mn-lt"/>
              </a:rPr>
              <a:t>functions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for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stretching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 smtClean="0">
                <a:latin typeface="+mn-lt"/>
              </a:rPr>
              <a:t>motion</a:t>
            </a:r>
            <a:r>
              <a:rPr lang="en-US" altLang="de-DE" sz="2000" i="0" dirty="0" smtClean="0">
                <a:latin typeface="+mn-lt"/>
              </a:rPr>
              <a:t>.</a:t>
            </a:r>
            <a:endParaRPr lang="en-US" altLang="de-DE" sz="2000" i="0" dirty="0">
              <a:latin typeface="+mn-lt"/>
            </a:endParaRPr>
          </a:p>
          <a:p>
            <a:pPr>
              <a:lnSpc>
                <a:spcPct val="105000"/>
              </a:lnSpc>
              <a:buFontTx/>
              <a:buChar char="•"/>
            </a:pP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Numerical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bending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functions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generated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by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Numerov</a:t>
            </a:r>
            <a:r>
              <a:rPr lang="de-DE" altLang="de-DE" sz="2000" dirty="0">
                <a:latin typeface="+mn-lt"/>
              </a:rPr>
              <a:t>-Cooley </a:t>
            </a:r>
            <a:r>
              <a:rPr lang="de-DE" altLang="de-DE" sz="2000" dirty="0" err="1">
                <a:latin typeface="+mn-lt"/>
              </a:rPr>
              <a:t>integration</a:t>
            </a:r>
            <a:endParaRPr lang="de-DE" altLang="de-DE" sz="2000" dirty="0">
              <a:latin typeface="+mn-lt"/>
            </a:endParaRPr>
          </a:p>
          <a:p>
            <a:pPr>
              <a:lnSpc>
                <a:spcPct val="105000"/>
              </a:lnSpc>
              <a:buFontTx/>
              <a:buChar char="•"/>
            </a:pP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Coupled</a:t>
            </a:r>
            <a:r>
              <a:rPr lang="de-DE" altLang="de-DE" sz="2000" dirty="0">
                <a:latin typeface="+mn-lt"/>
              </a:rPr>
              <a:t> (rigid </a:t>
            </a:r>
            <a:r>
              <a:rPr lang="de-DE" altLang="de-DE" sz="2000" dirty="0" err="1">
                <a:latin typeface="+mn-lt"/>
              </a:rPr>
              <a:t>rotor</a:t>
            </a:r>
            <a:r>
              <a:rPr lang="de-DE" altLang="de-DE" sz="2000" dirty="0">
                <a:latin typeface="+mn-lt"/>
              </a:rPr>
              <a:t>)-(</a:t>
            </a:r>
            <a:r>
              <a:rPr lang="de-DE" altLang="de-DE" sz="2000" dirty="0" err="1">
                <a:latin typeface="+mn-lt"/>
              </a:rPr>
              <a:t>electron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spin</a:t>
            </a:r>
            <a:r>
              <a:rPr lang="de-DE" altLang="de-DE" sz="2000" dirty="0">
                <a:latin typeface="+mn-lt"/>
              </a:rPr>
              <a:t>) </a:t>
            </a:r>
            <a:r>
              <a:rPr lang="de-DE" altLang="de-DE" sz="2000" dirty="0" err="1">
                <a:latin typeface="+mn-lt"/>
              </a:rPr>
              <a:t>basis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functions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for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the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rotation</a:t>
            </a:r>
            <a:r>
              <a:rPr lang="de-DE" altLang="de-DE" sz="2000" dirty="0">
                <a:latin typeface="+mn-lt"/>
              </a:rPr>
              <a:t> </a:t>
            </a:r>
            <a:endParaRPr lang="de-DE" altLang="de-DE" sz="2000" dirty="0" smtClean="0">
              <a:latin typeface="+mn-lt"/>
            </a:endParaRPr>
          </a:p>
          <a:p>
            <a:pPr>
              <a:lnSpc>
                <a:spcPct val="105000"/>
              </a:lnSpc>
            </a:pPr>
            <a:r>
              <a:rPr lang="de-DE" altLang="de-DE" sz="2000" dirty="0" smtClean="0">
                <a:latin typeface="+mn-lt"/>
              </a:rPr>
              <a:t>(                  </a:t>
            </a:r>
            <a:r>
              <a:rPr lang="de-DE" altLang="de-DE" sz="2000" dirty="0">
                <a:latin typeface="+mn-lt"/>
              </a:rPr>
              <a:t>)</a:t>
            </a:r>
          </a:p>
          <a:p>
            <a:pPr>
              <a:buFontTx/>
              <a:buChar char="•"/>
            </a:pPr>
            <a:endParaRPr lang="de-DE" altLang="de-DE" sz="2000" dirty="0">
              <a:latin typeface="+mn-lt"/>
            </a:endParaRPr>
          </a:p>
          <a:p>
            <a:r>
              <a:rPr lang="de-DE" altLang="de-DE" sz="2000" i="0" dirty="0" err="1">
                <a:latin typeface="+mn-lt"/>
              </a:rPr>
              <a:t>Diagonalize</a:t>
            </a:r>
            <a:r>
              <a:rPr lang="de-DE" altLang="de-DE" sz="2000" i="0" dirty="0">
                <a:latin typeface="+mn-lt"/>
              </a:rPr>
              <a:t> </a:t>
            </a:r>
            <a:r>
              <a:rPr lang="de-DE" altLang="de-DE" sz="2000" i="0" dirty="0" err="1">
                <a:latin typeface="+mn-lt"/>
              </a:rPr>
              <a:t>matrix</a:t>
            </a:r>
            <a:r>
              <a:rPr lang="de-DE" altLang="de-DE" sz="2000" i="0" dirty="0">
                <a:latin typeface="+mn-lt"/>
              </a:rPr>
              <a:t> </a:t>
            </a:r>
            <a:r>
              <a:rPr lang="de-DE" altLang="de-DE" sz="2000" i="0" dirty="0" err="1">
                <a:latin typeface="+mn-lt"/>
              </a:rPr>
              <a:t>numerically</a:t>
            </a:r>
            <a:r>
              <a:rPr lang="de-DE" altLang="de-DE" sz="2000" i="0" dirty="0">
                <a:latin typeface="+mn-lt"/>
              </a:rPr>
              <a:t> – </a:t>
            </a:r>
            <a:r>
              <a:rPr lang="de-DE" altLang="de-DE" sz="2000" i="0" dirty="0" err="1">
                <a:latin typeface="+mn-lt"/>
              </a:rPr>
              <a:t>however</a:t>
            </a:r>
            <a:r>
              <a:rPr lang="de-DE" altLang="de-DE" sz="2000" i="0" dirty="0">
                <a:latin typeface="+mn-lt"/>
              </a:rPr>
              <a:t> </a:t>
            </a:r>
            <a:r>
              <a:rPr lang="de-DE" altLang="de-DE" sz="2000" i="0" dirty="0" err="1">
                <a:latin typeface="+mn-lt"/>
              </a:rPr>
              <a:t>the</a:t>
            </a:r>
            <a:r>
              <a:rPr lang="de-DE" altLang="de-DE" sz="2000" i="0" dirty="0">
                <a:latin typeface="+mn-lt"/>
              </a:rPr>
              <a:t> </a:t>
            </a:r>
            <a:r>
              <a:rPr lang="de-DE" altLang="de-DE" sz="2000" i="0" dirty="0" err="1">
                <a:latin typeface="+mn-lt"/>
              </a:rPr>
              <a:t>matrix</a:t>
            </a:r>
            <a:r>
              <a:rPr lang="de-DE" altLang="de-DE" sz="2000" i="0" dirty="0">
                <a:latin typeface="+mn-lt"/>
              </a:rPr>
              <a:t> </a:t>
            </a:r>
            <a:r>
              <a:rPr lang="de-DE" altLang="de-DE" sz="2000" i="0" dirty="0" err="1">
                <a:latin typeface="+mn-lt"/>
              </a:rPr>
              <a:t>blocks</a:t>
            </a:r>
            <a:r>
              <a:rPr lang="de-DE" altLang="de-DE" sz="2000" i="0" dirty="0">
                <a:latin typeface="+mn-lt"/>
              </a:rPr>
              <a:t> will </a:t>
            </a:r>
            <a:r>
              <a:rPr lang="de-DE" altLang="de-DE" sz="2000" i="0" dirty="0" err="1">
                <a:latin typeface="+mn-lt"/>
              </a:rPr>
              <a:t>become</a:t>
            </a:r>
            <a:r>
              <a:rPr lang="de-DE" altLang="de-DE" sz="2000" i="0" dirty="0">
                <a:latin typeface="+mn-lt"/>
              </a:rPr>
              <a:t> </a:t>
            </a:r>
            <a:r>
              <a:rPr lang="de-DE" altLang="de-DE" sz="2000" i="0" dirty="0" err="1">
                <a:latin typeface="+mn-lt"/>
              </a:rPr>
              <a:t>very</a:t>
            </a:r>
            <a:r>
              <a:rPr lang="de-DE" altLang="de-DE" sz="2000" i="0" dirty="0">
                <a:latin typeface="+mn-lt"/>
              </a:rPr>
              <a:t> large ..... </a:t>
            </a:r>
            <a:r>
              <a:rPr lang="de-DE" altLang="de-DE" sz="2000" i="0" dirty="0" err="1">
                <a:latin typeface="+mn-lt"/>
              </a:rPr>
              <a:t>What</a:t>
            </a:r>
            <a:r>
              <a:rPr lang="de-DE" altLang="de-DE" sz="2000" i="0" dirty="0">
                <a:latin typeface="+mn-lt"/>
              </a:rPr>
              <a:t> </a:t>
            </a:r>
            <a:r>
              <a:rPr lang="de-DE" altLang="de-DE" sz="2000" i="0" dirty="0" err="1">
                <a:latin typeface="+mn-lt"/>
              </a:rPr>
              <a:t>should</a:t>
            </a:r>
            <a:r>
              <a:rPr lang="de-DE" altLang="de-DE" sz="2000" i="0" dirty="0">
                <a:latin typeface="+mn-lt"/>
              </a:rPr>
              <a:t> </a:t>
            </a:r>
            <a:r>
              <a:rPr lang="de-DE" altLang="de-DE" sz="2000" i="0" dirty="0" err="1">
                <a:latin typeface="+mn-lt"/>
              </a:rPr>
              <a:t>we</a:t>
            </a:r>
            <a:r>
              <a:rPr lang="de-DE" altLang="de-DE" sz="2000" i="0" dirty="0">
                <a:latin typeface="+mn-lt"/>
              </a:rPr>
              <a:t> do?</a:t>
            </a:r>
            <a:endParaRPr lang="en-US" altLang="de-DE" sz="2000" i="0" dirty="0">
              <a:latin typeface="+mn-lt"/>
            </a:endParaRPr>
          </a:p>
          <a:p>
            <a:pPr>
              <a:buFontTx/>
              <a:buChar char="•"/>
            </a:pPr>
            <a:endParaRPr lang="en-US" altLang="de-DE" sz="2000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3994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368386"/>
              </p:ext>
            </p:extLst>
          </p:nvPr>
        </p:nvGraphicFramePr>
        <p:xfrm>
          <a:off x="1116000" y="4608000"/>
          <a:ext cx="1244709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7" name="Equation" r:id="rId3" imgW="622080" imgH="215640" progId="Equation.3">
                  <p:embed/>
                </p:oleObj>
              </mc:Choice>
              <mc:Fallback>
                <p:oleObj name="Equation" r:id="rId3" imgW="6220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00" y="4608000"/>
                        <a:ext cx="1244709" cy="4320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34424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9368359"/>
              </p:ext>
            </p:extLst>
          </p:nvPr>
        </p:nvGraphicFramePr>
        <p:xfrm>
          <a:off x="4815006" y="1196752"/>
          <a:ext cx="3663831" cy="4997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Bitmap Image" r:id="rId3" imgW="3820058" imgH="5210902" progId="Paint.Picture">
                  <p:embed/>
                </p:oleObj>
              </mc:Choice>
              <mc:Fallback>
                <p:oleObj name="Bitmap Image" r:id="rId3" imgW="3820058" imgH="521090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5006" y="1196752"/>
                        <a:ext cx="3663831" cy="49976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565150" y="990575"/>
            <a:ext cx="3884613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3600" dirty="0" err="1">
                <a:solidFill>
                  <a:srgbClr val="FF0000"/>
                </a:solidFill>
                <a:latin typeface="+mn-lt"/>
              </a:rPr>
              <a:t>Contract</a:t>
            </a:r>
            <a:r>
              <a:rPr lang="de-DE" altLang="de-DE" sz="3600" dirty="0">
                <a:solidFill>
                  <a:srgbClr val="FF0000"/>
                </a:solidFill>
                <a:latin typeface="+mn-lt"/>
              </a:rPr>
              <a:t>!</a:t>
            </a:r>
          </a:p>
          <a:p>
            <a:endParaRPr lang="de-DE" altLang="de-DE" sz="3600" dirty="0">
              <a:solidFill>
                <a:srgbClr val="FF0000"/>
              </a:solidFill>
            </a:endParaRPr>
          </a:p>
          <a:p>
            <a:r>
              <a:rPr lang="de-DE" altLang="de-DE" sz="2000" dirty="0" err="1">
                <a:latin typeface="+mn-lt"/>
              </a:rPr>
              <a:t>Ignore</a:t>
            </a:r>
            <a:r>
              <a:rPr lang="de-DE" altLang="de-DE" sz="2000" dirty="0">
                <a:latin typeface="+mn-lt"/>
              </a:rPr>
              <a:t> end-</a:t>
            </a:r>
            <a:r>
              <a:rPr lang="de-DE" altLang="de-DE" sz="2000" dirty="0" err="1">
                <a:latin typeface="+mn-lt"/>
              </a:rPr>
              <a:t>over</a:t>
            </a:r>
            <a:r>
              <a:rPr lang="de-DE" altLang="de-DE" sz="2000" dirty="0">
                <a:latin typeface="+mn-lt"/>
              </a:rPr>
              <a:t>-end </a:t>
            </a:r>
            <a:r>
              <a:rPr lang="de-DE" altLang="de-DE" sz="2000" dirty="0" err="1">
                <a:latin typeface="+mn-lt"/>
              </a:rPr>
              <a:t>rotation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and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calculate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the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eigenenergies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and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wavefunctions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for</a:t>
            </a:r>
            <a:r>
              <a:rPr lang="de-DE" altLang="de-DE" sz="2000" dirty="0">
                <a:latin typeface="+mn-lt"/>
              </a:rPr>
              <a:t> a </a:t>
            </a:r>
            <a:r>
              <a:rPr lang="de-DE" altLang="de-DE" sz="2000" dirty="0" err="1">
                <a:latin typeface="+mn-lt"/>
              </a:rPr>
              <a:t>hypothetical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molecule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that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rotates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about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the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i="1" dirty="0">
                <a:latin typeface="+mn-lt"/>
              </a:rPr>
              <a:t>a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axis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only</a:t>
            </a:r>
            <a:r>
              <a:rPr lang="de-DE" altLang="de-DE" sz="2000" dirty="0">
                <a:latin typeface="+mn-lt"/>
              </a:rPr>
              <a:t>.</a:t>
            </a:r>
          </a:p>
          <a:p>
            <a:endParaRPr lang="de-DE" altLang="de-DE" sz="2000" dirty="0">
              <a:latin typeface="+mn-lt"/>
            </a:endParaRPr>
          </a:p>
          <a:p>
            <a:r>
              <a:rPr lang="de-DE" altLang="de-DE" sz="2000" dirty="0" err="1">
                <a:latin typeface="+mn-lt"/>
              </a:rPr>
              <a:t>Use</a:t>
            </a:r>
            <a:r>
              <a:rPr lang="de-DE" altLang="de-DE" sz="2000" dirty="0">
                <a:latin typeface="+mn-lt"/>
              </a:rPr>
              <a:t> (a </a:t>
            </a:r>
            <a:r>
              <a:rPr lang="de-DE" altLang="de-DE" sz="2000" dirty="0" err="1">
                <a:latin typeface="+mn-lt"/>
              </a:rPr>
              <a:t>smaller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number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of</a:t>
            </a:r>
            <a:r>
              <a:rPr lang="de-DE" altLang="de-DE" sz="2000" dirty="0">
                <a:latin typeface="+mn-lt"/>
              </a:rPr>
              <a:t>) </a:t>
            </a:r>
            <a:r>
              <a:rPr lang="de-DE" altLang="de-DE" sz="2000" dirty="0" err="1">
                <a:latin typeface="+mn-lt"/>
              </a:rPr>
              <a:t>the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resulting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eigenfunctions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as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basis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functions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for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the</a:t>
            </a:r>
            <a:r>
              <a:rPr lang="de-DE" altLang="de-DE" sz="2000" dirty="0">
                <a:latin typeface="+mn-lt"/>
              </a:rPr>
              <a:t> final </a:t>
            </a:r>
            <a:r>
              <a:rPr lang="de-DE" altLang="de-DE" sz="2000" dirty="0" err="1">
                <a:latin typeface="+mn-lt"/>
              </a:rPr>
              <a:t>problem</a:t>
            </a:r>
            <a:r>
              <a:rPr lang="de-DE" altLang="de-DE" sz="2000" dirty="0">
                <a:latin typeface="+mn-lt"/>
              </a:rPr>
              <a:t>, </a:t>
            </a:r>
            <a:r>
              <a:rPr lang="de-DE" altLang="de-DE" sz="2000" dirty="0" err="1">
                <a:latin typeface="+mn-lt"/>
              </a:rPr>
              <a:t>including</a:t>
            </a:r>
            <a:r>
              <a:rPr lang="de-DE" altLang="de-DE" sz="2000" dirty="0">
                <a:latin typeface="+mn-lt"/>
              </a:rPr>
              <a:t>  end-</a:t>
            </a:r>
            <a:r>
              <a:rPr lang="de-DE" altLang="de-DE" sz="2000" dirty="0" err="1">
                <a:latin typeface="+mn-lt"/>
              </a:rPr>
              <a:t>over</a:t>
            </a:r>
            <a:r>
              <a:rPr lang="de-DE" altLang="de-DE" sz="2000" dirty="0">
                <a:latin typeface="+mn-lt"/>
              </a:rPr>
              <a:t>-end </a:t>
            </a:r>
            <a:r>
              <a:rPr lang="de-DE" altLang="de-DE" sz="2000" dirty="0" err="1">
                <a:latin typeface="+mn-lt"/>
              </a:rPr>
              <a:t>rotation</a:t>
            </a:r>
            <a:r>
              <a:rPr lang="de-DE" altLang="de-DE" sz="2000" dirty="0"/>
              <a:t>.</a:t>
            </a:r>
            <a:endParaRPr lang="en-US" altLang="de-DE" sz="2000" dirty="0"/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729456" y="5517232"/>
            <a:ext cx="3556000" cy="8477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Principle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contraction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in DR</a:t>
            </a:r>
            <a:endParaRPr lang="en-US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 flipV="1">
            <a:off x="4211960" y="4675188"/>
            <a:ext cx="501328" cy="84204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6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67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1431</Words>
  <Application>Microsoft Office PowerPoint</Application>
  <PresentationFormat>Bildschirmpräsentation (4:3)</PresentationFormat>
  <Paragraphs>323</Paragraphs>
  <Slides>37</Slides>
  <Notes>1</Notes>
  <HiddenSlides>0</HiddenSlides>
  <MMClips>0</MMClips>
  <ScaleCrop>false</ScaleCrop>
  <HeadingPairs>
    <vt:vector size="6" baseType="variant">
      <vt:variant>
        <vt:lpstr>Design</vt:lpstr>
      </vt:variant>
      <vt:variant>
        <vt:i4>2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37</vt:i4>
      </vt:variant>
    </vt:vector>
  </HeadingPairs>
  <TitlesOfParts>
    <vt:vector size="42" baseType="lpstr">
      <vt:lpstr>Standarddesign</vt:lpstr>
      <vt:lpstr>Benutzerdefiniertes Design</vt:lpstr>
      <vt:lpstr>Equation</vt:lpstr>
      <vt:lpstr>Bitmap Image</vt:lpstr>
      <vt:lpstr>Document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ENGEL+ NORDEN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Bergische Universität PowerPointMaster</dc:title>
  <dc:creator>Engel</dc:creator>
  <cp:lastModifiedBy>jensen</cp:lastModifiedBy>
  <cp:revision>491</cp:revision>
  <cp:lastPrinted>2009-03-27T14:02:27Z</cp:lastPrinted>
  <dcterms:created xsi:type="dcterms:W3CDTF">2009-06-18T07:17:07Z</dcterms:created>
  <dcterms:modified xsi:type="dcterms:W3CDTF">2016-06-30T06:08:00Z</dcterms:modified>
</cp:coreProperties>
</file>